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0"/>
  </p:notesMasterIdLst>
  <p:sldIdLst>
    <p:sldId id="256" r:id="rId2"/>
    <p:sldId id="270" r:id="rId3"/>
    <p:sldId id="284" r:id="rId4"/>
    <p:sldId id="278" r:id="rId5"/>
    <p:sldId id="279" r:id="rId6"/>
    <p:sldId id="280" r:id="rId7"/>
    <p:sldId id="281" r:id="rId8"/>
    <p:sldId id="282" r:id="rId9"/>
    <p:sldId id="276" r:id="rId10"/>
    <p:sldId id="259" r:id="rId11"/>
    <p:sldId id="261" r:id="rId12"/>
    <p:sldId id="277" r:id="rId13"/>
    <p:sldId id="285" r:id="rId14"/>
    <p:sldId id="272" r:id="rId15"/>
    <p:sldId id="288" r:id="rId16"/>
    <p:sldId id="283" r:id="rId17"/>
    <p:sldId id="269" r:id="rId18"/>
    <p:sldId id="286" r:id="rId1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17" autoAdjust="0"/>
  </p:normalViewPr>
  <p:slideViewPr>
    <p:cSldViewPr>
      <p:cViewPr varScale="1">
        <p:scale>
          <a:sx n="48" d="100"/>
          <a:sy n="48" d="100"/>
        </p:scale>
        <p:origin x="-90" y="-40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slide" Target="slides/slide5.xml"/><Relationship Id="rId7" Type="http://schemas.openxmlformats.org/officeDocument/2006/relationships/slide" Target="slides/slide12.xml"/><Relationship Id="rId2" Type="http://schemas.openxmlformats.org/officeDocument/2006/relationships/slide" Target="slides/slide4.xml"/><Relationship Id="rId1" Type="http://schemas.openxmlformats.org/officeDocument/2006/relationships/slide" Target="slides/slide2.xml"/><Relationship Id="rId6" Type="http://schemas.openxmlformats.org/officeDocument/2006/relationships/slide" Target="slides/slide11.xml"/><Relationship Id="rId5" Type="http://schemas.openxmlformats.org/officeDocument/2006/relationships/slide" Target="slides/slide10.xml"/><Relationship Id="rId10" Type="http://schemas.openxmlformats.org/officeDocument/2006/relationships/slide" Target="slides/slide17.xml"/><Relationship Id="rId4" Type="http://schemas.openxmlformats.org/officeDocument/2006/relationships/slide" Target="slides/slide9.xml"/><Relationship Id="rId9"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6656D6-B15D-4E61-BDB3-B739787832B0}" type="datetimeFigureOut">
              <a:rPr kumimoji="1" lang="ja-JP" altLang="en-US" smtClean="0"/>
              <a:pPr/>
              <a:t>2009/9/5</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32A9BB-D31D-4749-B01C-6490842F908F}"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332A9BB-D31D-4749-B01C-6490842F908F}"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332A9BB-D31D-4749-B01C-6490842F908F}"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332A9BB-D31D-4749-B01C-6490842F908F}"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332A9BB-D31D-4749-B01C-6490842F908F}"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332A9BB-D31D-4749-B01C-6490842F908F}" type="slidenum">
              <a:rPr kumimoji="1" lang="ja-JP" altLang="en-US" smtClean="0"/>
              <a:pPr/>
              <a:t>14</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332A9BB-D31D-4749-B01C-6490842F908F}" type="slidenum">
              <a:rPr kumimoji="1" lang="ja-JP" altLang="en-US" smtClean="0"/>
              <a:pPr/>
              <a:t>15</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332A9BB-D31D-4749-B01C-6490842F908F}" type="slidenum">
              <a:rPr kumimoji="1" lang="ja-JP" altLang="en-US" smtClean="0"/>
              <a:pPr/>
              <a:t>16</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332A9BB-D31D-4749-B01C-6490842F908F}" type="slidenum">
              <a:rPr kumimoji="1" lang="ja-JP" altLang="en-US" smtClean="0"/>
              <a:pPr/>
              <a:t>17</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332A9BB-D31D-4749-B01C-6490842F908F}" type="slidenum">
              <a:rPr kumimoji="1" lang="ja-JP" altLang="en-US" smtClean="0"/>
              <a:pPr/>
              <a:t>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332A9BB-D31D-4749-B01C-6490842F908F}"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332A9BB-D31D-4749-B01C-6490842F908F}"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332A9BB-D31D-4749-B01C-6490842F908F}"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332A9BB-D31D-4749-B01C-6490842F908F}"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332A9BB-D31D-4749-B01C-6490842F908F}"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332A9BB-D31D-4749-B01C-6490842F908F}"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332A9BB-D31D-4749-B01C-6490842F908F}"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3">
        <a:schemeClr val="bg1"/>
      </p:bgRef>
    </p:bg>
    <p:spTree>
      <p:nvGrpSpPr>
        <p:cNvPr id="1" name=""/>
        <p:cNvGrpSpPr/>
        <p:nvPr/>
      </p:nvGrpSpPr>
      <p:grpSpPr>
        <a:xfrm>
          <a:off x="0" y="0"/>
          <a:ext cx="0" cy="0"/>
          <a:chOff x="0" y="0"/>
          <a:chExt cx="0" cy="0"/>
        </a:xfrm>
      </p:grpSpPr>
      <p:sp>
        <p:nvSpPr>
          <p:cNvPr id="12" name="正方形/長方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角丸四角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サブタイトル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p:txBody>
          <a:bodyPr/>
          <a:lstStyle/>
          <a:p>
            <a:fld id="{E90ED720-0104-4369-84BC-D37694168613}" type="datetimeFigureOut">
              <a:rPr kumimoji="1" lang="ja-JP" altLang="en-US" smtClean="0"/>
              <a:pPr/>
              <a:t>2009/9/5</a:t>
            </a:fld>
            <a:endParaRPr kumimoji="1" lang="ja-JP" altLang="en-US"/>
          </a:p>
        </p:txBody>
      </p:sp>
      <p:sp>
        <p:nvSpPr>
          <p:cNvPr id="17" name="フッター プレースホルダ 16"/>
          <p:cNvSpPr>
            <a:spLocks noGrp="1"/>
          </p:cNvSpPr>
          <p:nvPr>
            <p:ph type="ftr" sz="quarter" idx="11"/>
          </p:nvPr>
        </p:nvSpPr>
        <p:spPr/>
        <p:txBody>
          <a:bodyPr/>
          <a:lstStyle/>
          <a:p>
            <a:endParaRPr kumimoji="1" lang="ja-JP" altLang="en-US"/>
          </a:p>
        </p:txBody>
      </p:sp>
      <p:sp>
        <p:nvSpPr>
          <p:cNvPr id="29" name="スライド番号プレースホルダ 28"/>
          <p:cNvSpPr>
            <a:spLocks noGrp="1"/>
          </p:cNvSpPr>
          <p:nvPr>
            <p:ph type="sldNum" sz="quarter" idx="12"/>
          </p:nvPr>
        </p:nvSpPr>
        <p:spPr/>
        <p:txBody>
          <a:bodyPr lIns="0" tIns="0" rIns="0" bIns="0">
            <a:noAutofit/>
          </a:bodyPr>
          <a:lstStyle>
            <a:lvl1pPr>
              <a:defRPr sz="1400">
                <a:solidFill>
                  <a:srgbClr val="FFFFFF"/>
                </a:solidFill>
              </a:defRPr>
            </a:lvl1pPr>
          </a:lstStyle>
          <a:p>
            <a:fld id="{D2D8002D-B5B0-4BAC-B1F6-782DDCCE6D9C}" type="slidenum">
              <a:rPr kumimoji="1" lang="ja-JP" altLang="en-US" smtClean="0"/>
              <a:pPr/>
              <a:t>&lt;#&gt;</a:t>
            </a:fld>
            <a:endParaRPr kumimoji="1" lang="ja-JP" altLang="en-US"/>
          </a:p>
        </p:txBody>
      </p:sp>
      <p:sp>
        <p:nvSpPr>
          <p:cNvPr id="7" name="正方形/長方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ja-JP" altLang="en-US" smtClean="0"/>
              <a:t>マスタ タイトルの書式設定</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2009/9/5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1"/>
            <a:ext cx="2011680"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914400" y="274640"/>
            <a:ext cx="5562600"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2009/9/5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2009/9/5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
        <p:nvSpPr>
          <p:cNvPr id="8" name="コンテンツ プレースホルダ 7"/>
          <p:cNvSpPr>
            <a:spLocks noGrp="1"/>
          </p:cNvSpPr>
          <p:nvPr>
            <p:ph sz="quarter" idx="1"/>
          </p:nvPr>
        </p:nvSpPr>
        <p:spPr>
          <a:xfrm>
            <a:off x="914400" y="1447800"/>
            <a:ext cx="7772400" cy="4572000"/>
          </a:xfrm>
        </p:spPr>
        <p:txBody>
          <a:bodyPr vert="horz"/>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1"/>
      </p:bgRef>
    </p:bg>
    <p:spTree>
      <p:nvGrpSpPr>
        <p:cNvPr id="1" name=""/>
        <p:cNvGrpSpPr/>
        <p:nvPr/>
      </p:nvGrpSpPr>
      <p:grpSpPr>
        <a:xfrm>
          <a:off x="0" y="0"/>
          <a:ext cx="0" cy="0"/>
          <a:chOff x="0" y="0"/>
          <a:chExt cx="0" cy="0"/>
        </a:xfrm>
      </p:grpSpPr>
      <p:sp>
        <p:nvSpPr>
          <p:cNvPr id="11" name="正方形/長方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角丸四角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722313" y="952500"/>
            <a:ext cx="7772400" cy="1362075"/>
          </a:xfrm>
        </p:spPr>
        <p:txBody>
          <a:bodyPr anchor="b" anchorCtr="0"/>
          <a:lstStyle>
            <a:lvl1pPr algn="l">
              <a:buNone/>
              <a:defRPr sz="4000" b="0" cap="none"/>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2009/9/5</a:t>
            </a:fld>
            <a:endParaRPr kumimoji="1" lang="ja-JP" altLang="en-US"/>
          </a:p>
        </p:txBody>
      </p:sp>
      <p:sp>
        <p:nvSpPr>
          <p:cNvPr id="5" name="フッター プレースホルダ 4"/>
          <p:cNvSpPr>
            <a:spLocks noGrp="1"/>
          </p:cNvSpPr>
          <p:nvPr>
            <p:ph type="ftr" sz="quarter" idx="11"/>
          </p:nvPr>
        </p:nvSpPr>
        <p:spPr>
          <a:xfrm>
            <a:off x="800100" y="6172200"/>
            <a:ext cx="4000500" cy="457200"/>
          </a:xfrm>
        </p:spPr>
        <p:txBody>
          <a:bodyPr/>
          <a:lstStyle/>
          <a:p>
            <a:endParaRPr kumimoji="1" lang="ja-JP" altLang="en-US"/>
          </a:p>
        </p:txBody>
      </p:sp>
      <p:sp>
        <p:nvSpPr>
          <p:cNvPr id="7" name="正方形/長方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スライド番号プレースホルダ 5"/>
          <p:cNvSpPr>
            <a:spLocks noGrp="1"/>
          </p:cNvSpPr>
          <p:nvPr>
            <p:ph type="sldNum" sz="quarter" idx="12"/>
          </p:nvPr>
        </p:nvSpPr>
        <p:spPr>
          <a:xfrm>
            <a:off x="146304" y="6208776"/>
            <a:ext cx="457200" cy="457200"/>
          </a:xfrm>
        </p:spPr>
        <p:txBody>
          <a:bodyPr/>
          <a:lstStyle/>
          <a:p>
            <a:fld id="{D2D8002D-B5B0-4BAC-B1F6-782DDCCE6D9C}" type="slidenum">
              <a:rPr kumimoji="1" lang="ja-JP" altLang="en-US" smtClean="0"/>
              <a:pPr/>
              <a:t>&lt;#&gt;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2009/9/5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
        <p:nvSpPr>
          <p:cNvPr id="9" name="コンテンツ プレースホルダ 8"/>
          <p:cNvSpPr>
            <a:spLocks noGrp="1"/>
          </p:cNvSpPr>
          <p:nvPr>
            <p:ph sz="quarter" idx="1"/>
          </p:nvPr>
        </p:nvSpPr>
        <p:spPr>
          <a:xfrm>
            <a:off x="914400" y="1447800"/>
            <a:ext cx="3749040" cy="4572000"/>
          </a:xfrm>
        </p:spPr>
        <p:txBody>
          <a:bodyPr vert="horz"/>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 10"/>
          <p:cNvSpPr>
            <a:spLocks noGrp="1"/>
          </p:cNvSpPr>
          <p:nvPr>
            <p:ph sz="quarter" idx="2"/>
          </p:nvPr>
        </p:nvSpPr>
        <p:spPr>
          <a:xfrm>
            <a:off x="4933950" y="1447800"/>
            <a:ext cx="3749040" cy="4572000"/>
          </a:xfrm>
        </p:spPr>
        <p:txBody>
          <a:bodyPr vert="horz"/>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273050"/>
            <a:ext cx="7772400" cy="1143000"/>
          </a:xfrm>
        </p:spPr>
        <p:txBody>
          <a:bodyPr anchor="b" anchorCtr="0"/>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2009/9/5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
        <p:nvSpPr>
          <p:cNvPr id="11" name="コンテンツ プレースホルダ 10"/>
          <p:cNvSpPr>
            <a:spLocks noGrp="1"/>
          </p:cNvSpPr>
          <p:nvPr>
            <p:ph sz="half" idx="2"/>
          </p:nvPr>
        </p:nvSpPr>
        <p:spPr>
          <a:xfrm>
            <a:off x="914400" y="2247900"/>
            <a:ext cx="3733800" cy="3886200"/>
          </a:xfrm>
        </p:spPr>
        <p:txBody>
          <a:bodyPr vert="horz"/>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half" idx="4"/>
          </p:nvPr>
        </p:nvSpPr>
        <p:spPr>
          <a:xfrm>
            <a:off x="4953000" y="2247900"/>
            <a:ext cx="3733800" cy="3886200"/>
          </a:xfrm>
        </p:spPr>
        <p:txBody>
          <a:bodyPr vert="horz"/>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2009/9/5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2009/9/5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8" name="正方形/長方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角丸四角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914400" y="273050"/>
            <a:ext cx="7772400" cy="1143000"/>
          </a:xfrm>
        </p:spPr>
        <p:txBody>
          <a:bodyPr anchor="b" anchorCtr="0"/>
          <a:lstStyle>
            <a:lvl1pPr algn="l">
              <a:buNone/>
              <a:defRPr sz="4000" b="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2009/9/5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
        <p:nvSpPr>
          <p:cNvPr id="11" name="コンテンツ プレースホルダ 10"/>
          <p:cNvSpPr>
            <a:spLocks noGrp="1"/>
          </p:cNvSpPr>
          <p:nvPr>
            <p:ph sz="quarter" idx="1"/>
          </p:nvPr>
        </p:nvSpPr>
        <p:spPr>
          <a:xfrm>
            <a:off x="2971800" y="1600200"/>
            <a:ext cx="5715000" cy="4495800"/>
          </a:xfrm>
        </p:spPr>
        <p:txBody>
          <a:bodyPr vert="horz"/>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ja-JP" altLang="en-US" smtClean="0"/>
              <a:t>マスタ タイトルの書式設定</a:t>
            </a:r>
            <a:endParaRPr kumimoji="0" lang="en-US"/>
          </a:p>
        </p:txBody>
      </p:sp>
      <p:sp>
        <p:nvSpPr>
          <p:cNvPr id="4" name="テキスト プレースホル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2009/9/5</a:t>
            </a:fld>
            <a:endParaRPr kumimoji="1" lang="ja-JP" altLang="en-US"/>
          </a:p>
        </p:txBody>
      </p:sp>
      <p:sp>
        <p:nvSpPr>
          <p:cNvPr id="6" name="フッター プレースホルダ 5"/>
          <p:cNvSpPr>
            <a:spLocks noGrp="1"/>
          </p:cNvSpPr>
          <p:nvPr>
            <p:ph type="ftr" sz="quarter" idx="11"/>
          </p:nvPr>
        </p:nvSpPr>
        <p:spPr>
          <a:xfrm>
            <a:off x="914400" y="6172200"/>
            <a:ext cx="3886200" cy="457200"/>
          </a:xfrm>
        </p:spPr>
        <p:txBody>
          <a:bodyPr/>
          <a:lstStyle/>
          <a:p>
            <a:endParaRPr kumimoji="1" lang="ja-JP" altLang="en-US"/>
          </a:p>
        </p:txBody>
      </p:sp>
      <p:sp>
        <p:nvSpPr>
          <p:cNvPr id="7" name="スライド番号プレースホルダ 6"/>
          <p:cNvSpPr>
            <a:spLocks noGrp="1"/>
          </p:cNvSpPr>
          <p:nvPr>
            <p:ph type="sldNum" sz="quarter" idx="12"/>
          </p:nvPr>
        </p:nvSpPr>
        <p:spPr>
          <a:xfrm>
            <a:off x="146304" y="6208776"/>
            <a:ext cx="457200" cy="457200"/>
          </a:xfrm>
        </p:spPr>
        <p:txBody>
          <a:bodyPr/>
          <a:lstStyle/>
          <a:p>
            <a:fld id="{D2D8002D-B5B0-4BAC-B1F6-782DDCCE6D9C}" type="slidenum">
              <a:rPr kumimoji="1" lang="ja-JP" altLang="en-US" smtClean="0"/>
              <a:pPr/>
              <a:t>&lt;#&gt;</a:t>
            </a:fld>
            <a:endParaRPr kumimoji="1" lang="ja-JP" altLang="en-US"/>
          </a:p>
        </p:txBody>
      </p:sp>
      <p:sp>
        <p:nvSpPr>
          <p:cNvPr id="11" name="正方形/長方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正方形/長方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図プレースホル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ja-JP" altLang="en-US" smtClean="0"/>
              <a:t>アイコンをクリックして図を追加</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角丸四角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タイトル プレースホルダ 21"/>
          <p:cNvSpPr>
            <a:spLocks noGrp="1"/>
          </p:cNvSpPr>
          <p:nvPr>
            <p:ph type="title"/>
          </p:nvPr>
        </p:nvSpPr>
        <p:spPr>
          <a:xfrm>
            <a:off x="914400" y="274638"/>
            <a:ext cx="7772400" cy="1143000"/>
          </a:xfrm>
          <a:prstGeom prst="rect">
            <a:avLst/>
          </a:prstGeom>
        </p:spPr>
        <p:txBody>
          <a:bodyPr bIns="91440" anchor="b" anchorCtr="0">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90ED720-0104-4369-84BC-D37694168613}" type="datetimeFigureOut">
              <a:rPr kumimoji="1" lang="ja-JP" altLang="en-US" smtClean="0"/>
              <a:pPr/>
              <a:t>2009/9/5</a:t>
            </a:fld>
            <a:endParaRPr kumimoji="1" lang="ja-JP" altLang="en-US"/>
          </a:p>
        </p:txBody>
      </p:sp>
      <p:sp>
        <p:nvSpPr>
          <p:cNvPr id="3" name="フッター プレースホル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kumimoji="1" lang="ja-JP" altLang="en-US"/>
          </a:p>
        </p:txBody>
      </p:sp>
      <p:sp>
        <p:nvSpPr>
          <p:cNvPr id="23" name="スライド番号プレースホルダ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2D8002D-B5B0-4BAC-B1F6-782DDCCE6D9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yoya@awm.j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ourceforge.jp/projects/swfed/fil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kuriboo.swf" TargetMode="External"/><Relationship Id="rId3" Type="http://schemas.openxmlformats.org/officeDocument/2006/relationships/hyperlink" Target="http://awm.jp/~yoya/php/swfed/index.php?id=de91c56203390c68" TargetMode="Externa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2.gif"/><Relationship Id="rId5" Type="http://schemas.openxmlformats.org/officeDocument/2006/relationships/hyperlink" Target="game.swf" TargetMode="External"/><Relationship Id="rId10" Type="http://schemas.openxmlformats.org/officeDocument/2006/relationships/image" Target="../media/image20.png"/><Relationship Id="rId4" Type="http://schemas.openxmlformats.org/officeDocument/2006/relationships/hyperlink" Target="http://portal.nifty.com/2008/06/08/b/" TargetMode="External"/><Relationship Id="rId9"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dsas.blog.klab.org/archives/50777398.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mailto:yoya@awm.jp" TargetMode="External"/><Relationship Id="rId4" Type="http://schemas.openxmlformats.org/officeDocument/2006/relationships/hyperlink" Target="http://pwiki.awm.jp/~yoya/?swfed"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d.hatena.ne.jp/yoy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hyperlink" Target="http://sourceforge.jp/projects/swfed/"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saitama-kita.swf" TargetMode="External"/><Relationship Id="rId13" Type="http://schemas.openxmlformats.org/officeDocument/2006/relationships/image" Target="../media/image2.gif"/><Relationship Id="rId3" Type="http://schemas.openxmlformats.org/officeDocument/2006/relationships/notesSlide" Target="../notesSlides/notesSlide3.xml"/><Relationship Id="rId7" Type="http://schemas.openxmlformats.org/officeDocument/2006/relationships/image" Target="../media/image7.jpeg"/><Relationship Id="rId12"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9.png"/><Relationship Id="rId5" Type="http://schemas.openxmlformats.org/officeDocument/2006/relationships/hyperlink" Target="saitama.swf" TargetMode="External"/><Relationship Id="rId10" Type="http://schemas.openxmlformats.org/officeDocument/2006/relationships/image" Target="../media/image8.jpeg"/><Relationship Id="rId4" Type="http://schemas.openxmlformats.org/officeDocument/2006/relationships/hyperlink" Target="http://awm.jp/~yoya/php/swfed/" TargetMode="External"/><Relationship Id="rId9"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12.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12.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785786" y="4572008"/>
            <a:ext cx="7358114" cy="928694"/>
          </a:xfrm>
        </p:spPr>
        <p:txBody>
          <a:bodyPr>
            <a:normAutofit/>
          </a:bodyPr>
          <a:lstStyle/>
          <a:p>
            <a:r>
              <a:rPr lang="en-US" altLang="ja-JP" dirty="0" smtClean="0"/>
              <a:t>2009</a:t>
            </a:r>
            <a:r>
              <a:rPr lang="ja-JP" altLang="en-US" dirty="0" smtClean="0"/>
              <a:t>年</a:t>
            </a:r>
            <a:r>
              <a:rPr lang="en-US" altLang="ja-JP" dirty="0" smtClean="0"/>
              <a:t>9</a:t>
            </a:r>
            <a:r>
              <a:rPr lang="ja-JP" altLang="en-US" dirty="0" smtClean="0"/>
              <a:t>月</a:t>
            </a:r>
            <a:r>
              <a:rPr lang="en-US" altLang="ja-JP" dirty="0" smtClean="0"/>
              <a:t>4</a:t>
            </a:r>
            <a:r>
              <a:rPr lang="ja-JP" altLang="en-US" dirty="0" smtClean="0"/>
              <a:t>日  </a:t>
            </a:r>
            <a:r>
              <a:rPr lang="ja-JP" altLang="en-US" dirty="0" err="1" smtClean="0"/>
              <a:t>よや</a:t>
            </a:r>
            <a:r>
              <a:rPr lang="ja-JP" altLang="en-US" dirty="0" smtClean="0"/>
              <a:t>  </a:t>
            </a:r>
            <a:r>
              <a:rPr lang="en-US" altLang="ja-JP" dirty="0" smtClean="0">
                <a:hlinkClick r:id="rId3"/>
              </a:rPr>
              <a:t>yoya@awm.jp</a:t>
            </a:r>
            <a:endParaRPr lang="en-US" altLang="ja-JP" dirty="0" smtClean="0"/>
          </a:p>
        </p:txBody>
      </p:sp>
      <p:sp>
        <p:nvSpPr>
          <p:cNvPr id="2" name="タイトル 1"/>
          <p:cNvSpPr>
            <a:spLocks noGrp="1"/>
          </p:cNvSpPr>
          <p:nvPr>
            <p:ph type="ctrTitle"/>
          </p:nvPr>
        </p:nvSpPr>
        <p:spPr/>
        <p:txBody>
          <a:bodyPr>
            <a:normAutofit/>
          </a:bodyPr>
          <a:lstStyle/>
          <a:p>
            <a:r>
              <a:rPr kumimoji="1" lang="en-US" sz="4300" b="1" baseline="0" dirty="0" smtClean="0">
                <a:ln>
                  <a:noFill/>
                </a:ln>
                <a:solidFill>
                  <a:schemeClr val="tx2"/>
                </a:solidFill>
                <a:effectLst>
                  <a:outerShdw blurRad="50800" dist="38100" algn="tr" rotWithShape="0">
                    <a:prstClr val="black">
                      <a:alpha val="40000"/>
                    </a:prstClr>
                  </a:outerShdw>
                </a:effectLst>
                <a:latin typeface="+mj-lt"/>
                <a:ea typeface="+mj-ea"/>
                <a:cs typeface="+mj-cs"/>
              </a:rPr>
              <a:t>Flash </a:t>
            </a:r>
            <a:r>
              <a:rPr kumimoji="1" lang="ja-JP" altLang="en-US" sz="4300" b="1" baseline="0" dirty="0" smtClean="0">
                <a:ln>
                  <a:noFill/>
                </a:ln>
                <a:solidFill>
                  <a:schemeClr val="tx2"/>
                </a:solidFill>
                <a:effectLst>
                  <a:outerShdw blurRad="50800" dist="38100" algn="tr" rotWithShape="0">
                    <a:prstClr val="black">
                      <a:alpha val="40000"/>
                    </a:prstClr>
                  </a:outerShdw>
                </a:effectLst>
                <a:latin typeface="+mj-lt"/>
                <a:ea typeface="+mj-ea"/>
                <a:cs typeface="+mj-cs"/>
              </a:rPr>
              <a:t>書き換え </a:t>
            </a:r>
            <a:r>
              <a:rPr lang="ja-JP" altLang="en-US" sz="4300" b="1" dirty="0" smtClean="0">
                <a:solidFill>
                  <a:schemeClr val="tx2"/>
                </a:solidFill>
                <a:effectLst>
                  <a:outerShdw blurRad="50800" dist="38100" algn="tr" rotWithShape="0">
                    <a:prstClr val="black">
                      <a:alpha val="40000"/>
                    </a:prstClr>
                  </a:outerShdw>
                </a:effectLst>
              </a:rPr>
              <a:t> </a:t>
            </a:r>
            <a:r>
              <a:rPr kumimoji="1" lang="en-US" sz="4300" b="1" baseline="0" dirty="0" smtClean="0">
                <a:ln>
                  <a:noFill/>
                </a:ln>
                <a:solidFill>
                  <a:schemeClr val="tx2"/>
                </a:solidFill>
                <a:effectLst>
                  <a:outerShdw blurRad="50800" dist="38100" algn="tr" rotWithShape="0">
                    <a:prstClr val="black">
                      <a:alpha val="40000"/>
                    </a:prstClr>
                  </a:outerShdw>
                </a:effectLst>
                <a:latin typeface="+mj-lt"/>
                <a:ea typeface="+mj-ea"/>
                <a:cs typeface="+mj-cs"/>
              </a:rPr>
              <a:t>PHP extension</a:t>
            </a:r>
            <a:r>
              <a:rPr lang="ja-JP" altLang="en-US" b="1" dirty="0" smtClean="0">
                <a:effectLst>
                  <a:outerShdw blurRad="50800" dist="38100" algn="tr" rotWithShape="0">
                    <a:prstClr val="black">
                      <a:alpha val="40000"/>
                    </a:prstClr>
                  </a:outerShdw>
                </a:effectLst>
              </a:rPr>
              <a:t> </a:t>
            </a:r>
            <a:r>
              <a:rPr lang="en-US" altLang="ja-JP" b="1" dirty="0" smtClean="0">
                <a:effectLst>
                  <a:outerShdw blurRad="50800" dist="38100" algn="tr" rotWithShape="0">
                    <a:prstClr val="black">
                      <a:alpha val="40000"/>
                    </a:prstClr>
                  </a:outerShdw>
                </a:effectLst>
              </a:rPr>
              <a:t>“SWF Editor”</a:t>
            </a:r>
            <a:endParaRPr kumimoji="1" lang="ja-JP" altLang="en-US" dirty="0"/>
          </a:p>
        </p:txBody>
      </p:sp>
      <p:pic>
        <p:nvPicPr>
          <p:cNvPr id="5121" name="Picture 1" descr="C:\Users\yoya\Desktop\PHPカンファレンス\php.gif"/>
          <p:cNvPicPr>
            <a:picLocks noChangeAspect="1" noChangeArrowheads="1"/>
          </p:cNvPicPr>
          <p:nvPr/>
        </p:nvPicPr>
        <p:blipFill>
          <a:blip r:embed="rId4"/>
          <a:srcRect/>
          <a:stretch>
            <a:fillRect/>
          </a:stretch>
        </p:blipFill>
        <p:spPr bwMode="auto">
          <a:xfrm>
            <a:off x="5786446" y="1357298"/>
            <a:ext cx="1663333" cy="92869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SWF Editor </a:t>
            </a:r>
            <a:r>
              <a:rPr kumimoji="1" lang="ja-JP" altLang="en-US" dirty="0" smtClean="0"/>
              <a:t>で画像を入れ替える</a:t>
            </a:r>
            <a:endParaRPr kumimoji="1" lang="ja-JP" altLang="en-US" dirty="0"/>
          </a:p>
        </p:txBody>
      </p:sp>
      <p:sp>
        <p:nvSpPr>
          <p:cNvPr id="3" name="コンテンツ プレースホルダ 2"/>
          <p:cNvSpPr>
            <a:spLocks noGrp="1"/>
          </p:cNvSpPr>
          <p:nvPr>
            <p:ph sz="quarter" idx="1"/>
          </p:nvPr>
        </p:nvSpPr>
        <p:spPr>
          <a:xfrm>
            <a:off x="914400" y="1447800"/>
            <a:ext cx="7772400" cy="5053034"/>
          </a:xfrm>
        </p:spPr>
        <p:txBody>
          <a:bodyPr>
            <a:normAutofit/>
          </a:bodyPr>
          <a:lstStyle/>
          <a:p>
            <a:r>
              <a:rPr lang="en-US" altLang="ja-JP" dirty="0" err="1" smtClean="0"/>
              <a:t>image_id</a:t>
            </a:r>
            <a:r>
              <a:rPr lang="en-US" altLang="ja-JP" dirty="0" smtClean="0"/>
              <a:t> </a:t>
            </a:r>
            <a:r>
              <a:rPr lang="ja-JP" altLang="en-US" dirty="0" smtClean="0"/>
              <a:t>と </a:t>
            </a:r>
            <a:r>
              <a:rPr lang="en-US" altLang="ja-JP" dirty="0" smtClean="0"/>
              <a:t>JPEG </a:t>
            </a:r>
            <a:r>
              <a:rPr lang="ja-JP" altLang="en-US" dirty="0" smtClean="0"/>
              <a:t>画像データを指定</a:t>
            </a:r>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r>
              <a:rPr lang="en-US" altLang="ja-JP" dirty="0" smtClean="0"/>
              <a:t>PNG </a:t>
            </a:r>
            <a:r>
              <a:rPr lang="ja-JP" altLang="en-US" dirty="0" smtClean="0"/>
              <a:t>も </a:t>
            </a:r>
            <a:r>
              <a:rPr lang="en-US" altLang="ja-JP" dirty="0" err="1" smtClean="0"/>
              <a:t>replacePNGData</a:t>
            </a:r>
            <a:r>
              <a:rPr lang="en-US" altLang="ja-JP" dirty="0" smtClean="0"/>
              <a:t> </a:t>
            </a:r>
            <a:r>
              <a:rPr lang="ja-JP" altLang="en-US" dirty="0" smtClean="0"/>
              <a:t>で同様に</a:t>
            </a:r>
            <a:endParaRPr lang="en-US" altLang="ja-JP" dirty="0" smtClean="0"/>
          </a:p>
          <a:p>
            <a:endParaRPr lang="en-US" altLang="ja-JP" dirty="0" smtClean="0"/>
          </a:p>
          <a:p>
            <a:endParaRPr lang="en-US" altLang="ja-JP" dirty="0" smtClean="0"/>
          </a:p>
          <a:p>
            <a:pPr>
              <a:buNone/>
            </a:pPr>
            <a:endParaRPr kumimoji="1" lang="ja-JP" altLang="en-US" dirty="0"/>
          </a:p>
        </p:txBody>
      </p:sp>
      <p:sp>
        <p:nvSpPr>
          <p:cNvPr id="4" name="フレーム 3"/>
          <p:cNvSpPr/>
          <p:nvPr/>
        </p:nvSpPr>
        <p:spPr>
          <a:xfrm>
            <a:off x="1071538" y="2143116"/>
            <a:ext cx="7429552" cy="3143272"/>
          </a:xfrm>
          <a:prstGeom prst="frame">
            <a:avLst>
              <a:gd name="adj1" fmla="val 793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dirty="0" smtClean="0">
                <a:solidFill>
                  <a:schemeClr val="tx1"/>
                </a:solidFill>
                <a:latin typeface="DotumChe" pitchFamily="49" charset="-127"/>
                <a:ea typeface="DotumChe" pitchFamily="49" charset="-127"/>
              </a:rPr>
              <a:t>$</a:t>
            </a:r>
            <a:r>
              <a:rPr lang="en-US" altLang="ja-JP" sz="2000" b="1" dirty="0" err="1" smtClean="0">
                <a:solidFill>
                  <a:schemeClr val="tx1"/>
                </a:solidFill>
                <a:latin typeface="DotumChe" pitchFamily="49" charset="-127"/>
                <a:ea typeface="DotumChe" pitchFamily="49" charset="-127"/>
              </a:rPr>
              <a:t>swf_data</a:t>
            </a:r>
            <a:r>
              <a:rPr lang="en-US" altLang="ja-JP" sz="2000" b="1" dirty="0" smtClean="0">
                <a:solidFill>
                  <a:schemeClr val="tx1"/>
                </a:solidFill>
                <a:latin typeface="DotumChe" pitchFamily="49" charset="-127"/>
                <a:ea typeface="DotumChe" pitchFamily="49" charset="-127"/>
              </a:rPr>
              <a:t> = </a:t>
            </a:r>
            <a:r>
              <a:rPr lang="en-US" altLang="ja-JP" sz="2000" b="1" dirty="0" err="1" smtClean="0">
                <a:solidFill>
                  <a:schemeClr val="tx1"/>
                </a:solidFill>
                <a:latin typeface="DotumChe" pitchFamily="49" charset="-127"/>
                <a:ea typeface="DotumChe" pitchFamily="49" charset="-127"/>
              </a:rPr>
              <a:t>file_get_contents</a:t>
            </a:r>
            <a:r>
              <a:rPr lang="en-US" altLang="ja-JP" sz="2000" b="1" dirty="0" smtClean="0">
                <a:solidFill>
                  <a:schemeClr val="tx1"/>
                </a:solidFill>
                <a:latin typeface="DotumChe" pitchFamily="49" charset="-127"/>
                <a:ea typeface="DotumChe" pitchFamily="49" charset="-127"/>
              </a:rPr>
              <a:t>($</a:t>
            </a:r>
            <a:r>
              <a:rPr lang="en-US" altLang="ja-JP" sz="2000" b="1" dirty="0" err="1" smtClean="0">
                <a:solidFill>
                  <a:schemeClr val="tx1"/>
                </a:solidFill>
                <a:latin typeface="DotumChe" pitchFamily="49" charset="-127"/>
                <a:ea typeface="DotumChe" pitchFamily="49" charset="-127"/>
              </a:rPr>
              <a:t>swf_filename</a:t>
            </a:r>
            <a:r>
              <a:rPr lang="en-US" altLang="ja-JP" sz="2000" b="1" dirty="0" smtClean="0">
                <a:solidFill>
                  <a:schemeClr val="tx1"/>
                </a:solidFill>
                <a:latin typeface="DotumChe" pitchFamily="49" charset="-127"/>
                <a:ea typeface="DotumChe" pitchFamily="49" charset="-127"/>
              </a:rPr>
              <a:t>);</a:t>
            </a:r>
          </a:p>
          <a:p>
            <a:r>
              <a:rPr lang="en-US" altLang="ja-JP" sz="2000" b="1" dirty="0" smtClean="0">
                <a:solidFill>
                  <a:schemeClr val="tx1"/>
                </a:solidFill>
                <a:latin typeface="DotumChe" pitchFamily="49" charset="-127"/>
                <a:ea typeface="DotumChe" pitchFamily="49" charset="-127"/>
              </a:rPr>
              <a:t>$</a:t>
            </a:r>
            <a:r>
              <a:rPr lang="en-US" altLang="ja-JP" sz="2000" b="1" dirty="0" err="1" smtClean="0">
                <a:solidFill>
                  <a:schemeClr val="tx1"/>
                </a:solidFill>
                <a:latin typeface="DotumChe" pitchFamily="49" charset="-127"/>
                <a:ea typeface="DotumChe" pitchFamily="49" charset="-127"/>
              </a:rPr>
              <a:t>jpeg_data</a:t>
            </a:r>
            <a:r>
              <a:rPr lang="en-US" altLang="ja-JP" sz="2000" b="1" dirty="0" smtClean="0">
                <a:solidFill>
                  <a:schemeClr val="tx1"/>
                </a:solidFill>
                <a:latin typeface="DotumChe" pitchFamily="49" charset="-127"/>
                <a:ea typeface="DotumChe" pitchFamily="49" charset="-127"/>
              </a:rPr>
              <a:t> = </a:t>
            </a:r>
            <a:r>
              <a:rPr lang="en-US" altLang="ja-JP" sz="2000" b="1" dirty="0" err="1" smtClean="0">
                <a:solidFill>
                  <a:schemeClr val="tx1"/>
                </a:solidFill>
                <a:latin typeface="DotumChe" pitchFamily="49" charset="-127"/>
                <a:ea typeface="DotumChe" pitchFamily="49" charset="-127"/>
              </a:rPr>
              <a:t>file_get_contents</a:t>
            </a:r>
            <a:r>
              <a:rPr lang="en-US" altLang="ja-JP" sz="2000" b="1" dirty="0" smtClean="0">
                <a:solidFill>
                  <a:schemeClr val="tx1"/>
                </a:solidFill>
                <a:latin typeface="DotumChe" pitchFamily="49" charset="-127"/>
                <a:ea typeface="DotumChe" pitchFamily="49" charset="-127"/>
              </a:rPr>
              <a:t>($</a:t>
            </a:r>
            <a:r>
              <a:rPr lang="en-US" altLang="ja-JP" sz="2000" b="1" dirty="0" err="1" smtClean="0">
                <a:solidFill>
                  <a:schemeClr val="tx1"/>
                </a:solidFill>
                <a:latin typeface="DotumChe" pitchFamily="49" charset="-127"/>
                <a:ea typeface="DotumChe" pitchFamily="49" charset="-127"/>
              </a:rPr>
              <a:t>jpeg_filename</a:t>
            </a:r>
            <a:r>
              <a:rPr lang="en-US" altLang="ja-JP" sz="2000" b="1" dirty="0" smtClean="0">
                <a:solidFill>
                  <a:schemeClr val="tx1"/>
                </a:solidFill>
                <a:latin typeface="DotumChe" pitchFamily="49" charset="-127"/>
                <a:ea typeface="DotumChe" pitchFamily="49" charset="-127"/>
              </a:rPr>
              <a:t>); </a:t>
            </a:r>
          </a:p>
          <a:p>
            <a:endParaRPr lang="en-US" altLang="ja-JP" sz="2000" b="1" dirty="0" smtClean="0">
              <a:solidFill>
                <a:schemeClr val="tx1"/>
              </a:solidFill>
              <a:latin typeface="DotumChe" pitchFamily="49" charset="-127"/>
              <a:ea typeface="DotumChe" pitchFamily="49" charset="-127"/>
            </a:endParaRPr>
          </a:p>
          <a:p>
            <a:r>
              <a:rPr lang="en-US" altLang="ja-JP" sz="2000" b="1" dirty="0" smtClean="0">
                <a:solidFill>
                  <a:schemeClr val="tx1"/>
                </a:solidFill>
                <a:latin typeface="DotumChe" pitchFamily="49" charset="-127"/>
                <a:ea typeface="DotumChe" pitchFamily="49" charset="-127"/>
              </a:rPr>
              <a:t>$</a:t>
            </a:r>
            <a:r>
              <a:rPr lang="en-US" altLang="ja-JP" sz="2000" b="1" dirty="0" err="1" smtClean="0">
                <a:solidFill>
                  <a:schemeClr val="tx1"/>
                </a:solidFill>
                <a:latin typeface="DotumChe" pitchFamily="49" charset="-127"/>
                <a:ea typeface="DotumChe" pitchFamily="49" charset="-127"/>
              </a:rPr>
              <a:t>obj</a:t>
            </a:r>
            <a:r>
              <a:rPr lang="en-US" altLang="ja-JP" sz="2000" b="1" dirty="0" smtClean="0">
                <a:solidFill>
                  <a:schemeClr val="tx1"/>
                </a:solidFill>
                <a:latin typeface="DotumChe" pitchFamily="49" charset="-127"/>
                <a:ea typeface="DotumChe" pitchFamily="49" charset="-127"/>
              </a:rPr>
              <a:t> = new </a:t>
            </a:r>
            <a:r>
              <a:rPr lang="en-US" altLang="ja-JP" sz="2000" b="1" dirty="0" err="1" smtClean="0">
                <a:solidFill>
                  <a:schemeClr val="tx1"/>
                </a:solidFill>
                <a:latin typeface="DotumChe" pitchFamily="49" charset="-127"/>
                <a:ea typeface="DotumChe" pitchFamily="49" charset="-127"/>
              </a:rPr>
              <a:t>SWFEditor</a:t>
            </a:r>
            <a:r>
              <a:rPr lang="en-US" altLang="ja-JP" sz="2000" b="1" dirty="0" smtClean="0">
                <a:solidFill>
                  <a:schemeClr val="tx1"/>
                </a:solidFill>
                <a:latin typeface="DotumChe" pitchFamily="49" charset="-127"/>
                <a:ea typeface="DotumChe" pitchFamily="49" charset="-127"/>
              </a:rPr>
              <a:t>();</a:t>
            </a:r>
          </a:p>
          <a:p>
            <a:r>
              <a:rPr lang="en-US" altLang="ja-JP" sz="2000" b="1" dirty="0" smtClean="0">
                <a:solidFill>
                  <a:schemeClr val="tx1"/>
                </a:solidFill>
                <a:latin typeface="DotumChe" pitchFamily="49" charset="-127"/>
                <a:ea typeface="DotumChe" pitchFamily="49" charset="-127"/>
              </a:rPr>
              <a:t>$</a:t>
            </a:r>
            <a:r>
              <a:rPr lang="en-US" altLang="ja-JP" sz="2000" b="1" dirty="0" err="1" smtClean="0">
                <a:solidFill>
                  <a:schemeClr val="tx1"/>
                </a:solidFill>
                <a:latin typeface="DotumChe" pitchFamily="49" charset="-127"/>
                <a:ea typeface="DotumChe" pitchFamily="49" charset="-127"/>
              </a:rPr>
              <a:t>obj</a:t>
            </a:r>
            <a:r>
              <a:rPr lang="en-US" altLang="ja-JP" sz="2000" b="1" dirty="0" smtClean="0">
                <a:solidFill>
                  <a:schemeClr val="tx1"/>
                </a:solidFill>
                <a:latin typeface="DotumChe" pitchFamily="49" charset="-127"/>
                <a:ea typeface="DotumChe" pitchFamily="49" charset="-127"/>
              </a:rPr>
              <a:t>-&gt;input($</a:t>
            </a:r>
            <a:r>
              <a:rPr lang="en-US" altLang="ja-JP" sz="2000" b="1" dirty="0" err="1" smtClean="0">
                <a:solidFill>
                  <a:schemeClr val="tx1"/>
                </a:solidFill>
                <a:latin typeface="DotumChe" pitchFamily="49" charset="-127"/>
                <a:ea typeface="DotumChe" pitchFamily="49" charset="-127"/>
              </a:rPr>
              <a:t>swf_data</a:t>
            </a:r>
            <a:r>
              <a:rPr lang="en-US" altLang="ja-JP" sz="2000" b="1" dirty="0" smtClean="0">
                <a:solidFill>
                  <a:schemeClr val="tx1"/>
                </a:solidFill>
                <a:latin typeface="DotumChe" pitchFamily="49" charset="-127"/>
                <a:ea typeface="DotumChe" pitchFamily="49" charset="-127"/>
              </a:rPr>
              <a:t>);</a:t>
            </a:r>
          </a:p>
          <a:p>
            <a:r>
              <a:rPr lang="en-US" altLang="ja-JP" sz="2000" b="1" dirty="0" smtClean="0">
                <a:solidFill>
                  <a:srgbClr val="C00000"/>
                </a:solidFill>
                <a:latin typeface="DotumChe" pitchFamily="49" charset="-127"/>
                <a:ea typeface="DotumChe" pitchFamily="49" charset="-127"/>
              </a:rPr>
              <a:t>$</a:t>
            </a:r>
            <a:r>
              <a:rPr lang="en-US" altLang="ja-JP" sz="2000" b="1" dirty="0" err="1" smtClean="0">
                <a:solidFill>
                  <a:srgbClr val="C00000"/>
                </a:solidFill>
                <a:latin typeface="DotumChe" pitchFamily="49" charset="-127"/>
                <a:ea typeface="DotumChe" pitchFamily="49" charset="-127"/>
              </a:rPr>
              <a:t>obj</a:t>
            </a:r>
            <a:r>
              <a:rPr lang="en-US" altLang="ja-JP" sz="2000" b="1" dirty="0" smtClean="0">
                <a:solidFill>
                  <a:srgbClr val="C00000"/>
                </a:solidFill>
                <a:latin typeface="DotumChe" pitchFamily="49" charset="-127"/>
                <a:ea typeface="DotumChe" pitchFamily="49" charset="-127"/>
              </a:rPr>
              <a:t>-&gt;</a:t>
            </a:r>
            <a:r>
              <a:rPr lang="en-US" altLang="ja-JP" sz="2000" b="1" dirty="0" err="1" smtClean="0">
                <a:solidFill>
                  <a:srgbClr val="C00000"/>
                </a:solidFill>
                <a:latin typeface="DotumChe" pitchFamily="49" charset="-127"/>
                <a:ea typeface="DotumChe" pitchFamily="49" charset="-127"/>
              </a:rPr>
              <a:t>replaceJpegData</a:t>
            </a:r>
            <a:r>
              <a:rPr lang="en-US" altLang="ja-JP" sz="2000" b="1" dirty="0" smtClean="0">
                <a:solidFill>
                  <a:srgbClr val="C00000"/>
                </a:solidFill>
                <a:latin typeface="DotumChe" pitchFamily="49" charset="-127"/>
                <a:ea typeface="DotumChe" pitchFamily="49" charset="-127"/>
              </a:rPr>
              <a:t>($</a:t>
            </a:r>
            <a:r>
              <a:rPr lang="en-US" altLang="ja-JP" sz="2000" b="1" dirty="0" err="1" smtClean="0">
                <a:solidFill>
                  <a:srgbClr val="C00000"/>
                </a:solidFill>
                <a:latin typeface="DotumChe" pitchFamily="49" charset="-127"/>
                <a:ea typeface="DotumChe" pitchFamily="49" charset="-127"/>
              </a:rPr>
              <a:t>image_id</a:t>
            </a:r>
            <a:r>
              <a:rPr lang="en-US" altLang="ja-JP" sz="2000" b="1" dirty="0" smtClean="0">
                <a:solidFill>
                  <a:srgbClr val="C00000"/>
                </a:solidFill>
                <a:latin typeface="DotumChe" pitchFamily="49" charset="-127"/>
                <a:ea typeface="DotumChe" pitchFamily="49" charset="-127"/>
              </a:rPr>
              <a:t>, $</a:t>
            </a:r>
            <a:r>
              <a:rPr lang="en-US" altLang="ja-JP" sz="2000" b="1" dirty="0" err="1" smtClean="0">
                <a:solidFill>
                  <a:srgbClr val="C00000"/>
                </a:solidFill>
                <a:latin typeface="DotumChe" pitchFamily="49" charset="-127"/>
                <a:ea typeface="DotumChe" pitchFamily="49" charset="-127"/>
              </a:rPr>
              <a:t>jpeg_data</a:t>
            </a:r>
            <a:r>
              <a:rPr lang="en-US" altLang="ja-JP" sz="2000" b="1" dirty="0" smtClean="0">
                <a:solidFill>
                  <a:srgbClr val="C00000"/>
                </a:solidFill>
                <a:latin typeface="DotumChe" pitchFamily="49" charset="-127"/>
                <a:ea typeface="DotumChe" pitchFamily="49" charset="-127"/>
              </a:rPr>
              <a:t>);</a:t>
            </a:r>
          </a:p>
          <a:p>
            <a:r>
              <a:rPr lang="en-US" altLang="ja-JP" sz="2000" b="1" dirty="0" smtClean="0">
                <a:solidFill>
                  <a:schemeClr val="tx1"/>
                </a:solidFill>
                <a:latin typeface="DotumChe" pitchFamily="49" charset="-127"/>
                <a:ea typeface="DotumChe" pitchFamily="49" charset="-127"/>
              </a:rPr>
              <a:t>echo $</a:t>
            </a:r>
            <a:r>
              <a:rPr lang="en-US" altLang="ja-JP" sz="2000" b="1" dirty="0" err="1" smtClean="0">
                <a:solidFill>
                  <a:schemeClr val="tx1"/>
                </a:solidFill>
                <a:latin typeface="DotumChe" pitchFamily="49" charset="-127"/>
                <a:ea typeface="DotumChe" pitchFamily="49" charset="-127"/>
              </a:rPr>
              <a:t>obj</a:t>
            </a:r>
            <a:r>
              <a:rPr lang="en-US" altLang="ja-JP" sz="2000" b="1" dirty="0" smtClean="0">
                <a:solidFill>
                  <a:schemeClr val="tx1"/>
                </a:solidFill>
                <a:latin typeface="DotumChe" pitchFamily="49" charset="-127"/>
                <a:ea typeface="DotumChe" pitchFamily="49" charset="-127"/>
              </a:rPr>
              <a:t>-&gt;output();</a:t>
            </a:r>
          </a:p>
        </p:txBody>
      </p:sp>
      <p:pic>
        <p:nvPicPr>
          <p:cNvPr id="36865" name="Picture 1" descr="C:\Users\yoya\Desktop\PHPカンファレンス\php.gif"/>
          <p:cNvPicPr>
            <a:picLocks noChangeAspect="1" noChangeArrowheads="1"/>
          </p:cNvPicPr>
          <p:nvPr/>
        </p:nvPicPr>
        <p:blipFill>
          <a:blip r:embed="rId3"/>
          <a:srcRect/>
          <a:stretch>
            <a:fillRect/>
          </a:stretch>
        </p:blipFill>
        <p:spPr bwMode="auto">
          <a:xfrm>
            <a:off x="7429520" y="2000240"/>
            <a:ext cx="1143000" cy="6381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SWF Editor </a:t>
            </a:r>
            <a:r>
              <a:rPr kumimoji="1" lang="ja-JP" altLang="en-US" dirty="0" smtClean="0"/>
              <a:t>で文字列を入れ替える</a:t>
            </a:r>
            <a:endParaRPr kumimoji="1" lang="ja-JP" altLang="en-US" dirty="0"/>
          </a:p>
        </p:txBody>
      </p:sp>
      <p:sp>
        <p:nvSpPr>
          <p:cNvPr id="3" name="コンテンツ プレースホルダ 2"/>
          <p:cNvSpPr>
            <a:spLocks noGrp="1"/>
          </p:cNvSpPr>
          <p:nvPr>
            <p:ph sz="quarter" idx="1"/>
          </p:nvPr>
        </p:nvSpPr>
        <p:spPr/>
        <p:txBody>
          <a:bodyPr/>
          <a:lstStyle/>
          <a:p>
            <a:r>
              <a:rPr kumimoji="1" lang="ja-JP" altLang="en-US" dirty="0" smtClean="0"/>
              <a:t>テキストツールで張り付けた文字列の差し替えができます。</a:t>
            </a:r>
            <a:r>
              <a:rPr kumimoji="1" lang="en-US" altLang="ja-JP" dirty="0" smtClean="0"/>
              <a:t>(</a:t>
            </a:r>
            <a:r>
              <a:rPr kumimoji="1" lang="ja-JP" altLang="en-US" dirty="0" smtClean="0"/>
              <a:t>変数名</a:t>
            </a:r>
            <a:r>
              <a:rPr lang="ja-JP" altLang="en-US" dirty="0" smtClean="0"/>
              <a:t>でも内部</a:t>
            </a:r>
            <a:r>
              <a:rPr lang="en-US" altLang="ja-JP" dirty="0" smtClean="0"/>
              <a:t>ID</a:t>
            </a:r>
            <a:r>
              <a:rPr lang="ja-JP" altLang="en-US" dirty="0" smtClean="0"/>
              <a:t>指定でも</a:t>
            </a:r>
            <a:r>
              <a:rPr lang="en-US" altLang="ja-JP" dirty="0" smtClean="0"/>
              <a:t>OK</a:t>
            </a:r>
            <a:r>
              <a:rPr kumimoji="1" lang="en-US" altLang="ja-JP" dirty="0" smtClean="0"/>
              <a:t>)</a:t>
            </a:r>
          </a:p>
          <a:p>
            <a:r>
              <a:rPr kumimoji="1" lang="ja-JP" altLang="en-US" dirty="0" smtClean="0"/>
              <a:t>変数名と埋め込みたい文字列を指定</a:t>
            </a:r>
            <a:endParaRPr kumimoji="1" lang="en-US" altLang="ja-JP" dirty="0" smtClean="0"/>
          </a:p>
          <a:p>
            <a:endParaRPr kumimoji="1" lang="ja-JP" altLang="en-US" dirty="0"/>
          </a:p>
        </p:txBody>
      </p:sp>
      <p:sp>
        <p:nvSpPr>
          <p:cNvPr id="4" name="フレーム 3"/>
          <p:cNvSpPr/>
          <p:nvPr/>
        </p:nvSpPr>
        <p:spPr>
          <a:xfrm>
            <a:off x="571472" y="2928934"/>
            <a:ext cx="8072494" cy="3357586"/>
          </a:xfrm>
          <a:prstGeom prst="frame">
            <a:avLst>
              <a:gd name="adj1" fmla="val 793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dirty="0" smtClean="0">
                <a:solidFill>
                  <a:schemeClr val="tx1"/>
                </a:solidFill>
                <a:latin typeface="DotumChe" pitchFamily="49" charset="-127"/>
                <a:ea typeface="DotumChe" pitchFamily="49" charset="-127"/>
              </a:rPr>
              <a:t>$</a:t>
            </a:r>
            <a:r>
              <a:rPr lang="en-US" altLang="ja-JP" sz="2000" b="1" dirty="0" err="1" smtClean="0">
                <a:solidFill>
                  <a:schemeClr val="tx1"/>
                </a:solidFill>
                <a:latin typeface="DotumChe" pitchFamily="49" charset="-127"/>
                <a:ea typeface="DotumChe" pitchFamily="49" charset="-127"/>
              </a:rPr>
              <a:t>swf_data</a:t>
            </a:r>
            <a:r>
              <a:rPr lang="en-US" altLang="ja-JP" sz="2000" b="1" dirty="0" smtClean="0">
                <a:solidFill>
                  <a:schemeClr val="tx1"/>
                </a:solidFill>
                <a:latin typeface="DotumChe" pitchFamily="49" charset="-127"/>
                <a:ea typeface="DotumChe" pitchFamily="49" charset="-127"/>
              </a:rPr>
              <a:t> = </a:t>
            </a:r>
            <a:r>
              <a:rPr lang="en-US" altLang="ja-JP" sz="2000" b="1" dirty="0" err="1" smtClean="0">
                <a:solidFill>
                  <a:schemeClr val="tx1"/>
                </a:solidFill>
                <a:latin typeface="DotumChe" pitchFamily="49" charset="-127"/>
                <a:ea typeface="DotumChe" pitchFamily="49" charset="-127"/>
              </a:rPr>
              <a:t>file_get_contents</a:t>
            </a:r>
            <a:r>
              <a:rPr lang="en-US" altLang="ja-JP" sz="2000" b="1" dirty="0" smtClean="0">
                <a:solidFill>
                  <a:schemeClr val="tx1"/>
                </a:solidFill>
                <a:latin typeface="DotumChe" pitchFamily="49" charset="-127"/>
                <a:ea typeface="DotumChe" pitchFamily="49" charset="-127"/>
              </a:rPr>
              <a:t>($</a:t>
            </a:r>
            <a:r>
              <a:rPr lang="en-US" altLang="ja-JP" sz="2000" b="1" dirty="0" err="1" smtClean="0">
                <a:solidFill>
                  <a:schemeClr val="tx1"/>
                </a:solidFill>
                <a:latin typeface="DotumChe" pitchFamily="49" charset="-127"/>
                <a:ea typeface="DotumChe" pitchFamily="49" charset="-127"/>
              </a:rPr>
              <a:t>swf_filename</a:t>
            </a:r>
            <a:r>
              <a:rPr lang="en-US" altLang="ja-JP" sz="2000" b="1" dirty="0" smtClean="0">
                <a:solidFill>
                  <a:schemeClr val="tx1"/>
                </a:solidFill>
                <a:latin typeface="DotumChe" pitchFamily="49" charset="-127"/>
                <a:ea typeface="DotumChe" pitchFamily="49" charset="-127"/>
              </a:rPr>
              <a:t>);</a:t>
            </a:r>
          </a:p>
          <a:p>
            <a:r>
              <a:rPr lang="en-US" altLang="ja-JP" sz="2000" b="1" dirty="0" smtClean="0">
                <a:solidFill>
                  <a:schemeClr val="tx1"/>
                </a:solidFill>
                <a:latin typeface="DotumChe" pitchFamily="49" charset="-127"/>
                <a:ea typeface="DotumChe" pitchFamily="49" charset="-127"/>
              </a:rPr>
              <a:t>$text = ‘</a:t>
            </a:r>
            <a:r>
              <a:rPr lang="en-US" altLang="ja-JP" sz="2000" b="1" dirty="0" err="1" smtClean="0">
                <a:solidFill>
                  <a:schemeClr val="tx1"/>
                </a:solidFill>
                <a:latin typeface="DotumChe" pitchFamily="49" charset="-127"/>
                <a:ea typeface="DotumChe" pitchFamily="49" charset="-127"/>
              </a:rPr>
              <a:t>Foo</a:t>
            </a:r>
            <a:r>
              <a:rPr lang="en-US" altLang="ja-JP" sz="2000" b="1" dirty="0" smtClean="0">
                <a:solidFill>
                  <a:schemeClr val="tx1"/>
                </a:solidFill>
                <a:latin typeface="DotumChe" pitchFamily="49" charset="-127"/>
                <a:ea typeface="DotumChe" pitchFamily="49" charset="-127"/>
              </a:rPr>
              <a:t> Baa </a:t>
            </a:r>
            <a:r>
              <a:rPr lang="en-US" altLang="ja-JP" sz="2000" b="1" dirty="0" err="1" smtClean="0">
                <a:solidFill>
                  <a:schemeClr val="tx1"/>
                </a:solidFill>
                <a:latin typeface="DotumChe" pitchFamily="49" charset="-127"/>
                <a:ea typeface="DotumChe" pitchFamily="49" charset="-127"/>
              </a:rPr>
              <a:t>Baz</a:t>
            </a:r>
            <a:r>
              <a:rPr lang="en-US" altLang="ja-JP" sz="2000" b="1" dirty="0" smtClean="0">
                <a:solidFill>
                  <a:schemeClr val="tx1"/>
                </a:solidFill>
                <a:latin typeface="DotumChe" pitchFamily="49" charset="-127"/>
                <a:ea typeface="DotumChe" pitchFamily="49" charset="-127"/>
              </a:rPr>
              <a:t>’;</a:t>
            </a:r>
          </a:p>
          <a:p>
            <a:endParaRPr lang="en-US" altLang="ja-JP" sz="2000" b="1" dirty="0" smtClean="0">
              <a:solidFill>
                <a:schemeClr val="tx1"/>
              </a:solidFill>
              <a:latin typeface="DotumChe" pitchFamily="49" charset="-127"/>
              <a:ea typeface="DotumChe" pitchFamily="49" charset="-127"/>
            </a:endParaRPr>
          </a:p>
          <a:p>
            <a:r>
              <a:rPr lang="en-US" altLang="ja-JP" sz="2000" b="1" dirty="0" smtClean="0">
                <a:solidFill>
                  <a:schemeClr val="tx1"/>
                </a:solidFill>
                <a:latin typeface="DotumChe" pitchFamily="49" charset="-127"/>
                <a:ea typeface="DotumChe" pitchFamily="49" charset="-127"/>
              </a:rPr>
              <a:t>$</a:t>
            </a:r>
            <a:r>
              <a:rPr lang="en-US" altLang="ja-JP" sz="2000" b="1" dirty="0" err="1" smtClean="0">
                <a:solidFill>
                  <a:schemeClr val="tx1"/>
                </a:solidFill>
                <a:latin typeface="DotumChe" pitchFamily="49" charset="-127"/>
                <a:ea typeface="DotumChe" pitchFamily="49" charset="-127"/>
              </a:rPr>
              <a:t>obj</a:t>
            </a:r>
            <a:r>
              <a:rPr lang="en-US" altLang="ja-JP" sz="2000" b="1" dirty="0" smtClean="0">
                <a:solidFill>
                  <a:schemeClr val="tx1"/>
                </a:solidFill>
                <a:latin typeface="DotumChe" pitchFamily="49" charset="-127"/>
                <a:ea typeface="DotumChe" pitchFamily="49" charset="-127"/>
              </a:rPr>
              <a:t> = new </a:t>
            </a:r>
            <a:r>
              <a:rPr lang="en-US" altLang="ja-JP" sz="2000" b="1" dirty="0" err="1" smtClean="0">
                <a:solidFill>
                  <a:schemeClr val="tx1"/>
                </a:solidFill>
                <a:latin typeface="DotumChe" pitchFamily="49" charset="-127"/>
                <a:ea typeface="DotumChe" pitchFamily="49" charset="-127"/>
              </a:rPr>
              <a:t>SWFEditor</a:t>
            </a:r>
            <a:r>
              <a:rPr lang="en-US" altLang="ja-JP" sz="2000" b="1" dirty="0" smtClean="0">
                <a:solidFill>
                  <a:schemeClr val="tx1"/>
                </a:solidFill>
                <a:latin typeface="DotumChe" pitchFamily="49" charset="-127"/>
                <a:ea typeface="DotumChe" pitchFamily="49" charset="-127"/>
              </a:rPr>
              <a:t>();</a:t>
            </a:r>
          </a:p>
          <a:p>
            <a:r>
              <a:rPr lang="en-US" altLang="ja-JP" sz="2000" b="1" dirty="0" smtClean="0">
                <a:solidFill>
                  <a:schemeClr val="tx1"/>
                </a:solidFill>
                <a:latin typeface="DotumChe" pitchFamily="49" charset="-127"/>
                <a:ea typeface="DotumChe" pitchFamily="49" charset="-127"/>
              </a:rPr>
              <a:t>$</a:t>
            </a:r>
            <a:r>
              <a:rPr lang="en-US" altLang="ja-JP" sz="2000" b="1" dirty="0" err="1" smtClean="0">
                <a:solidFill>
                  <a:schemeClr val="tx1"/>
                </a:solidFill>
                <a:latin typeface="DotumChe" pitchFamily="49" charset="-127"/>
                <a:ea typeface="DotumChe" pitchFamily="49" charset="-127"/>
              </a:rPr>
              <a:t>obj</a:t>
            </a:r>
            <a:r>
              <a:rPr lang="en-US" altLang="ja-JP" sz="2000" b="1" dirty="0" smtClean="0">
                <a:solidFill>
                  <a:schemeClr val="tx1"/>
                </a:solidFill>
                <a:latin typeface="DotumChe" pitchFamily="49" charset="-127"/>
                <a:ea typeface="DotumChe" pitchFamily="49" charset="-127"/>
              </a:rPr>
              <a:t>-&gt;input($</a:t>
            </a:r>
            <a:r>
              <a:rPr lang="en-US" altLang="ja-JP" sz="2000" b="1" dirty="0" err="1" smtClean="0">
                <a:solidFill>
                  <a:schemeClr val="tx1"/>
                </a:solidFill>
                <a:latin typeface="DotumChe" pitchFamily="49" charset="-127"/>
                <a:ea typeface="DotumChe" pitchFamily="49" charset="-127"/>
              </a:rPr>
              <a:t>swf_data</a:t>
            </a:r>
            <a:r>
              <a:rPr lang="en-US" altLang="ja-JP" sz="2000" b="1" dirty="0" smtClean="0">
                <a:solidFill>
                  <a:schemeClr val="tx1"/>
                </a:solidFill>
                <a:latin typeface="DotumChe" pitchFamily="49" charset="-127"/>
                <a:ea typeface="DotumChe" pitchFamily="49" charset="-127"/>
              </a:rPr>
              <a:t>);</a:t>
            </a:r>
          </a:p>
          <a:p>
            <a:r>
              <a:rPr lang="en-US" altLang="ja-JP" sz="2000" b="1" dirty="0" smtClean="0">
                <a:solidFill>
                  <a:srgbClr val="C00000"/>
                </a:solidFill>
                <a:latin typeface="DotumChe" pitchFamily="49" charset="-127"/>
                <a:ea typeface="DotumChe" pitchFamily="49" charset="-127"/>
              </a:rPr>
              <a:t>$</a:t>
            </a:r>
            <a:r>
              <a:rPr lang="en-US" altLang="ja-JP" sz="2000" b="1" dirty="0" err="1" smtClean="0">
                <a:solidFill>
                  <a:srgbClr val="C00000"/>
                </a:solidFill>
                <a:latin typeface="DotumChe" pitchFamily="49" charset="-127"/>
                <a:ea typeface="DotumChe" pitchFamily="49" charset="-127"/>
              </a:rPr>
              <a:t>obj</a:t>
            </a:r>
            <a:r>
              <a:rPr lang="en-US" altLang="ja-JP" sz="2000" b="1" dirty="0" smtClean="0">
                <a:solidFill>
                  <a:srgbClr val="C00000"/>
                </a:solidFill>
                <a:latin typeface="DotumChe" pitchFamily="49" charset="-127"/>
                <a:ea typeface="DotumChe" pitchFamily="49" charset="-127"/>
              </a:rPr>
              <a:t>-&gt;</a:t>
            </a:r>
            <a:r>
              <a:rPr lang="en-US" altLang="ja-JP" sz="2000" b="1" dirty="0" err="1" smtClean="0">
                <a:solidFill>
                  <a:srgbClr val="C00000"/>
                </a:solidFill>
                <a:latin typeface="DotumChe" pitchFamily="49" charset="-127"/>
                <a:ea typeface="DotumChe" pitchFamily="49" charset="-127"/>
              </a:rPr>
              <a:t>replaceEditString</a:t>
            </a:r>
            <a:r>
              <a:rPr lang="en-US" altLang="ja-JP" sz="2000" b="1" dirty="0" smtClean="0">
                <a:solidFill>
                  <a:srgbClr val="C00000"/>
                </a:solidFill>
                <a:latin typeface="DotumChe" pitchFamily="49" charset="-127"/>
                <a:ea typeface="DotumChe" pitchFamily="49" charset="-127"/>
              </a:rPr>
              <a:t>($</a:t>
            </a:r>
            <a:r>
              <a:rPr lang="en-US" altLang="ja-JP" sz="2000" b="1" dirty="0" err="1" smtClean="0">
                <a:solidFill>
                  <a:srgbClr val="C00000"/>
                </a:solidFill>
                <a:latin typeface="DotumChe" pitchFamily="49" charset="-127"/>
                <a:ea typeface="DotumChe" pitchFamily="49" charset="-127"/>
              </a:rPr>
              <a:t>var_name</a:t>
            </a:r>
            <a:r>
              <a:rPr lang="en-US" altLang="ja-JP" sz="2000" b="1" dirty="0" smtClean="0">
                <a:solidFill>
                  <a:srgbClr val="C00000"/>
                </a:solidFill>
                <a:latin typeface="DotumChe" pitchFamily="49" charset="-127"/>
                <a:ea typeface="DotumChe" pitchFamily="49" charset="-127"/>
              </a:rPr>
              <a:t>, $text);</a:t>
            </a:r>
          </a:p>
          <a:p>
            <a:r>
              <a:rPr lang="en-US" altLang="ja-JP" sz="2000" b="1" dirty="0" smtClean="0">
                <a:solidFill>
                  <a:schemeClr val="tx1"/>
                </a:solidFill>
                <a:latin typeface="DotumChe" pitchFamily="49" charset="-127"/>
                <a:ea typeface="DotumChe" pitchFamily="49" charset="-127"/>
              </a:rPr>
              <a:t>echo $</a:t>
            </a:r>
            <a:r>
              <a:rPr lang="en-US" altLang="ja-JP" sz="2000" b="1" dirty="0" err="1" smtClean="0">
                <a:solidFill>
                  <a:schemeClr val="tx1"/>
                </a:solidFill>
                <a:latin typeface="DotumChe" pitchFamily="49" charset="-127"/>
                <a:ea typeface="DotumChe" pitchFamily="49" charset="-127"/>
              </a:rPr>
              <a:t>obj</a:t>
            </a:r>
            <a:r>
              <a:rPr lang="en-US" altLang="ja-JP" sz="2000" b="1" dirty="0" smtClean="0">
                <a:solidFill>
                  <a:schemeClr val="tx1"/>
                </a:solidFill>
                <a:latin typeface="DotumChe" pitchFamily="49" charset="-127"/>
                <a:ea typeface="DotumChe" pitchFamily="49" charset="-127"/>
              </a:rPr>
              <a:t>-&gt;output();</a:t>
            </a:r>
          </a:p>
        </p:txBody>
      </p:sp>
      <p:pic>
        <p:nvPicPr>
          <p:cNvPr id="34817" name="Picture 1" descr="C:\Users\yoya\Desktop\PHPカンファレンス\php.gif"/>
          <p:cNvPicPr>
            <a:picLocks noChangeAspect="1" noChangeArrowheads="1"/>
          </p:cNvPicPr>
          <p:nvPr/>
        </p:nvPicPr>
        <p:blipFill>
          <a:blip r:embed="rId3"/>
          <a:srcRect/>
          <a:stretch>
            <a:fillRect/>
          </a:stretch>
        </p:blipFill>
        <p:spPr bwMode="auto">
          <a:xfrm>
            <a:off x="7643834" y="2786058"/>
            <a:ext cx="1143000" cy="63817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インストール方法</a:t>
            </a:r>
            <a:endParaRPr kumimoji="1" lang="ja-JP" altLang="en-US" dirty="0"/>
          </a:p>
        </p:txBody>
      </p:sp>
      <p:sp>
        <p:nvSpPr>
          <p:cNvPr id="3" name="コンテンツ プレースホルダ 2"/>
          <p:cNvSpPr>
            <a:spLocks noGrp="1"/>
          </p:cNvSpPr>
          <p:nvPr>
            <p:ph sz="quarter" idx="1"/>
          </p:nvPr>
        </p:nvSpPr>
        <p:spPr/>
        <p:txBody>
          <a:bodyPr>
            <a:normAutofit fontScale="92500"/>
          </a:bodyPr>
          <a:lstStyle/>
          <a:p>
            <a:r>
              <a:rPr lang="en-US" altLang="ja-JP" dirty="0" smtClean="0"/>
              <a:t>PHP extension </a:t>
            </a:r>
            <a:r>
              <a:rPr lang="ja-JP" altLang="en-US" dirty="0" smtClean="0"/>
              <a:t>の一般的な方式に従います</a:t>
            </a:r>
            <a:endParaRPr lang="en-US" altLang="ja-JP" dirty="0" smtClean="0"/>
          </a:p>
          <a:p>
            <a:r>
              <a:rPr lang="en-US" sz="2800" dirty="0" smtClean="0">
                <a:hlinkClick r:id="rId3"/>
              </a:rPr>
              <a:t>http://sourceforge.jp/projects/swfed/files/</a:t>
            </a:r>
            <a:r>
              <a:rPr lang="ja-JP" altLang="en-US" sz="2800" dirty="0" smtClean="0"/>
              <a:t> から </a:t>
            </a:r>
            <a:r>
              <a:rPr lang="en-US" altLang="ja-JP" sz="2800" dirty="0" err="1" smtClean="0"/>
              <a:t>swfed-X.XX.tar.gz</a:t>
            </a:r>
            <a:r>
              <a:rPr lang="en-US" altLang="ja-JP" sz="2800" dirty="0" smtClean="0"/>
              <a:t> </a:t>
            </a:r>
            <a:r>
              <a:rPr lang="ja-JP" altLang="en-US" sz="2800" dirty="0" smtClean="0"/>
              <a:t>を持ってきて伸長</a:t>
            </a:r>
            <a:endParaRPr lang="en-US" altLang="ja-JP" sz="2800" dirty="0" smtClean="0"/>
          </a:p>
          <a:p>
            <a:r>
              <a:rPr lang="en-US" dirty="0" err="1" smtClean="0"/>
              <a:t>src</a:t>
            </a:r>
            <a:r>
              <a:rPr lang="en-US" dirty="0" smtClean="0"/>
              <a:t> </a:t>
            </a:r>
            <a:r>
              <a:rPr lang="ja-JP" altLang="en-US" dirty="0" smtClean="0"/>
              <a:t>以下で </a:t>
            </a:r>
            <a:r>
              <a:rPr lang="en-US" dirty="0" err="1" smtClean="0"/>
              <a:t>phpize</a:t>
            </a:r>
            <a:r>
              <a:rPr lang="en-US" dirty="0" smtClean="0"/>
              <a:t> &amp; configure &amp; make</a:t>
            </a:r>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pPr>
              <a:buNone/>
            </a:pPr>
            <a:r>
              <a:rPr lang="en-US" altLang="ja-JP" dirty="0" smtClean="0"/>
              <a:t>php.ini </a:t>
            </a:r>
            <a:r>
              <a:rPr lang="ja-JP" altLang="en-US" dirty="0" smtClean="0"/>
              <a:t>に設定を追加 </a:t>
            </a:r>
            <a:r>
              <a:rPr lang="en-US" altLang="ja-JP" dirty="0" smtClean="0"/>
              <a:t>(</a:t>
            </a:r>
            <a:r>
              <a:rPr lang="ja-JP" altLang="en-US" dirty="0" smtClean="0"/>
              <a:t>又は </a:t>
            </a:r>
            <a:r>
              <a:rPr lang="en-US" altLang="ja-JP" dirty="0" smtClean="0"/>
              <a:t>/etc/</a:t>
            </a:r>
            <a:r>
              <a:rPr lang="en-US" altLang="ja-JP" dirty="0" err="1" smtClean="0"/>
              <a:t>php.d</a:t>
            </a:r>
            <a:r>
              <a:rPr lang="en-US" altLang="ja-JP" dirty="0" smtClean="0"/>
              <a:t>/swfed.ini)</a:t>
            </a:r>
          </a:p>
          <a:p>
            <a:pPr>
              <a:buNone/>
            </a:pPr>
            <a:endParaRPr lang="en-US" altLang="ja-JP" dirty="0" smtClean="0"/>
          </a:p>
          <a:p>
            <a:pPr>
              <a:buNone/>
            </a:pPr>
            <a:endParaRPr lang="en-US" altLang="ja-JP" dirty="0" smtClean="0"/>
          </a:p>
        </p:txBody>
      </p:sp>
      <p:sp>
        <p:nvSpPr>
          <p:cNvPr id="5" name="フレーム 4"/>
          <p:cNvSpPr/>
          <p:nvPr/>
        </p:nvSpPr>
        <p:spPr>
          <a:xfrm>
            <a:off x="2928926" y="3214686"/>
            <a:ext cx="2571768" cy="2143140"/>
          </a:xfrm>
          <a:prstGeom prst="frame">
            <a:avLst>
              <a:gd name="adj1" fmla="val 793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000" dirty="0" smtClean="0">
              <a:solidFill>
                <a:schemeClr val="tx1"/>
              </a:solidFill>
            </a:endParaRPr>
          </a:p>
          <a:p>
            <a:r>
              <a:rPr lang="en-US" altLang="ja-JP" sz="2000" dirty="0" smtClean="0">
                <a:solidFill>
                  <a:schemeClr val="tx1"/>
                </a:solidFill>
              </a:rPr>
              <a:t>$ </a:t>
            </a:r>
            <a:r>
              <a:rPr lang="en-US" altLang="ja-JP" sz="2000" dirty="0" err="1" smtClean="0">
                <a:solidFill>
                  <a:schemeClr val="tx1"/>
                </a:solidFill>
              </a:rPr>
              <a:t>cd</a:t>
            </a:r>
            <a:r>
              <a:rPr lang="en-US" altLang="ja-JP" sz="2000" dirty="0" smtClean="0">
                <a:solidFill>
                  <a:schemeClr val="tx1"/>
                </a:solidFill>
              </a:rPr>
              <a:t> </a:t>
            </a:r>
            <a:r>
              <a:rPr lang="en-US" altLang="ja-JP" sz="2000" dirty="0" err="1" smtClean="0">
                <a:solidFill>
                  <a:schemeClr val="tx1"/>
                </a:solidFill>
              </a:rPr>
              <a:t>src</a:t>
            </a:r>
            <a:endParaRPr lang="en-US" altLang="ja-JP" sz="2000" dirty="0" smtClean="0">
              <a:solidFill>
                <a:schemeClr val="tx1"/>
              </a:solidFill>
            </a:endParaRPr>
          </a:p>
          <a:p>
            <a:r>
              <a:rPr lang="en-US" altLang="ja-JP" sz="2000" dirty="0" smtClean="0">
                <a:solidFill>
                  <a:schemeClr val="tx1"/>
                </a:solidFill>
              </a:rPr>
              <a:t>$ </a:t>
            </a:r>
            <a:r>
              <a:rPr lang="en-US" altLang="ja-JP" sz="2000" dirty="0" err="1" smtClean="0">
                <a:solidFill>
                  <a:schemeClr val="tx1"/>
                </a:solidFill>
              </a:rPr>
              <a:t>phpize</a:t>
            </a:r>
            <a:endParaRPr lang="en-US" altLang="ja-JP" sz="2000" dirty="0" smtClean="0">
              <a:solidFill>
                <a:schemeClr val="tx1"/>
              </a:solidFill>
            </a:endParaRPr>
          </a:p>
          <a:p>
            <a:r>
              <a:rPr lang="en-US" altLang="ja-JP" sz="2000" dirty="0" smtClean="0">
                <a:solidFill>
                  <a:schemeClr val="tx1"/>
                </a:solidFill>
              </a:rPr>
              <a:t>$ ./configure</a:t>
            </a:r>
          </a:p>
          <a:p>
            <a:r>
              <a:rPr lang="en-US" altLang="ja-JP" sz="2000" dirty="0" smtClean="0">
                <a:solidFill>
                  <a:schemeClr val="tx1"/>
                </a:solidFill>
              </a:rPr>
              <a:t>$ make</a:t>
            </a:r>
          </a:p>
          <a:p>
            <a:r>
              <a:rPr lang="en-US" altLang="ja-JP" sz="2000" dirty="0" smtClean="0">
                <a:solidFill>
                  <a:schemeClr val="tx1"/>
                </a:solidFill>
              </a:rPr>
              <a:t># make install</a:t>
            </a:r>
          </a:p>
          <a:p>
            <a:endParaRPr lang="en-US" altLang="ja-JP" sz="2000" b="1" dirty="0" smtClean="0">
              <a:solidFill>
                <a:schemeClr val="tx1"/>
              </a:solidFill>
              <a:latin typeface="DotumChe" pitchFamily="49" charset="-127"/>
              <a:ea typeface="DotumChe" pitchFamily="49" charset="-127"/>
            </a:endParaRPr>
          </a:p>
        </p:txBody>
      </p:sp>
      <p:sp>
        <p:nvSpPr>
          <p:cNvPr id="6" name="フレーム 5"/>
          <p:cNvSpPr/>
          <p:nvPr/>
        </p:nvSpPr>
        <p:spPr>
          <a:xfrm>
            <a:off x="2857488" y="5857892"/>
            <a:ext cx="3214710" cy="776294"/>
          </a:xfrm>
          <a:prstGeom prst="frame">
            <a:avLst>
              <a:gd name="adj1" fmla="val 793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000" dirty="0" smtClean="0">
              <a:solidFill>
                <a:schemeClr val="tx1"/>
              </a:solidFill>
            </a:endParaRPr>
          </a:p>
          <a:p>
            <a:r>
              <a:rPr lang="en-US" altLang="ja-JP" sz="2000" dirty="0" smtClean="0">
                <a:solidFill>
                  <a:schemeClr val="tx1"/>
                </a:solidFill>
              </a:rPr>
              <a:t>extension=</a:t>
            </a:r>
            <a:r>
              <a:rPr lang="en-US" altLang="ja-JP" sz="2000" dirty="0" err="1" smtClean="0">
                <a:solidFill>
                  <a:schemeClr val="tx1"/>
                </a:solidFill>
              </a:rPr>
              <a:t>swfed.so</a:t>
            </a:r>
            <a:endParaRPr lang="en-US" altLang="ja-JP" sz="2000" dirty="0" smtClean="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曲折矢印 9"/>
          <p:cNvSpPr/>
          <p:nvPr/>
        </p:nvSpPr>
        <p:spPr>
          <a:xfrm rot="2881025">
            <a:off x="3009139" y="2707793"/>
            <a:ext cx="4517683" cy="690371"/>
          </a:xfrm>
          <a:prstGeom prst="bentArrow">
            <a:avLst>
              <a:gd name="adj1" fmla="val 25000"/>
              <a:gd name="adj2" fmla="val 25000"/>
              <a:gd name="adj3" fmla="val 25000"/>
              <a:gd name="adj4" fmla="val 87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p:nvPr>
        </p:nvSpPr>
        <p:spPr/>
        <p:txBody>
          <a:bodyPr/>
          <a:lstStyle/>
          <a:p>
            <a:r>
              <a:rPr kumimoji="1" lang="en-US" altLang="ja-JP" dirty="0" smtClean="0"/>
              <a:t>(</a:t>
            </a:r>
            <a:r>
              <a:rPr kumimoji="1" lang="ja-JP" altLang="en-US" dirty="0" smtClean="0"/>
              <a:t>デモ</a:t>
            </a:r>
            <a:r>
              <a:rPr lang="en-US" altLang="ja-JP" dirty="0" smtClean="0"/>
              <a:t>)</a:t>
            </a:r>
            <a:r>
              <a:rPr lang="ja-JP" altLang="en-US" dirty="0" smtClean="0"/>
              <a:t>好きなキャラを埋める</a:t>
            </a:r>
            <a:endParaRPr kumimoji="1" lang="ja-JP" altLang="en-US" dirty="0"/>
          </a:p>
        </p:txBody>
      </p:sp>
      <p:sp>
        <p:nvSpPr>
          <p:cNvPr id="3" name="コンテンツ プレースホルダ 2"/>
          <p:cNvSpPr>
            <a:spLocks noGrp="1"/>
          </p:cNvSpPr>
          <p:nvPr>
            <p:ph sz="quarter" idx="1"/>
          </p:nvPr>
        </p:nvSpPr>
        <p:spPr/>
        <p:txBody>
          <a:bodyPr>
            <a:normAutofit/>
          </a:bodyPr>
          <a:lstStyle/>
          <a:p>
            <a:pPr lvl="1">
              <a:buNone/>
            </a:pPr>
            <a:endParaRPr lang="en-US" altLang="ja-JP" sz="1400" dirty="0" smtClean="0">
              <a:hlinkClick r:id="rId3"/>
            </a:endParaRPr>
          </a:p>
          <a:p>
            <a:pPr lvl="1">
              <a:buNone/>
            </a:pPr>
            <a:r>
              <a:rPr lang="en-US" altLang="ja-JP" sz="1600" dirty="0" smtClean="0">
                <a:hlinkClick r:id="rId4"/>
              </a:rPr>
              <a:t>				http://portal.nifty.com/2008/06/08/b/</a:t>
            </a:r>
            <a:endParaRPr lang="en-US" altLang="ja-JP" sz="1600" dirty="0" smtClean="0"/>
          </a:p>
          <a:p>
            <a:pPr lvl="1">
              <a:buNone/>
            </a:pPr>
            <a:endParaRPr lang="en-US" altLang="ja-JP" sz="1600" dirty="0" smtClean="0">
              <a:hlinkClick r:id="rId3"/>
            </a:endParaRPr>
          </a:p>
          <a:p>
            <a:pPr lvl="1">
              <a:buNone/>
            </a:pPr>
            <a:r>
              <a:rPr lang="en-US" altLang="ja-JP" sz="1600" dirty="0" smtClean="0">
                <a:hlinkClick r:id="rId3"/>
              </a:rPr>
              <a:t>http://awm.jp/~yoya/php/swfed/index.php?id=de91c56203390c68</a:t>
            </a:r>
            <a:endParaRPr kumimoji="1" lang="ja-JP" altLang="en-US" sz="1600" dirty="0"/>
          </a:p>
        </p:txBody>
      </p:sp>
      <p:graphicFrame>
        <p:nvGraphicFramePr>
          <p:cNvPr id="51202" name="Object 2">
            <a:hlinkClick r:id="rId5" action="ppaction://hlinkfile"/>
          </p:cNvPr>
          <p:cNvGraphicFramePr>
            <a:graphicFrameLocks noChangeAspect="1"/>
          </p:cNvGraphicFramePr>
          <p:nvPr/>
        </p:nvGraphicFramePr>
        <p:xfrm>
          <a:off x="2571736" y="1500174"/>
          <a:ext cx="915988" cy="723900"/>
        </p:xfrm>
        <a:graphic>
          <a:graphicData uri="http://schemas.openxmlformats.org/presentationml/2006/ole">
            <p:oleObj spid="_x0000_s51202" name="Package" showAsIcon="1" r:id="rId6" imgW="915480" imgH="723240" progId="Package">
              <p:embed/>
            </p:oleObj>
          </a:graphicData>
        </a:graphic>
      </p:graphicFrame>
      <p:pic>
        <p:nvPicPr>
          <p:cNvPr id="51203" name="Picture 3" descr="C:\Users\yoya\Desktop\PHPカンファレンス\kuriboo4.png"/>
          <p:cNvPicPr>
            <a:picLocks noChangeAspect="1" noChangeArrowheads="1"/>
          </p:cNvPicPr>
          <p:nvPr/>
        </p:nvPicPr>
        <p:blipFill>
          <a:blip r:embed="rId7" cstate="print"/>
          <a:srcRect/>
          <a:stretch>
            <a:fillRect/>
          </a:stretch>
        </p:blipFill>
        <p:spPr bwMode="auto">
          <a:xfrm>
            <a:off x="7429520" y="2928934"/>
            <a:ext cx="733425" cy="855663"/>
          </a:xfrm>
          <a:prstGeom prst="rect">
            <a:avLst/>
          </a:prstGeom>
          <a:noFill/>
        </p:spPr>
      </p:pic>
      <p:graphicFrame>
        <p:nvGraphicFramePr>
          <p:cNvPr id="51204" name="Object 4">
            <a:hlinkClick r:id="rId8" action="ppaction://hlinkfile"/>
          </p:cNvPr>
          <p:cNvGraphicFramePr>
            <a:graphicFrameLocks noChangeAspect="1"/>
          </p:cNvGraphicFramePr>
          <p:nvPr/>
        </p:nvGraphicFramePr>
        <p:xfrm>
          <a:off x="6786578" y="5000636"/>
          <a:ext cx="1081088" cy="723900"/>
        </p:xfrm>
        <a:graphic>
          <a:graphicData uri="http://schemas.openxmlformats.org/presentationml/2006/ole">
            <p:oleObj spid="_x0000_s51204" name="Package" showAsIcon="1" r:id="rId9" imgW="1080720" imgH="723240" progId="Package">
              <p:embed/>
            </p:oleObj>
          </a:graphicData>
        </a:graphic>
      </p:graphicFrame>
      <p:pic>
        <p:nvPicPr>
          <p:cNvPr id="51206" name="Picture 6" descr="C:\Users\yoya\Desktop\PHPカンファレンス\game-dump.png"/>
          <p:cNvPicPr>
            <a:picLocks noChangeAspect="1" noChangeArrowheads="1"/>
          </p:cNvPicPr>
          <p:nvPr/>
        </p:nvPicPr>
        <p:blipFill>
          <a:blip r:embed="rId10"/>
          <a:srcRect/>
          <a:stretch>
            <a:fillRect/>
          </a:stretch>
        </p:blipFill>
        <p:spPr bwMode="auto">
          <a:xfrm>
            <a:off x="1142976" y="2928934"/>
            <a:ext cx="4344398" cy="2898788"/>
          </a:xfrm>
          <a:prstGeom prst="rect">
            <a:avLst/>
          </a:prstGeom>
          <a:noFill/>
        </p:spPr>
      </p:pic>
      <p:sp>
        <p:nvSpPr>
          <p:cNvPr id="11" name="正方形/長方形 10"/>
          <p:cNvSpPr/>
          <p:nvPr/>
        </p:nvSpPr>
        <p:spPr>
          <a:xfrm>
            <a:off x="5786446" y="3786190"/>
            <a:ext cx="2643206" cy="50006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smtClean="0">
                <a:solidFill>
                  <a:schemeClr val="tx1"/>
                </a:solidFill>
              </a:rPr>
              <a:t>replacePNGData</a:t>
            </a:r>
            <a:endParaRPr kumimoji="1" lang="ja-JP" altLang="en-US" dirty="0">
              <a:solidFill>
                <a:schemeClr val="tx1"/>
              </a:solidFill>
            </a:endParaRPr>
          </a:p>
        </p:txBody>
      </p:sp>
      <p:pic>
        <p:nvPicPr>
          <p:cNvPr id="51207" name="Picture 7" descr="C:\Users\yoya\Desktop\PHPカンファレンス\php.gif"/>
          <p:cNvPicPr>
            <a:picLocks noChangeAspect="1" noChangeArrowheads="1"/>
          </p:cNvPicPr>
          <p:nvPr/>
        </p:nvPicPr>
        <p:blipFill>
          <a:blip r:embed="rId11"/>
          <a:srcRect/>
          <a:stretch>
            <a:fillRect/>
          </a:stretch>
        </p:blipFill>
        <p:spPr bwMode="auto">
          <a:xfrm>
            <a:off x="5857884" y="3286124"/>
            <a:ext cx="1143000" cy="63817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SWF Editor </a:t>
            </a:r>
            <a:r>
              <a:rPr kumimoji="1" lang="ja-JP" altLang="en-US" dirty="0" smtClean="0"/>
              <a:t>のアドバンテージ </a:t>
            </a:r>
            <a:endParaRPr kumimoji="1" lang="ja-JP" altLang="en-US" dirty="0"/>
          </a:p>
        </p:txBody>
      </p:sp>
      <p:sp>
        <p:nvSpPr>
          <p:cNvPr id="3" name="コンテンツ プレースホルダ 2"/>
          <p:cNvSpPr>
            <a:spLocks noGrp="1"/>
          </p:cNvSpPr>
          <p:nvPr>
            <p:ph sz="quarter" idx="1"/>
          </p:nvPr>
        </p:nvSpPr>
        <p:spPr>
          <a:xfrm>
            <a:off x="914400" y="1447800"/>
            <a:ext cx="7772400" cy="4767282"/>
          </a:xfrm>
        </p:spPr>
        <p:txBody>
          <a:bodyPr>
            <a:normAutofit/>
          </a:bodyPr>
          <a:lstStyle/>
          <a:p>
            <a:r>
              <a:rPr lang="ja-JP" altLang="en-US" dirty="0" smtClean="0"/>
              <a:t>設計上処理は軽め </a:t>
            </a:r>
            <a:r>
              <a:rPr lang="en-US" altLang="ja-JP" dirty="0" smtClean="0"/>
              <a:t>(</a:t>
            </a:r>
            <a:r>
              <a:rPr lang="ja-JP" altLang="en-US" dirty="0" smtClean="0"/>
              <a:t>実装をちゃんと頑張れば</a:t>
            </a:r>
            <a:r>
              <a:rPr lang="en-US" altLang="ja-JP" dirty="0" smtClean="0"/>
              <a:t>)</a:t>
            </a:r>
          </a:p>
          <a:p>
            <a:pPr lvl="1"/>
            <a:r>
              <a:rPr lang="ja-JP" altLang="en-US" dirty="0" smtClean="0"/>
              <a:t>必要な部分だけ書き換えるのと、</a:t>
            </a:r>
            <a:r>
              <a:rPr lang="en-US" altLang="ja-JP" dirty="0" smtClean="0"/>
              <a:t>(XML</a:t>
            </a:r>
            <a:r>
              <a:rPr lang="ja-JP" altLang="en-US" dirty="0" smtClean="0"/>
              <a:t>とか介さず</a:t>
            </a:r>
            <a:r>
              <a:rPr lang="en-US" altLang="ja-JP" dirty="0" smtClean="0"/>
              <a:t>)</a:t>
            </a:r>
            <a:r>
              <a:rPr lang="ja-JP" altLang="en-US" dirty="0" smtClean="0"/>
              <a:t>バイナリをそのまま処理するので</a:t>
            </a:r>
            <a:endParaRPr lang="en-US" altLang="ja-JP" dirty="0" smtClean="0"/>
          </a:p>
          <a:p>
            <a:pPr lvl="1">
              <a:buNone/>
            </a:pPr>
            <a:endParaRPr lang="en-US" altLang="ja-JP" dirty="0" smtClean="0"/>
          </a:p>
          <a:p>
            <a:r>
              <a:rPr lang="ja-JP" altLang="en-US" dirty="0" smtClean="0"/>
              <a:t>仕事の分担がしやすい</a:t>
            </a:r>
            <a:endParaRPr lang="en-US" altLang="ja-JP" dirty="0" smtClean="0"/>
          </a:p>
          <a:p>
            <a:pPr lvl="1"/>
            <a:r>
              <a:rPr lang="ja-JP" altLang="en-US" dirty="0" smtClean="0"/>
              <a:t>雛型</a:t>
            </a:r>
            <a:r>
              <a:rPr lang="en-US" altLang="ja-JP" dirty="0" smtClean="0"/>
              <a:t>Flash</a:t>
            </a:r>
            <a:r>
              <a:rPr lang="ja-JP" altLang="en-US" dirty="0" smtClean="0"/>
              <a:t>を </a:t>
            </a:r>
            <a:r>
              <a:rPr lang="en-US" altLang="ja-JP" dirty="0" smtClean="0"/>
              <a:t>Flash </a:t>
            </a:r>
            <a:r>
              <a:rPr lang="ja-JP" altLang="en-US" dirty="0" smtClean="0"/>
              <a:t>職人が </a:t>
            </a:r>
            <a:r>
              <a:rPr lang="en-US" altLang="ja-JP" dirty="0" smtClean="0"/>
              <a:t>CS3/4 </a:t>
            </a:r>
            <a:r>
              <a:rPr lang="ja-JP" altLang="en-US" dirty="0" smtClean="0"/>
              <a:t>で作って、動的に画像</a:t>
            </a:r>
            <a:r>
              <a:rPr lang="en-US" altLang="ja-JP" dirty="0" smtClean="0"/>
              <a:t>/</a:t>
            </a:r>
            <a:r>
              <a:rPr lang="ja-JP" altLang="en-US" dirty="0" smtClean="0"/>
              <a:t>テキストを入れ替える処理を </a:t>
            </a:r>
            <a:r>
              <a:rPr lang="en-US" altLang="ja-JP" dirty="0" smtClean="0"/>
              <a:t>PHP </a:t>
            </a:r>
            <a:r>
              <a:rPr lang="ja-JP" altLang="en-US" dirty="0" smtClean="0"/>
              <a:t>プログラマが作るとか。</a:t>
            </a:r>
            <a:endParaRPr lang="en-US" altLang="ja-JP"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swfed</a:t>
            </a:r>
            <a:r>
              <a:rPr kumimoji="1" lang="en-US" altLang="ja-JP" dirty="0" smtClean="0"/>
              <a:t> </a:t>
            </a:r>
            <a:r>
              <a:rPr kumimoji="1" lang="ja-JP" altLang="en-US" dirty="0" smtClean="0"/>
              <a:t>のアドバンテージ </a:t>
            </a:r>
            <a:r>
              <a:rPr kumimoji="1" lang="en-US" altLang="ja-JP" dirty="0" smtClean="0"/>
              <a:t>(2)</a:t>
            </a:r>
            <a:endParaRPr kumimoji="1" lang="ja-JP" altLang="en-US" dirty="0"/>
          </a:p>
        </p:txBody>
      </p:sp>
      <p:sp>
        <p:nvSpPr>
          <p:cNvPr id="3" name="コンテンツ プレースホルダ 2"/>
          <p:cNvSpPr>
            <a:spLocks noGrp="1"/>
          </p:cNvSpPr>
          <p:nvPr>
            <p:ph sz="quarter" idx="1"/>
          </p:nvPr>
        </p:nvSpPr>
        <p:spPr>
          <a:xfrm>
            <a:off x="914400" y="1447800"/>
            <a:ext cx="7772400" cy="4767282"/>
          </a:xfrm>
        </p:spPr>
        <p:txBody>
          <a:bodyPr>
            <a:normAutofit/>
          </a:bodyPr>
          <a:lstStyle/>
          <a:p>
            <a:pPr lvl="1">
              <a:buNone/>
            </a:pPr>
            <a:endParaRPr lang="en-US" altLang="ja-JP" sz="3200" dirty="0" smtClean="0"/>
          </a:p>
          <a:p>
            <a:r>
              <a:rPr lang="ja-JP" altLang="en-US" sz="3200" dirty="0" smtClean="0"/>
              <a:t>作者が基本</a:t>
            </a:r>
            <a:r>
              <a:rPr lang="ja-JP" altLang="en-US" sz="4000" dirty="0" smtClean="0">
                <a:solidFill>
                  <a:srgbClr val="0070C0"/>
                </a:solidFill>
              </a:rPr>
              <a:t>暇</a:t>
            </a:r>
            <a:r>
              <a:rPr lang="ja-JP" altLang="en-US" sz="3200" dirty="0" smtClean="0"/>
              <a:t>なので要望すれば対応するかも。</a:t>
            </a:r>
            <a:endParaRPr lang="en-US" altLang="ja-JP" sz="3200" dirty="0" smtClean="0"/>
          </a:p>
          <a:p>
            <a:pPr lvl="1"/>
            <a:r>
              <a:rPr lang="ja-JP" altLang="en-US" sz="3200" dirty="0" smtClean="0"/>
              <a:t>よほど無茶な要望で無ければ</a:t>
            </a:r>
            <a:r>
              <a:rPr lang="en-US" altLang="ja-JP" sz="3200" dirty="0" smtClean="0"/>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研究中</a:t>
            </a:r>
            <a:endParaRPr kumimoji="1" lang="ja-JP" altLang="en-US" dirty="0"/>
          </a:p>
        </p:txBody>
      </p:sp>
      <p:sp>
        <p:nvSpPr>
          <p:cNvPr id="3" name="コンテンツ プレースホルダ 2"/>
          <p:cNvSpPr>
            <a:spLocks noGrp="1"/>
          </p:cNvSpPr>
          <p:nvPr>
            <p:ph sz="quarter" idx="1"/>
          </p:nvPr>
        </p:nvSpPr>
        <p:spPr/>
        <p:txBody>
          <a:bodyPr/>
          <a:lstStyle/>
          <a:p>
            <a:r>
              <a:rPr kumimoji="1" lang="en-US" altLang="ja-JP" dirty="0" smtClean="0"/>
              <a:t>SWF Shape </a:t>
            </a:r>
            <a:r>
              <a:rPr kumimoji="1" lang="ja-JP" altLang="en-US" dirty="0" smtClean="0"/>
              <a:t>の変換処理 </a:t>
            </a:r>
            <a:r>
              <a:rPr kumimoji="1" lang="en-US" altLang="ja-JP" dirty="0" smtClean="0"/>
              <a:t>(</a:t>
            </a:r>
            <a:r>
              <a:rPr kumimoji="1" lang="ja-JP" altLang="en-US" smtClean="0"/>
              <a:t>開発中</a:t>
            </a:r>
            <a:r>
              <a:rPr kumimoji="1" lang="en-US" altLang="ja-JP" smtClean="0"/>
              <a:t>)</a:t>
            </a:r>
            <a:endParaRPr kumimoji="1" lang="en-US" altLang="ja-JP" dirty="0" smtClean="0"/>
          </a:p>
          <a:p>
            <a:pPr lvl="1"/>
            <a:r>
              <a:rPr lang="ja-JP" altLang="en-US" dirty="0" smtClean="0"/>
              <a:t>ベクター情報の線を減らす等すれば、サイズが減るはず </a:t>
            </a:r>
            <a:r>
              <a:rPr lang="en-US" altLang="ja-JP" dirty="0" smtClean="0"/>
              <a:t>(</a:t>
            </a:r>
            <a:r>
              <a:rPr lang="en-US" altLang="ja-JP" dirty="0" err="1" smtClean="0"/>
              <a:t>deformeShape</a:t>
            </a:r>
            <a:r>
              <a:rPr lang="en-US" altLang="ja-JP" dirty="0" smtClean="0"/>
              <a:t>  API)</a:t>
            </a:r>
            <a:endParaRPr kumimoji="1" lang="en-US" altLang="ja-JP" dirty="0" smtClean="0"/>
          </a:p>
          <a:p>
            <a:pPr>
              <a:buNone/>
            </a:pPr>
            <a:endParaRPr kumimoji="1" lang="en-US" altLang="ja-JP" dirty="0" smtClean="0"/>
          </a:p>
          <a:p>
            <a:pPr>
              <a:buNone/>
            </a:pPr>
            <a:endParaRPr kumimoji="1" lang="en-US" altLang="ja-JP" dirty="0" smtClean="0"/>
          </a:p>
          <a:p>
            <a:r>
              <a:rPr kumimoji="1" lang="en-US" altLang="ja-JP" dirty="0" err="1" smtClean="0"/>
              <a:t>Swftools</a:t>
            </a:r>
            <a:r>
              <a:rPr kumimoji="1" lang="en-US" altLang="ja-JP" dirty="0" smtClean="0"/>
              <a:t> </a:t>
            </a:r>
            <a:r>
              <a:rPr kumimoji="1" lang="ja-JP" altLang="en-US" dirty="0" smtClean="0"/>
              <a:t>の内部ライブラリ </a:t>
            </a:r>
            <a:r>
              <a:rPr kumimoji="1" lang="en-US" altLang="ja-JP" dirty="0" err="1" smtClean="0"/>
              <a:t>rfxswf</a:t>
            </a:r>
            <a:r>
              <a:rPr kumimoji="1" lang="en-US" altLang="ja-JP" dirty="0" smtClean="0"/>
              <a:t> </a:t>
            </a:r>
            <a:r>
              <a:rPr kumimoji="1" lang="ja-JP" altLang="en-US" dirty="0" smtClean="0"/>
              <a:t>を </a:t>
            </a:r>
            <a:r>
              <a:rPr kumimoji="1" lang="en-US" altLang="ja-JP" dirty="0" smtClean="0"/>
              <a:t>PHP </a:t>
            </a:r>
            <a:r>
              <a:rPr lang="ja-JP" altLang="en-US" dirty="0" smtClean="0"/>
              <a:t>と </a:t>
            </a:r>
            <a:r>
              <a:rPr lang="en-US" altLang="ja-JP" dirty="0" smtClean="0"/>
              <a:t>binding </a:t>
            </a:r>
            <a:r>
              <a:rPr lang="ja-JP" altLang="en-US" dirty="0" smtClean="0"/>
              <a:t>出来ないか</a:t>
            </a:r>
            <a:endParaRPr lang="en-US" altLang="ja-JP" dirty="0" smtClean="0"/>
          </a:p>
          <a:p>
            <a:pPr lvl="1"/>
            <a:r>
              <a:rPr lang="en-US" altLang="ja-JP" dirty="0" err="1" smtClean="0"/>
              <a:t>swfextract</a:t>
            </a:r>
            <a:r>
              <a:rPr lang="en-US" altLang="ja-JP" dirty="0" smtClean="0"/>
              <a:t> </a:t>
            </a:r>
            <a:r>
              <a:rPr lang="ja-JP" altLang="en-US" dirty="0" smtClean="0"/>
              <a:t>や </a:t>
            </a:r>
            <a:r>
              <a:rPr lang="en-US" altLang="ja-JP" dirty="0" err="1" smtClean="0"/>
              <a:t>swfcombine</a:t>
            </a:r>
            <a:r>
              <a:rPr lang="en-US" altLang="ja-JP" dirty="0" smtClean="0"/>
              <a:t> </a:t>
            </a:r>
            <a:r>
              <a:rPr lang="ja-JP" altLang="en-US" dirty="0" smtClean="0"/>
              <a:t>が </a:t>
            </a:r>
            <a:r>
              <a:rPr lang="en-US" altLang="ja-JP" dirty="0" smtClean="0"/>
              <a:t>PHP </a:t>
            </a:r>
            <a:r>
              <a:rPr lang="ja-JP" altLang="en-US" dirty="0" smtClean="0"/>
              <a:t>から使えるとすごそう</a:t>
            </a:r>
            <a:endParaRPr kumimoji="1" lang="ja-JP" altLang="en-US" dirty="0"/>
          </a:p>
        </p:txBody>
      </p:sp>
      <p:pic>
        <p:nvPicPr>
          <p:cNvPr id="22529" name="Picture 1" descr="C:\Users\yoya\Desktop\PHPカンファレンス\swftools.jpg"/>
          <p:cNvPicPr>
            <a:picLocks noChangeAspect="1" noChangeArrowheads="1"/>
          </p:cNvPicPr>
          <p:nvPr/>
        </p:nvPicPr>
        <p:blipFill>
          <a:blip r:embed="rId3" cstate="print"/>
          <a:srcRect/>
          <a:stretch>
            <a:fillRect/>
          </a:stretch>
        </p:blipFill>
        <p:spPr bwMode="auto">
          <a:xfrm>
            <a:off x="2000232" y="3286124"/>
            <a:ext cx="1785950" cy="38270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最後に</a:t>
            </a:r>
            <a:endParaRPr kumimoji="1" lang="ja-JP" altLang="en-US" dirty="0"/>
          </a:p>
        </p:txBody>
      </p:sp>
      <p:sp>
        <p:nvSpPr>
          <p:cNvPr id="3" name="コンテンツ プレースホルダ 2"/>
          <p:cNvSpPr>
            <a:spLocks noGrp="1"/>
          </p:cNvSpPr>
          <p:nvPr>
            <p:ph sz="quarter" idx="1"/>
          </p:nvPr>
        </p:nvSpPr>
        <p:spPr/>
        <p:txBody>
          <a:bodyPr>
            <a:normAutofit/>
          </a:bodyPr>
          <a:lstStyle/>
          <a:p>
            <a:r>
              <a:rPr kumimoji="1" lang="en-US" altLang="ja-JP" dirty="0" err="1" smtClean="0"/>
              <a:t>Klab</a:t>
            </a:r>
            <a:r>
              <a:rPr kumimoji="1" lang="en-US" altLang="ja-JP" dirty="0" smtClean="0"/>
              <a:t> </a:t>
            </a:r>
            <a:r>
              <a:rPr kumimoji="1" lang="ja-JP" altLang="en-US" dirty="0" smtClean="0"/>
              <a:t>様</a:t>
            </a:r>
            <a:r>
              <a:rPr lang="ja-JP" altLang="en-US" dirty="0" smtClean="0"/>
              <a:t>に感謝</a:t>
            </a:r>
            <a:r>
              <a:rPr kumimoji="1" lang="ja-JP" altLang="en-US" dirty="0" smtClean="0"/>
              <a:t>  </a:t>
            </a:r>
            <a:r>
              <a:rPr kumimoji="1" lang="en-US" altLang="ja-JP" dirty="0" smtClean="0"/>
              <a:t>(PHP extension </a:t>
            </a:r>
            <a:r>
              <a:rPr kumimoji="1" lang="ja-JP" altLang="en-US" dirty="0" smtClean="0"/>
              <a:t>の作り方は以下の</a:t>
            </a:r>
            <a:r>
              <a:rPr lang="ja-JP" altLang="en-US" dirty="0" smtClean="0"/>
              <a:t> </a:t>
            </a:r>
            <a:r>
              <a:rPr lang="en-US" altLang="ja-JP" dirty="0" err="1" smtClean="0"/>
              <a:t>Klab</a:t>
            </a:r>
            <a:r>
              <a:rPr lang="ja-JP" altLang="en-US" dirty="0" smtClean="0"/>
              <a:t>様のサイト</a:t>
            </a:r>
            <a:r>
              <a:rPr kumimoji="1" lang="ja-JP" altLang="en-US" dirty="0" smtClean="0"/>
              <a:t>で勉強しました</a:t>
            </a:r>
            <a:r>
              <a:rPr kumimoji="1" lang="en-US" altLang="ja-JP" dirty="0" smtClean="0"/>
              <a:t>)</a:t>
            </a:r>
          </a:p>
          <a:p>
            <a:pPr lvl="1"/>
            <a:r>
              <a:rPr lang="en-US" altLang="ja-JP" dirty="0" smtClean="0">
                <a:hlinkClick r:id="rId3"/>
              </a:rPr>
              <a:t>http://dsas.blog.klab.org/archives/50777398.html</a:t>
            </a:r>
            <a:endParaRPr lang="en-US" altLang="ja-JP" dirty="0" smtClean="0"/>
          </a:p>
          <a:p>
            <a:pPr lvl="1">
              <a:buNone/>
            </a:pPr>
            <a:endParaRPr lang="en-US" altLang="ja-JP" dirty="0" smtClean="0"/>
          </a:p>
          <a:p>
            <a:r>
              <a:rPr kumimoji="1" lang="ja-JP" altLang="en-US" dirty="0" smtClean="0"/>
              <a:t> </a:t>
            </a:r>
            <a:r>
              <a:rPr lang="ja-JP" altLang="en-US" dirty="0" smtClean="0"/>
              <a:t>詳細は以下の</a:t>
            </a:r>
            <a:r>
              <a:rPr lang="en-US" altLang="ja-JP" dirty="0" smtClean="0"/>
              <a:t>URL </a:t>
            </a:r>
            <a:r>
              <a:rPr lang="ja-JP" altLang="en-US" dirty="0" smtClean="0"/>
              <a:t>で</a:t>
            </a:r>
            <a:endParaRPr lang="en-US" altLang="ja-JP" dirty="0" smtClean="0"/>
          </a:p>
          <a:p>
            <a:pPr lvl="1"/>
            <a:r>
              <a:rPr lang="en-US" altLang="ja-JP" b="1" dirty="0" smtClean="0">
                <a:hlinkClick r:id="rId4"/>
              </a:rPr>
              <a:t>http://pwiki.awm.jp/~yoya/?swfed</a:t>
            </a:r>
            <a:endParaRPr lang="en-US" altLang="ja-JP" b="1" dirty="0" smtClean="0"/>
          </a:p>
          <a:p>
            <a:pPr lvl="1"/>
            <a:endParaRPr lang="en-US" altLang="ja-JP" dirty="0" smtClean="0"/>
          </a:p>
          <a:p>
            <a:r>
              <a:rPr lang="ja-JP" altLang="en-US" dirty="0" smtClean="0"/>
              <a:t>質問</a:t>
            </a:r>
            <a:r>
              <a:rPr lang="en-US" altLang="ja-JP" dirty="0" smtClean="0"/>
              <a:t>/</a:t>
            </a:r>
            <a:r>
              <a:rPr lang="ja-JP" altLang="en-US" dirty="0" smtClean="0"/>
              <a:t>要望、歓迎します ＞ </a:t>
            </a:r>
            <a:r>
              <a:rPr lang="en-US" altLang="ja-JP" dirty="0" smtClean="0">
                <a:hlinkClick r:id="rId5"/>
              </a:rPr>
              <a:t>yoya@awm.jp</a:t>
            </a:r>
            <a:endParaRPr lang="en-US" altLang="ja-JP"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sz="quarter" idx="1"/>
          </p:nvPr>
        </p:nvSpPr>
        <p:spPr/>
        <p:txBody>
          <a:bodyPr/>
          <a:lstStyle/>
          <a:p>
            <a:pPr>
              <a:buNone/>
            </a:pPr>
            <a:endParaRPr kumimoji="1" lang="en-US" altLang="ja-JP" dirty="0" smtClean="0"/>
          </a:p>
          <a:p>
            <a:pPr>
              <a:buNone/>
            </a:pPr>
            <a:endParaRPr lang="en-US" altLang="ja-JP" dirty="0" smtClean="0"/>
          </a:p>
          <a:p>
            <a:pPr>
              <a:buNone/>
            </a:pPr>
            <a:endParaRPr kumimoji="1" lang="en-US" altLang="ja-JP" dirty="0" smtClean="0"/>
          </a:p>
          <a:p>
            <a:pPr>
              <a:buNone/>
            </a:pPr>
            <a:endParaRPr lang="en-US" altLang="ja-JP" dirty="0" smtClean="0"/>
          </a:p>
          <a:p>
            <a:pPr>
              <a:buNone/>
            </a:pPr>
            <a:r>
              <a:rPr lang="en-US" altLang="ja-JP" dirty="0" smtClean="0"/>
              <a:t>		</a:t>
            </a:r>
            <a:r>
              <a:rPr kumimoji="1" lang="ja-JP" altLang="en-US" dirty="0" smtClean="0"/>
              <a:t>ご静聴ありがとうございました。</a:t>
            </a:r>
            <a:endParaRPr kumimoji="1"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はじめに</a:t>
            </a:r>
            <a:endParaRPr kumimoji="1" lang="ja-JP" altLang="en-US" dirty="0"/>
          </a:p>
        </p:txBody>
      </p:sp>
      <p:sp>
        <p:nvSpPr>
          <p:cNvPr id="3" name="コンテンツ プレースホルダ 2"/>
          <p:cNvSpPr>
            <a:spLocks noGrp="1"/>
          </p:cNvSpPr>
          <p:nvPr>
            <p:ph sz="quarter" idx="1"/>
          </p:nvPr>
        </p:nvSpPr>
        <p:spPr>
          <a:xfrm>
            <a:off x="914400" y="1643050"/>
            <a:ext cx="7772400" cy="4376750"/>
          </a:xfrm>
        </p:spPr>
        <p:txBody>
          <a:bodyPr>
            <a:normAutofit/>
          </a:bodyPr>
          <a:lstStyle/>
          <a:p>
            <a:r>
              <a:rPr lang="ja-JP" altLang="en-US" dirty="0" smtClean="0"/>
              <a:t>自己紹介</a:t>
            </a:r>
            <a:endParaRPr lang="en-US" altLang="ja-JP" dirty="0" smtClean="0"/>
          </a:p>
          <a:p>
            <a:pPr lvl="1"/>
            <a:r>
              <a:rPr lang="ja-JP" altLang="en-US" dirty="0" smtClean="0"/>
              <a:t>携帯サイトのプログラマです</a:t>
            </a:r>
            <a:endParaRPr lang="en-US" altLang="ja-JP" dirty="0" smtClean="0"/>
          </a:p>
          <a:p>
            <a:pPr lvl="1">
              <a:buNone/>
            </a:pPr>
            <a:r>
              <a:rPr lang="en-US" altLang="ja-JP" dirty="0" smtClean="0"/>
              <a:t>		</a:t>
            </a:r>
            <a:r>
              <a:rPr lang="en-US" altLang="ja-JP" dirty="0" smtClean="0">
                <a:hlinkClick r:id="rId3"/>
              </a:rPr>
              <a:t>http://d.hatena.ne.jp/yoya/</a:t>
            </a:r>
            <a:endParaRPr lang="en-US" altLang="ja-JP" dirty="0" smtClean="0"/>
          </a:p>
          <a:p>
            <a:r>
              <a:rPr lang="en-US" altLang="ja-JP" dirty="0" smtClean="0"/>
              <a:t>SWF Editor for PHP </a:t>
            </a:r>
            <a:r>
              <a:rPr lang="ja-JP" altLang="en-US" dirty="0" smtClean="0"/>
              <a:t>の宣伝 </a:t>
            </a:r>
            <a:r>
              <a:rPr lang="en-US" altLang="ja-JP" dirty="0" smtClean="0"/>
              <a:t>(</a:t>
            </a:r>
            <a:r>
              <a:rPr lang="ja-JP" altLang="en-US" dirty="0" smtClean="0"/>
              <a:t>自作</a:t>
            </a:r>
            <a:r>
              <a:rPr lang="en-US" altLang="ja-JP" dirty="0" smtClean="0"/>
              <a:t>)</a:t>
            </a:r>
          </a:p>
          <a:p>
            <a:pPr lvl="1"/>
            <a:r>
              <a:rPr lang="en-US" altLang="ja-JP" dirty="0" smtClean="0"/>
              <a:t>Flash </a:t>
            </a:r>
            <a:r>
              <a:rPr lang="ja-JP" altLang="en-US" dirty="0" smtClean="0"/>
              <a:t> の実行ファイル </a:t>
            </a:r>
            <a:r>
              <a:rPr lang="en-US" altLang="ja-JP" dirty="0" smtClean="0"/>
              <a:t>=&gt; SWF </a:t>
            </a:r>
            <a:r>
              <a:rPr lang="ja-JP" altLang="en-US" dirty="0" smtClean="0"/>
              <a:t>ファイル内のコンテンツを入れ替える </a:t>
            </a:r>
            <a:r>
              <a:rPr lang="en-US" altLang="ja-JP" dirty="0" smtClean="0"/>
              <a:t>PHP extension</a:t>
            </a:r>
          </a:p>
          <a:p>
            <a:pPr lvl="1"/>
            <a:r>
              <a:rPr lang="ja-JP" altLang="en-US" dirty="0" smtClean="0"/>
              <a:t>ビットマップ画像、テキスト、一部の音声</a:t>
            </a:r>
            <a:r>
              <a:rPr lang="en-US" altLang="ja-JP" dirty="0" smtClean="0"/>
              <a:t>(SMAF </a:t>
            </a:r>
            <a:r>
              <a:rPr lang="ja-JP" altLang="en-US" dirty="0" smtClean="0"/>
              <a:t>とか</a:t>
            </a:r>
            <a:r>
              <a:rPr lang="en-US" altLang="ja-JP" dirty="0" smtClean="0"/>
              <a:t>)</a:t>
            </a:r>
            <a:r>
              <a:rPr lang="ja-JP" altLang="en-US" dirty="0" smtClean="0"/>
              <a:t>に対応 </a:t>
            </a:r>
            <a:r>
              <a:rPr lang="en-US" altLang="ja-JP" dirty="0" smtClean="0"/>
              <a:t>(Linux </a:t>
            </a:r>
            <a:r>
              <a:rPr lang="ja-JP" altLang="en-US" dirty="0" smtClean="0"/>
              <a:t>と </a:t>
            </a:r>
            <a:r>
              <a:rPr lang="en-US" altLang="ja-JP" dirty="0" smtClean="0"/>
              <a:t>BSD </a:t>
            </a:r>
            <a:r>
              <a:rPr lang="ja-JP" altLang="en-US" dirty="0" smtClean="0"/>
              <a:t>で動きます</a:t>
            </a:r>
            <a:r>
              <a:rPr lang="en-US" altLang="ja-JP" dirty="0" smtClean="0"/>
              <a:t>)</a:t>
            </a:r>
          </a:p>
          <a:p>
            <a:pPr lvl="1"/>
            <a:r>
              <a:rPr lang="ja-JP" altLang="en-US" dirty="0" smtClean="0"/>
              <a:t>公開場所</a:t>
            </a:r>
            <a:endParaRPr lang="en-US" altLang="ja-JP" dirty="0" smtClean="0"/>
          </a:p>
          <a:p>
            <a:pPr lvl="1">
              <a:buNone/>
            </a:pPr>
            <a:r>
              <a:rPr lang="en-US" altLang="ja-JP" dirty="0" smtClean="0"/>
              <a:t>		</a:t>
            </a:r>
            <a:r>
              <a:rPr lang="en-US" altLang="ja-JP" dirty="0" smtClean="0">
                <a:hlinkClick r:id="rId4"/>
              </a:rPr>
              <a:t>http://sourceforge.jp/projects/swfed/</a:t>
            </a:r>
            <a:endParaRPr lang="en-US" altLang="ja-JP" dirty="0" smtClean="0"/>
          </a:p>
        </p:txBody>
      </p:sp>
      <p:pic>
        <p:nvPicPr>
          <p:cNvPr id="3074" name="Picture 2" descr="C:\Users\yamazaki\Desktop\PHPカンファレンス\sourceforge.jp.png"/>
          <p:cNvPicPr>
            <a:picLocks noChangeAspect="1" noChangeArrowheads="1"/>
          </p:cNvPicPr>
          <p:nvPr/>
        </p:nvPicPr>
        <p:blipFill>
          <a:blip r:embed="rId5" cstate="print"/>
          <a:srcRect/>
          <a:stretch>
            <a:fillRect/>
          </a:stretch>
        </p:blipFill>
        <p:spPr bwMode="auto">
          <a:xfrm>
            <a:off x="4071934" y="5072074"/>
            <a:ext cx="2584340" cy="338138"/>
          </a:xfrm>
          <a:prstGeom prst="rect">
            <a:avLst/>
          </a:prstGeom>
          <a:noFill/>
        </p:spPr>
      </p:pic>
      <p:pic>
        <p:nvPicPr>
          <p:cNvPr id="3073" name="Picture 1" descr="C:\Program Files\Microsoft Office\MEDIA\CAGCAT10\j0285410.wmf"/>
          <p:cNvPicPr>
            <a:picLocks noChangeAspect="1" noChangeArrowheads="1"/>
          </p:cNvPicPr>
          <p:nvPr/>
        </p:nvPicPr>
        <p:blipFill>
          <a:blip r:embed="rId6"/>
          <a:srcRect/>
          <a:stretch>
            <a:fillRect/>
          </a:stretch>
        </p:blipFill>
        <p:spPr bwMode="auto">
          <a:xfrm>
            <a:off x="6215074" y="1285860"/>
            <a:ext cx="1051091" cy="100013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はじめに動作サンプルひとつ</a:t>
            </a:r>
            <a:endParaRPr kumimoji="1" lang="ja-JP" altLang="en-US" dirty="0"/>
          </a:p>
        </p:txBody>
      </p:sp>
      <p:sp>
        <p:nvSpPr>
          <p:cNvPr id="3" name="コンテンツ プレースホルダ 2"/>
          <p:cNvSpPr>
            <a:spLocks noGrp="1"/>
          </p:cNvSpPr>
          <p:nvPr>
            <p:ph sz="quarter" idx="1"/>
          </p:nvPr>
        </p:nvSpPr>
        <p:spPr/>
        <p:txBody>
          <a:bodyPr/>
          <a:lstStyle/>
          <a:p>
            <a:r>
              <a:rPr kumimoji="1" lang="ja-JP" altLang="en-US" dirty="0" smtClean="0"/>
              <a:t>画像を入れ替える</a:t>
            </a:r>
            <a:endParaRPr lang="en-US" altLang="ja-JP" dirty="0" smtClean="0"/>
          </a:p>
          <a:p>
            <a:endParaRPr lang="en-US" altLang="ja-JP" dirty="0" smtClean="0">
              <a:hlinkClick r:id="rId4"/>
            </a:endParaRPr>
          </a:p>
          <a:p>
            <a:endParaRPr lang="en-US" altLang="ja-JP" dirty="0" smtClean="0">
              <a:hlinkClick r:id="rId4"/>
            </a:endParaRPr>
          </a:p>
          <a:p>
            <a:pPr>
              <a:buNone/>
            </a:pPr>
            <a:endParaRPr lang="en-US" altLang="ja-JP" dirty="0" smtClean="0">
              <a:hlinkClick r:id="rId4"/>
            </a:endParaRPr>
          </a:p>
          <a:p>
            <a:pPr>
              <a:buNone/>
            </a:pPr>
            <a:endParaRPr lang="en-US" altLang="ja-JP" dirty="0" smtClean="0">
              <a:hlinkClick r:id="rId4"/>
            </a:endParaRPr>
          </a:p>
          <a:p>
            <a:pPr>
              <a:buNone/>
            </a:pPr>
            <a:r>
              <a:rPr lang="en-US" altLang="ja-JP" sz="1600" dirty="0" smtClean="0">
                <a:hlinkClick r:id="rId4"/>
              </a:rPr>
              <a:t>http://awm.jp/~yoya/php/swfed/</a:t>
            </a:r>
            <a:endParaRPr kumimoji="1" lang="ja-JP" altLang="en-US" sz="1600" dirty="0"/>
          </a:p>
        </p:txBody>
      </p:sp>
      <p:graphicFrame>
        <p:nvGraphicFramePr>
          <p:cNvPr id="1026" name="Object 2">
            <a:hlinkClick r:id="rId5" action="ppaction://hlinkfile"/>
          </p:cNvPr>
          <p:cNvGraphicFramePr>
            <a:graphicFrameLocks noChangeAspect="1"/>
          </p:cNvGraphicFramePr>
          <p:nvPr/>
        </p:nvGraphicFramePr>
        <p:xfrm>
          <a:off x="3571868" y="2285992"/>
          <a:ext cx="1144587" cy="723900"/>
        </p:xfrm>
        <a:graphic>
          <a:graphicData uri="http://schemas.openxmlformats.org/presentationml/2006/ole">
            <p:oleObj spid="_x0000_s1026" name="パッケージャ シェル オブジェクト" showAsIcon="1" r:id="rId6" imgW="1144080" imgH="723240" progId="Package">
              <p:embed/>
            </p:oleObj>
          </a:graphicData>
        </a:graphic>
      </p:graphicFrame>
      <p:pic>
        <p:nvPicPr>
          <p:cNvPr id="1027" name="Picture 3" descr="\\ns\yoya\swfed実験素材\saitama.jpg"/>
          <p:cNvPicPr>
            <a:picLocks noChangeAspect="1" noChangeArrowheads="1"/>
          </p:cNvPicPr>
          <p:nvPr/>
        </p:nvPicPr>
        <p:blipFill>
          <a:blip r:embed="rId7"/>
          <a:srcRect/>
          <a:stretch>
            <a:fillRect/>
          </a:stretch>
        </p:blipFill>
        <p:spPr bwMode="auto">
          <a:xfrm>
            <a:off x="1071538" y="2143116"/>
            <a:ext cx="1028700" cy="762000"/>
          </a:xfrm>
          <a:prstGeom prst="rect">
            <a:avLst/>
          </a:prstGeom>
          <a:noFill/>
        </p:spPr>
      </p:pic>
      <p:graphicFrame>
        <p:nvGraphicFramePr>
          <p:cNvPr id="1028" name="Object 4">
            <a:hlinkClick r:id="rId8" action="ppaction://hlinkfile"/>
          </p:cNvPr>
          <p:cNvGraphicFramePr>
            <a:graphicFrameLocks noChangeAspect="1"/>
          </p:cNvGraphicFramePr>
          <p:nvPr/>
        </p:nvGraphicFramePr>
        <p:xfrm>
          <a:off x="6000760" y="5072074"/>
          <a:ext cx="1563687" cy="723900"/>
        </p:xfrm>
        <a:graphic>
          <a:graphicData uri="http://schemas.openxmlformats.org/presentationml/2006/ole">
            <p:oleObj spid="_x0000_s1028" name="パッケージャ シェル オブジェクト" showAsIcon="1" r:id="rId9" imgW="1563480" imgH="723240" progId="Package">
              <p:embed/>
            </p:oleObj>
          </a:graphicData>
        </a:graphic>
      </p:graphicFrame>
      <p:pic>
        <p:nvPicPr>
          <p:cNvPr id="1029" name="Picture 5" descr="\\ns\yoya\swfed実験素材\kita-.JPG"/>
          <p:cNvPicPr>
            <a:picLocks noChangeAspect="1" noChangeArrowheads="1"/>
          </p:cNvPicPr>
          <p:nvPr/>
        </p:nvPicPr>
        <p:blipFill>
          <a:blip r:embed="rId10"/>
          <a:srcRect/>
          <a:stretch>
            <a:fillRect/>
          </a:stretch>
        </p:blipFill>
        <p:spPr bwMode="auto">
          <a:xfrm>
            <a:off x="6572264" y="2143116"/>
            <a:ext cx="1028700" cy="762000"/>
          </a:xfrm>
          <a:prstGeom prst="rect">
            <a:avLst/>
          </a:prstGeom>
          <a:noFill/>
        </p:spPr>
      </p:pic>
      <p:sp>
        <p:nvSpPr>
          <p:cNvPr id="8" name="右矢印 7"/>
          <p:cNvSpPr/>
          <p:nvPr/>
        </p:nvSpPr>
        <p:spPr>
          <a:xfrm>
            <a:off x="2214546" y="2428868"/>
            <a:ext cx="1214446"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0" name="Picture 6" descr="\\ns\yoya\swfed実験素材\flash_cs3.PNG"/>
          <p:cNvPicPr>
            <a:picLocks noChangeAspect="1" noChangeArrowheads="1"/>
          </p:cNvPicPr>
          <p:nvPr/>
        </p:nvPicPr>
        <p:blipFill>
          <a:blip r:embed="rId11"/>
          <a:srcRect/>
          <a:stretch>
            <a:fillRect/>
          </a:stretch>
        </p:blipFill>
        <p:spPr bwMode="auto">
          <a:xfrm>
            <a:off x="2571736" y="2285992"/>
            <a:ext cx="457200" cy="457200"/>
          </a:xfrm>
          <a:prstGeom prst="rect">
            <a:avLst/>
          </a:prstGeom>
          <a:noFill/>
        </p:spPr>
      </p:pic>
      <p:sp>
        <p:nvSpPr>
          <p:cNvPr id="10" name="右矢印 9"/>
          <p:cNvSpPr/>
          <p:nvPr/>
        </p:nvSpPr>
        <p:spPr>
          <a:xfrm rot="8055778">
            <a:off x="3014946" y="3308344"/>
            <a:ext cx="722051" cy="145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rot="2805635">
            <a:off x="4090312" y="3877780"/>
            <a:ext cx="2467960" cy="1368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rot="5400000">
            <a:off x="6036479" y="3821909"/>
            <a:ext cx="1928826"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1" name="Picture 7" descr="\\ns\yoya\swfed実験素材\saitama-dump.png"/>
          <p:cNvPicPr>
            <a:picLocks noChangeAspect="1" noChangeArrowheads="1"/>
          </p:cNvPicPr>
          <p:nvPr/>
        </p:nvPicPr>
        <p:blipFill>
          <a:blip r:embed="rId12"/>
          <a:srcRect/>
          <a:stretch>
            <a:fillRect/>
          </a:stretch>
        </p:blipFill>
        <p:spPr bwMode="auto">
          <a:xfrm>
            <a:off x="928662" y="4429132"/>
            <a:ext cx="4410075" cy="1362075"/>
          </a:xfrm>
          <a:prstGeom prst="rect">
            <a:avLst/>
          </a:prstGeom>
          <a:noFill/>
        </p:spPr>
      </p:pic>
      <p:sp>
        <p:nvSpPr>
          <p:cNvPr id="15" name="正方形/長方形 14"/>
          <p:cNvSpPr/>
          <p:nvPr/>
        </p:nvSpPr>
        <p:spPr>
          <a:xfrm>
            <a:off x="5072066" y="3357562"/>
            <a:ext cx="3500462" cy="92869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(SWF Editor)</a:t>
            </a:r>
          </a:p>
          <a:p>
            <a:pPr algn="ctr"/>
            <a:r>
              <a:rPr lang="en-US" altLang="ja-JP" dirty="0" smtClean="0">
                <a:solidFill>
                  <a:schemeClr val="tx1"/>
                </a:solidFill>
              </a:rPr>
              <a:t>$</a:t>
            </a:r>
            <a:r>
              <a:rPr lang="en-US" altLang="ja-JP" dirty="0" err="1" smtClean="0">
                <a:solidFill>
                  <a:schemeClr val="tx1"/>
                </a:solidFill>
              </a:rPr>
              <a:t>obj</a:t>
            </a:r>
            <a:r>
              <a:rPr lang="en-US" altLang="ja-JP" dirty="0" smtClean="0">
                <a:solidFill>
                  <a:schemeClr val="tx1"/>
                </a:solidFill>
              </a:rPr>
              <a:t>-&gt;</a:t>
            </a:r>
            <a:r>
              <a:rPr lang="en-US" altLang="ja-JP" dirty="0" err="1" smtClean="0">
                <a:solidFill>
                  <a:schemeClr val="tx1"/>
                </a:solidFill>
              </a:rPr>
              <a:t>rep</a:t>
            </a:r>
            <a:r>
              <a:rPr kumimoji="1" lang="en-US" altLang="ja-JP" dirty="0" err="1" smtClean="0">
                <a:solidFill>
                  <a:schemeClr val="tx1"/>
                </a:solidFill>
              </a:rPr>
              <a:t>laceJpegData</a:t>
            </a:r>
            <a:r>
              <a:rPr kumimoji="1" lang="en-US" altLang="ja-JP" dirty="0" smtClean="0">
                <a:solidFill>
                  <a:schemeClr val="tx1"/>
                </a:solidFill>
              </a:rPr>
              <a:t>(1, $</a:t>
            </a:r>
            <a:r>
              <a:rPr kumimoji="1" lang="en-US" altLang="ja-JP" dirty="0" err="1" smtClean="0">
                <a:solidFill>
                  <a:schemeClr val="tx1"/>
                </a:solidFill>
              </a:rPr>
              <a:t>jpegdata</a:t>
            </a:r>
            <a:r>
              <a:rPr kumimoji="1" lang="en-US" altLang="ja-JP" dirty="0" smtClean="0">
                <a:solidFill>
                  <a:schemeClr val="tx1"/>
                </a:solidFill>
              </a:rPr>
              <a:t>);</a:t>
            </a:r>
            <a:endParaRPr kumimoji="1" lang="ja-JP" altLang="en-US" dirty="0">
              <a:solidFill>
                <a:schemeClr val="tx1"/>
              </a:solidFill>
            </a:endParaRPr>
          </a:p>
        </p:txBody>
      </p:sp>
      <p:cxnSp>
        <p:nvCxnSpPr>
          <p:cNvPr id="18" name="直線矢印コネクタ 17"/>
          <p:cNvCxnSpPr/>
          <p:nvPr/>
        </p:nvCxnSpPr>
        <p:spPr>
          <a:xfrm rot="10800000" flipV="1">
            <a:off x="3571868" y="3929066"/>
            <a:ext cx="4500594" cy="1500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rot="5400000" flipH="1" flipV="1">
            <a:off x="6071404" y="3214686"/>
            <a:ext cx="1358116" cy="2151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 name="Picture 5" descr="C:\Users\yoya\Desktop\PHPカンファレンス\php.gif"/>
          <p:cNvPicPr>
            <a:picLocks noChangeAspect="1" noChangeArrowheads="1"/>
          </p:cNvPicPr>
          <p:nvPr/>
        </p:nvPicPr>
        <p:blipFill>
          <a:blip r:embed="rId13"/>
          <a:srcRect/>
          <a:stretch>
            <a:fillRect/>
          </a:stretch>
        </p:blipFill>
        <p:spPr bwMode="auto">
          <a:xfrm>
            <a:off x="7643834" y="2928934"/>
            <a:ext cx="1143000" cy="6381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開発の動機</a:t>
            </a:r>
            <a:endParaRPr kumimoji="1" lang="ja-JP" altLang="en-US" dirty="0"/>
          </a:p>
        </p:txBody>
      </p:sp>
      <p:sp>
        <p:nvSpPr>
          <p:cNvPr id="3" name="コンテンツ プレースホルダ 2"/>
          <p:cNvSpPr>
            <a:spLocks noGrp="1"/>
          </p:cNvSpPr>
          <p:nvPr>
            <p:ph sz="quarter" idx="1"/>
          </p:nvPr>
        </p:nvSpPr>
        <p:spPr>
          <a:xfrm>
            <a:off x="914400" y="1714488"/>
            <a:ext cx="7772400" cy="4305312"/>
          </a:xfrm>
        </p:spPr>
        <p:txBody>
          <a:bodyPr>
            <a:normAutofit lnSpcReduction="10000"/>
          </a:bodyPr>
          <a:lstStyle/>
          <a:p>
            <a:pPr fontAlgn="base"/>
            <a:r>
              <a:rPr lang="en-US" altLang="ja-JP" sz="2800" dirty="0" smtClean="0"/>
              <a:t>Flash </a:t>
            </a:r>
            <a:r>
              <a:rPr lang="en-US" altLang="ja-JP" sz="2800" dirty="0" err="1" smtClean="0"/>
              <a:t>Lite</a:t>
            </a:r>
            <a:r>
              <a:rPr lang="en-US" altLang="ja-JP" sz="2800" dirty="0" smtClean="0"/>
              <a:t> 1.1</a:t>
            </a:r>
            <a:r>
              <a:rPr lang="ja-JP" altLang="ja-JP" sz="2800" dirty="0" smtClean="0"/>
              <a:t>の</a:t>
            </a:r>
            <a:r>
              <a:rPr lang="ja-JP" altLang="en-US" sz="2800" dirty="0" smtClean="0"/>
              <a:t>制限</a:t>
            </a:r>
            <a:r>
              <a:rPr lang="ja-JP" altLang="ja-JP" sz="2800" dirty="0" smtClean="0"/>
              <a:t>に困</a:t>
            </a:r>
            <a:r>
              <a:rPr lang="ja-JP" altLang="en-US" sz="2800" dirty="0" smtClean="0"/>
              <a:t>ってる</a:t>
            </a:r>
            <a:endParaRPr lang="en-US" altLang="ja-JP" sz="2800" dirty="0" smtClean="0"/>
          </a:p>
          <a:p>
            <a:pPr lvl="1" fontAlgn="base"/>
            <a:r>
              <a:rPr kumimoji="1" lang="en-US" altLang="ja-JP" sz="2800" baseline="0" dirty="0" smtClean="0">
                <a:solidFill>
                  <a:schemeClr val="tx2"/>
                </a:solidFill>
                <a:latin typeface="+mn-lt"/>
                <a:ea typeface="+mn-ea"/>
                <a:cs typeface="+mn-cs"/>
              </a:rPr>
              <a:t>100KB</a:t>
            </a:r>
            <a:r>
              <a:rPr kumimoji="1" lang="ja-JP" altLang="en-US" sz="2800" baseline="0" dirty="0" smtClean="0">
                <a:solidFill>
                  <a:schemeClr val="tx2"/>
                </a:solidFill>
                <a:latin typeface="+mn-lt"/>
                <a:ea typeface="+mn-ea"/>
                <a:cs typeface="+mn-cs"/>
              </a:rPr>
              <a:t>制限</a:t>
            </a:r>
            <a:r>
              <a:rPr kumimoji="1" lang="en-US" altLang="ja-JP" sz="2800" baseline="0" dirty="0" smtClean="0">
                <a:solidFill>
                  <a:schemeClr val="tx2"/>
                </a:solidFill>
                <a:latin typeface="+mn-lt"/>
                <a:ea typeface="+mn-ea"/>
                <a:cs typeface="+mn-cs"/>
              </a:rPr>
              <a:t> </a:t>
            </a:r>
            <a:r>
              <a:rPr kumimoji="1" lang="en-US" altLang="ja-JP" sz="2000" baseline="0" dirty="0" smtClean="0">
                <a:solidFill>
                  <a:schemeClr val="tx2"/>
                </a:solidFill>
                <a:latin typeface="+mn-lt"/>
                <a:ea typeface="+mn-ea"/>
                <a:cs typeface="+mn-cs"/>
              </a:rPr>
              <a:t>(SWF</a:t>
            </a:r>
            <a:r>
              <a:rPr kumimoji="1" lang="ja-JP" altLang="en-US" sz="2000" baseline="0" dirty="0" smtClean="0">
                <a:solidFill>
                  <a:schemeClr val="tx2"/>
                </a:solidFill>
                <a:latin typeface="+mn-lt"/>
                <a:ea typeface="+mn-ea"/>
                <a:cs typeface="+mn-cs"/>
              </a:rPr>
              <a:t>転送とその後の通信もこみで</a:t>
            </a:r>
            <a:r>
              <a:rPr lang="en-US" altLang="ja-JP" sz="2000" dirty="0" smtClean="0"/>
              <a:t>)</a:t>
            </a:r>
          </a:p>
          <a:p>
            <a:pPr lvl="1" fontAlgn="base"/>
            <a:r>
              <a:rPr lang="ja-JP" altLang="en-US" dirty="0" smtClean="0"/>
              <a:t>ボタンを押すとかしないと通信できない</a:t>
            </a:r>
            <a:endParaRPr lang="en-US" altLang="ja-JP" dirty="0" smtClean="0"/>
          </a:p>
          <a:p>
            <a:pPr lvl="1" fontAlgn="base"/>
            <a:r>
              <a:rPr lang="ja-JP" altLang="en-US" dirty="0" smtClean="0"/>
              <a:t>実行時に引数パラメータを渡せない</a:t>
            </a:r>
            <a:endParaRPr lang="en-US" altLang="ja-JP" dirty="0" smtClean="0"/>
          </a:p>
          <a:p>
            <a:pPr lvl="1" fontAlgn="base"/>
            <a:r>
              <a:rPr kumimoji="1" lang="ja-JP" altLang="en-US" baseline="0" dirty="0" smtClean="0">
                <a:solidFill>
                  <a:schemeClr val="tx2"/>
                </a:solidFill>
                <a:latin typeface="+mn-lt"/>
                <a:ea typeface="+mn-ea"/>
                <a:cs typeface="+mn-cs"/>
              </a:rPr>
              <a:t>ネットワーク越しに画像</a:t>
            </a:r>
            <a:r>
              <a:rPr lang="ja-JP" altLang="en-US" dirty="0" smtClean="0">
                <a:solidFill>
                  <a:schemeClr val="tx2"/>
                </a:solidFill>
              </a:rPr>
              <a:t>を持ってきての</a:t>
            </a:r>
            <a:r>
              <a:rPr kumimoji="1" lang="ja-JP" altLang="en-US" baseline="0" dirty="0" smtClean="0">
                <a:solidFill>
                  <a:schemeClr val="tx2"/>
                </a:solidFill>
                <a:latin typeface="+mn-lt"/>
                <a:ea typeface="+mn-ea"/>
                <a:cs typeface="+mn-cs"/>
              </a:rPr>
              <a:t>入れ替えが面倒</a:t>
            </a:r>
            <a:endParaRPr kumimoji="1" lang="en-US" altLang="ja-JP" baseline="0" dirty="0" smtClean="0">
              <a:solidFill>
                <a:schemeClr val="tx2"/>
              </a:solidFill>
              <a:latin typeface="+mn-lt"/>
              <a:ea typeface="+mn-ea"/>
              <a:cs typeface="+mn-cs"/>
            </a:endParaRPr>
          </a:p>
          <a:p>
            <a:pPr lvl="1" fontAlgn="base"/>
            <a:endParaRPr kumimoji="1" lang="en-US" altLang="ja-JP" baseline="0" dirty="0" smtClean="0">
              <a:solidFill>
                <a:schemeClr val="tx2"/>
              </a:solidFill>
              <a:latin typeface="+mn-lt"/>
              <a:ea typeface="+mn-ea"/>
              <a:cs typeface="+mn-cs"/>
            </a:endParaRPr>
          </a:p>
          <a:p>
            <a:pPr fontAlgn="base"/>
            <a:r>
              <a:rPr lang="en-US" altLang="ja-JP" dirty="0" err="1" smtClean="0"/>
              <a:t>Fla</a:t>
            </a:r>
            <a:r>
              <a:rPr lang="en-US" altLang="ja-JP" dirty="0" smtClean="0"/>
              <a:t> </a:t>
            </a:r>
            <a:r>
              <a:rPr lang="ja-JP" altLang="ja-JP" dirty="0" smtClean="0"/>
              <a:t>ファイルの無い </a:t>
            </a:r>
            <a:r>
              <a:rPr lang="en-US" altLang="ja-JP" dirty="0" smtClean="0"/>
              <a:t> Flash </a:t>
            </a:r>
            <a:r>
              <a:rPr lang="ja-JP" altLang="en-US" dirty="0" smtClean="0"/>
              <a:t>の再利用</a:t>
            </a:r>
            <a:endParaRPr lang="en-US" altLang="ja-JP" dirty="0" smtClean="0"/>
          </a:p>
          <a:p>
            <a:pPr lvl="1" fontAlgn="base"/>
            <a:r>
              <a:rPr lang="ja-JP" altLang="en-US" dirty="0" smtClean="0"/>
              <a:t>ブログパーツ等は、</a:t>
            </a:r>
            <a:r>
              <a:rPr lang="en-US" altLang="ja-JP" dirty="0" err="1" smtClean="0"/>
              <a:t>fla</a:t>
            </a:r>
            <a:r>
              <a:rPr lang="en-US" altLang="ja-JP" dirty="0" smtClean="0"/>
              <a:t>(</a:t>
            </a:r>
            <a:r>
              <a:rPr lang="ja-JP" altLang="en-US" dirty="0" smtClean="0"/>
              <a:t>元ソース</a:t>
            </a:r>
            <a:r>
              <a:rPr lang="en-US" altLang="ja-JP" dirty="0" smtClean="0"/>
              <a:t>)</a:t>
            </a:r>
            <a:r>
              <a:rPr lang="ja-JP" altLang="en-US" dirty="0" smtClean="0"/>
              <a:t>を無くしてもキャラクタ画像や背景だけ入れ替えれば使いまわせるかも。</a:t>
            </a:r>
            <a:endParaRPr lang="en-US" altLang="ja-JP" dirty="0" smtClean="0"/>
          </a:p>
          <a:p>
            <a:pPr rtl="0" eaLnBrk="1" fontAlgn="base" latinLnBrk="0" hangingPunct="1">
              <a:buNone/>
            </a:pPr>
            <a:endParaRPr kumimoji="1" lang="en-US" altLang="ja-JP" sz="3200" baseline="0" dirty="0">
              <a:solidFill>
                <a:schemeClr val="tx2"/>
              </a:solidFill>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よく見られる対策</a:t>
            </a:r>
            <a:endParaRPr kumimoji="1" lang="ja-JP" altLang="en-US" dirty="0"/>
          </a:p>
        </p:txBody>
      </p:sp>
      <p:sp>
        <p:nvSpPr>
          <p:cNvPr id="3" name="コンテンツ プレースホルダ 2"/>
          <p:cNvSpPr>
            <a:spLocks noGrp="1"/>
          </p:cNvSpPr>
          <p:nvPr>
            <p:ph sz="quarter" idx="1"/>
          </p:nvPr>
        </p:nvSpPr>
        <p:spPr>
          <a:xfrm>
            <a:off x="914400" y="1785926"/>
            <a:ext cx="7772400" cy="4233874"/>
          </a:xfrm>
        </p:spPr>
        <p:txBody>
          <a:bodyPr>
            <a:normAutofit/>
          </a:bodyPr>
          <a:lstStyle/>
          <a:p>
            <a:pPr fontAlgn="base"/>
            <a:r>
              <a:rPr lang="en-US" altLang="ja-JP" dirty="0" smtClean="0"/>
              <a:t>Flash </a:t>
            </a:r>
            <a:r>
              <a:rPr lang="en-US" altLang="ja-JP" dirty="0" err="1" smtClean="0"/>
              <a:t>Lite</a:t>
            </a:r>
            <a:r>
              <a:rPr lang="en-US" altLang="ja-JP" dirty="0" smtClean="0"/>
              <a:t> 1.1</a:t>
            </a:r>
            <a:r>
              <a:rPr lang="ja-JP" altLang="ja-JP" dirty="0" smtClean="0"/>
              <a:t>の</a:t>
            </a:r>
            <a:r>
              <a:rPr lang="ja-JP" altLang="en-US" dirty="0" smtClean="0"/>
              <a:t>制限への対策</a:t>
            </a:r>
            <a:endParaRPr lang="en-US" altLang="ja-JP" dirty="0" smtClean="0"/>
          </a:p>
          <a:p>
            <a:pPr lvl="1" fontAlgn="base"/>
            <a:r>
              <a:rPr lang="en-US" altLang="ja-JP" dirty="0" err="1" smtClean="0">
                <a:solidFill>
                  <a:srgbClr val="002060"/>
                </a:solidFill>
              </a:rPr>
              <a:t>ming</a:t>
            </a:r>
            <a:r>
              <a:rPr lang="en-US" altLang="ja-JP" dirty="0" smtClean="0">
                <a:solidFill>
                  <a:srgbClr val="002060"/>
                </a:solidFill>
              </a:rPr>
              <a:t>, </a:t>
            </a:r>
            <a:r>
              <a:rPr lang="en-US" altLang="ja-JP" dirty="0" err="1" smtClean="0">
                <a:solidFill>
                  <a:srgbClr val="002060"/>
                </a:solidFill>
              </a:rPr>
              <a:t>swfmill</a:t>
            </a:r>
            <a:r>
              <a:rPr lang="en-US" altLang="ja-JP" dirty="0" smtClean="0">
                <a:solidFill>
                  <a:srgbClr val="002060"/>
                </a:solidFill>
              </a:rPr>
              <a:t> </a:t>
            </a:r>
            <a:r>
              <a:rPr lang="ja-JP" altLang="en-US" dirty="0" smtClean="0"/>
              <a:t>等を利用した動的 </a:t>
            </a:r>
            <a:r>
              <a:rPr lang="en-US" altLang="ja-JP" dirty="0" smtClean="0"/>
              <a:t>SWF </a:t>
            </a:r>
            <a:r>
              <a:rPr lang="ja-JP" altLang="en-US" dirty="0" smtClean="0"/>
              <a:t>生成</a:t>
            </a:r>
            <a:endParaRPr lang="en-US" altLang="ja-JP" dirty="0" smtClean="0"/>
          </a:p>
          <a:p>
            <a:pPr lvl="1" fontAlgn="base"/>
            <a:endParaRPr lang="en-US" altLang="ja-JP" dirty="0" smtClean="0"/>
          </a:p>
          <a:p>
            <a:pPr lvl="1" fontAlgn="base"/>
            <a:endParaRPr lang="en-US" altLang="ja-JP" dirty="0" smtClean="0"/>
          </a:p>
          <a:p>
            <a:pPr lvl="1" fontAlgn="base">
              <a:buNone/>
            </a:pPr>
            <a:endParaRPr lang="en-US" altLang="ja-JP" dirty="0" smtClean="0"/>
          </a:p>
          <a:p>
            <a:pPr lvl="1" fontAlgn="base">
              <a:buNone/>
            </a:pPr>
            <a:endParaRPr lang="en-US" altLang="ja-JP" dirty="0" smtClean="0"/>
          </a:p>
          <a:p>
            <a:pPr lvl="1" fontAlgn="base">
              <a:buNone/>
            </a:pPr>
            <a:endParaRPr lang="en-US" altLang="ja-JP" dirty="0" smtClean="0"/>
          </a:p>
          <a:p>
            <a:pPr fontAlgn="base"/>
            <a:r>
              <a:rPr lang="en-US" altLang="ja-JP" dirty="0" err="1" smtClean="0"/>
              <a:t>Fla</a:t>
            </a:r>
            <a:r>
              <a:rPr lang="en-US" altLang="ja-JP" dirty="0" smtClean="0"/>
              <a:t> </a:t>
            </a:r>
            <a:r>
              <a:rPr lang="ja-JP" altLang="ja-JP" dirty="0" smtClean="0"/>
              <a:t>ファイルの無い </a:t>
            </a:r>
            <a:r>
              <a:rPr lang="en-US" altLang="ja-JP" dirty="0" smtClean="0"/>
              <a:t> Flash </a:t>
            </a:r>
            <a:r>
              <a:rPr lang="ja-JP" altLang="en-US" dirty="0" smtClean="0"/>
              <a:t>の再利用</a:t>
            </a:r>
            <a:endParaRPr lang="en-US" altLang="ja-JP" dirty="0" smtClean="0"/>
          </a:p>
          <a:p>
            <a:pPr lvl="1" fontAlgn="base"/>
            <a:r>
              <a:rPr lang="en-US" altLang="ja-JP" dirty="0" err="1" smtClean="0"/>
              <a:t>swfmill</a:t>
            </a:r>
            <a:r>
              <a:rPr lang="en-US" altLang="ja-JP" dirty="0" smtClean="0"/>
              <a:t> </a:t>
            </a:r>
            <a:r>
              <a:rPr lang="ja-JP" altLang="en-US" dirty="0" smtClean="0"/>
              <a:t>による中身の差し替え</a:t>
            </a:r>
            <a:endParaRPr lang="en-US" altLang="ja-JP" dirty="0" smtClean="0"/>
          </a:p>
          <a:p>
            <a:pPr fontAlgn="base">
              <a:buNone/>
            </a:pPr>
            <a:endParaRPr lang="en-US" altLang="ja-JP" dirty="0" smtClean="0"/>
          </a:p>
          <a:p>
            <a:pPr lvl="1" fontAlgn="base"/>
            <a:endParaRPr lang="en-US" altLang="ja-JP" dirty="0" smtClean="0"/>
          </a:p>
        </p:txBody>
      </p:sp>
      <p:pic>
        <p:nvPicPr>
          <p:cNvPr id="4098" name="Picture 2" descr="C:\Program Files\Microsoft Office\MEDIA\CAGCAT10\j0292020.wmf"/>
          <p:cNvPicPr>
            <a:picLocks noChangeAspect="1" noChangeArrowheads="1"/>
          </p:cNvPicPr>
          <p:nvPr/>
        </p:nvPicPr>
        <p:blipFill>
          <a:blip r:embed="rId3" cstate="print"/>
          <a:srcRect/>
          <a:stretch>
            <a:fillRect/>
          </a:stretch>
        </p:blipFill>
        <p:spPr bwMode="auto">
          <a:xfrm>
            <a:off x="1357290" y="3286124"/>
            <a:ext cx="978573" cy="928688"/>
          </a:xfrm>
          <a:prstGeom prst="rect">
            <a:avLst/>
          </a:prstGeom>
          <a:noFill/>
        </p:spPr>
      </p:pic>
      <p:sp>
        <p:nvSpPr>
          <p:cNvPr id="5" name="右矢印 4"/>
          <p:cNvSpPr/>
          <p:nvPr/>
        </p:nvSpPr>
        <p:spPr>
          <a:xfrm>
            <a:off x="2928926" y="3357562"/>
            <a:ext cx="321471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714348" y="2857496"/>
            <a:ext cx="2786082"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ユーザ</a:t>
            </a:r>
            <a:r>
              <a:rPr kumimoji="1" lang="en-US" altLang="ja-JP" dirty="0" smtClean="0">
                <a:solidFill>
                  <a:schemeClr val="tx1"/>
                </a:solidFill>
              </a:rPr>
              <a:t>(</a:t>
            </a:r>
            <a:r>
              <a:rPr kumimoji="1" lang="ja-JP" altLang="en-US" dirty="0" smtClean="0">
                <a:solidFill>
                  <a:schemeClr val="tx1"/>
                </a:solidFill>
              </a:rPr>
              <a:t>クライアント</a:t>
            </a:r>
            <a:r>
              <a:rPr kumimoji="1" lang="en-US" altLang="ja-JP" dirty="0" smtClean="0">
                <a:solidFill>
                  <a:schemeClr val="tx1"/>
                </a:solidFill>
              </a:rPr>
              <a:t>)</a:t>
            </a:r>
            <a:endParaRPr kumimoji="1" lang="ja-JP" altLang="en-US" dirty="0">
              <a:solidFill>
                <a:schemeClr val="tx1"/>
              </a:solidFill>
            </a:endParaRPr>
          </a:p>
        </p:txBody>
      </p:sp>
      <p:sp>
        <p:nvSpPr>
          <p:cNvPr id="10" name="正方形/長方形 9"/>
          <p:cNvSpPr/>
          <p:nvPr/>
        </p:nvSpPr>
        <p:spPr>
          <a:xfrm>
            <a:off x="6286512" y="2714620"/>
            <a:ext cx="1928826"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サーバ</a:t>
            </a:r>
            <a:endParaRPr kumimoji="1" lang="ja-JP" altLang="en-US" dirty="0">
              <a:solidFill>
                <a:schemeClr val="tx1"/>
              </a:solidFill>
            </a:endParaRPr>
          </a:p>
        </p:txBody>
      </p:sp>
      <p:sp>
        <p:nvSpPr>
          <p:cNvPr id="11" name="円柱 10"/>
          <p:cNvSpPr/>
          <p:nvPr/>
        </p:nvSpPr>
        <p:spPr>
          <a:xfrm>
            <a:off x="7358082" y="3143248"/>
            <a:ext cx="1214446" cy="114300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SWF</a:t>
            </a:r>
            <a:r>
              <a:rPr kumimoji="1" lang="ja-JP" altLang="en-US" dirty="0" smtClean="0"/>
              <a:t>の元データ</a:t>
            </a:r>
            <a:endParaRPr kumimoji="1" lang="ja-JP" altLang="en-US" dirty="0"/>
          </a:p>
        </p:txBody>
      </p:sp>
      <p:sp>
        <p:nvSpPr>
          <p:cNvPr id="12" name="右矢印 11"/>
          <p:cNvSpPr/>
          <p:nvPr/>
        </p:nvSpPr>
        <p:spPr>
          <a:xfrm rot="10800000">
            <a:off x="2857488" y="3929066"/>
            <a:ext cx="450059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5929322" y="2643182"/>
            <a:ext cx="2786082" cy="17859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6143636" y="3143248"/>
            <a:ext cx="1143008" cy="11430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chemeClr val="tx1"/>
                </a:solidFill>
              </a:rPr>
              <a:t>PHP,</a:t>
            </a:r>
          </a:p>
          <a:p>
            <a:pPr algn="ctr"/>
            <a:r>
              <a:rPr lang="en-US" altLang="ja-JP" b="1" dirty="0" smtClean="0">
                <a:solidFill>
                  <a:schemeClr val="tx1"/>
                </a:solidFill>
              </a:rPr>
              <a:t>etc..</a:t>
            </a:r>
            <a:endParaRPr kumimoji="1" lang="ja-JP" altLang="en-US" b="1" dirty="0">
              <a:solidFill>
                <a:schemeClr val="tx1"/>
              </a:solidFill>
            </a:endParaRPr>
          </a:p>
        </p:txBody>
      </p:sp>
      <p:pic>
        <p:nvPicPr>
          <p:cNvPr id="16" name="Picture 2"/>
          <p:cNvPicPr>
            <a:picLocks noChangeAspect="1" noChangeArrowheads="1"/>
          </p:cNvPicPr>
          <p:nvPr/>
        </p:nvPicPr>
        <p:blipFill>
          <a:blip r:embed="rId4" cstate="print"/>
          <a:srcRect/>
          <a:stretch>
            <a:fillRect/>
          </a:stretch>
        </p:blipFill>
        <p:spPr bwMode="auto">
          <a:xfrm>
            <a:off x="4643438" y="3857628"/>
            <a:ext cx="1143006" cy="428628"/>
          </a:xfrm>
          <a:prstGeom prst="rect">
            <a:avLst/>
          </a:prstGeom>
          <a:noFill/>
          <a:ln w="9525">
            <a:noFill/>
            <a:miter lim="800000"/>
            <a:headEnd/>
            <a:tailEnd/>
          </a:ln>
        </p:spPr>
      </p:pic>
      <p:cxnSp>
        <p:nvCxnSpPr>
          <p:cNvPr id="17" name="直線矢印コネクタ 16"/>
          <p:cNvCxnSpPr/>
          <p:nvPr/>
        </p:nvCxnSpPr>
        <p:spPr>
          <a:xfrm rot="16200000" flipV="1">
            <a:off x="6750859" y="4250537"/>
            <a:ext cx="642942"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6858016" y="4643446"/>
            <a:ext cx="1857388" cy="13573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70C0"/>
                </a:solidFill>
              </a:rPr>
              <a:t>ここで最低限必要な画像に絞って</a:t>
            </a:r>
            <a:r>
              <a:rPr lang="en-US" altLang="ja-JP" dirty="0" smtClean="0">
                <a:solidFill>
                  <a:srgbClr val="0070C0"/>
                </a:solidFill>
              </a:rPr>
              <a:t>SWF</a:t>
            </a:r>
            <a:r>
              <a:rPr lang="ja-JP" altLang="en-US" dirty="0" smtClean="0">
                <a:solidFill>
                  <a:srgbClr val="0070C0"/>
                </a:solidFill>
              </a:rPr>
              <a:t>に入れたり、パラメータを埋めたりする</a:t>
            </a:r>
            <a:endParaRPr kumimoji="1" lang="ja-JP" altLang="en-US" dirty="0">
              <a:solidFill>
                <a:srgbClr val="0070C0"/>
              </a:solidFill>
            </a:endParaRPr>
          </a:p>
        </p:txBody>
      </p:sp>
      <p:sp>
        <p:nvSpPr>
          <p:cNvPr id="19" name="正方形/長方形 18"/>
          <p:cNvSpPr/>
          <p:nvPr/>
        </p:nvSpPr>
        <p:spPr>
          <a:xfrm>
            <a:off x="3857620" y="3071810"/>
            <a:ext cx="1571636"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request</a:t>
            </a:r>
            <a:endParaRPr kumimoji="1" lang="ja-JP" altLang="en-US"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err="1" smtClean="0"/>
              <a:t>m</a:t>
            </a:r>
            <a:r>
              <a:rPr kumimoji="1" lang="en-US" altLang="ja-JP" dirty="0" err="1" smtClean="0"/>
              <a:t>ing</a:t>
            </a:r>
            <a:r>
              <a:rPr kumimoji="1" lang="en-US" altLang="ja-JP" dirty="0" smtClean="0"/>
              <a:t> </a:t>
            </a:r>
            <a:r>
              <a:rPr kumimoji="1" lang="ja-JP" altLang="en-US" dirty="0" smtClean="0"/>
              <a:t>のイメージ</a:t>
            </a:r>
            <a:endParaRPr kumimoji="1" lang="ja-JP" altLang="en-US" dirty="0"/>
          </a:p>
        </p:txBody>
      </p:sp>
      <p:sp>
        <p:nvSpPr>
          <p:cNvPr id="4" name="フローチャート: 処理 3"/>
          <p:cNvSpPr/>
          <p:nvPr/>
        </p:nvSpPr>
        <p:spPr>
          <a:xfrm>
            <a:off x="1571604" y="2214554"/>
            <a:ext cx="928694" cy="57150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フローチャート: 処理 7"/>
          <p:cNvSpPr/>
          <p:nvPr/>
        </p:nvSpPr>
        <p:spPr>
          <a:xfrm>
            <a:off x="1571604" y="4214818"/>
            <a:ext cx="928694" cy="57150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a:t>
            </a:r>
            <a:endParaRPr kumimoji="1" lang="ja-JP" altLang="en-US" dirty="0"/>
          </a:p>
        </p:txBody>
      </p:sp>
      <p:sp>
        <p:nvSpPr>
          <p:cNvPr id="9" name="フローチャート: 処理 8"/>
          <p:cNvSpPr/>
          <p:nvPr/>
        </p:nvSpPr>
        <p:spPr>
          <a:xfrm>
            <a:off x="1571604" y="3214686"/>
            <a:ext cx="928694" cy="57150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rgbClr val="C00000"/>
                </a:solidFill>
                <a:latin typeface="HGPｺﾞｼｯｸE" pitchFamily="50" charset="-128"/>
                <a:ea typeface="HGPｺﾞｼｯｸE" pitchFamily="50" charset="-128"/>
              </a:rPr>
              <a:t>ABC</a:t>
            </a:r>
            <a:endParaRPr kumimoji="1" lang="ja-JP" altLang="en-US" sz="2400" dirty="0">
              <a:solidFill>
                <a:srgbClr val="C00000"/>
              </a:solidFill>
              <a:latin typeface="HGPｺﾞｼｯｸE" pitchFamily="50" charset="-128"/>
              <a:ea typeface="HGPｺﾞｼｯｸE" pitchFamily="50" charset="-128"/>
            </a:endParaRPr>
          </a:p>
        </p:txBody>
      </p:sp>
      <p:sp>
        <p:nvSpPr>
          <p:cNvPr id="10" name="フローチャート: 処理 9"/>
          <p:cNvSpPr/>
          <p:nvPr/>
        </p:nvSpPr>
        <p:spPr>
          <a:xfrm>
            <a:off x="5214942" y="2839637"/>
            <a:ext cx="3214710" cy="1285884"/>
          </a:xfrm>
          <a:prstGeom prst="flowChartProcess">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C:\Users\yamazaki\Desktop\PHPカンファレンス\treepng.png"/>
          <p:cNvPicPr>
            <a:picLocks noChangeAspect="1" noChangeArrowheads="1"/>
          </p:cNvPicPr>
          <p:nvPr/>
        </p:nvPicPr>
        <p:blipFill>
          <a:blip r:embed="rId3" cstate="print"/>
          <a:srcRect/>
          <a:stretch>
            <a:fillRect/>
          </a:stretch>
        </p:blipFill>
        <p:spPr bwMode="auto">
          <a:xfrm>
            <a:off x="1714480" y="2255194"/>
            <a:ext cx="609600" cy="530864"/>
          </a:xfrm>
          <a:prstGeom prst="rect">
            <a:avLst/>
          </a:prstGeom>
          <a:noFill/>
        </p:spPr>
      </p:pic>
      <p:sp>
        <p:nvSpPr>
          <p:cNvPr id="11" name="フローチャート: 処理 10"/>
          <p:cNvSpPr/>
          <p:nvPr/>
        </p:nvSpPr>
        <p:spPr>
          <a:xfrm>
            <a:off x="5357818" y="3268265"/>
            <a:ext cx="928694" cy="57150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3" name="Picture 2" descr="C:\Users\yamazaki\Desktop\PHPカンファレンス\treepng.png"/>
          <p:cNvPicPr>
            <a:picLocks noChangeAspect="1" noChangeArrowheads="1"/>
          </p:cNvPicPr>
          <p:nvPr/>
        </p:nvPicPr>
        <p:blipFill>
          <a:blip r:embed="rId3" cstate="print"/>
          <a:srcRect/>
          <a:stretch>
            <a:fillRect/>
          </a:stretch>
        </p:blipFill>
        <p:spPr bwMode="auto">
          <a:xfrm>
            <a:off x="5500694" y="3308905"/>
            <a:ext cx="609600" cy="500066"/>
          </a:xfrm>
          <a:prstGeom prst="rect">
            <a:avLst/>
          </a:prstGeom>
          <a:noFill/>
        </p:spPr>
      </p:pic>
      <p:sp>
        <p:nvSpPr>
          <p:cNvPr id="16" name="フローチャート: 処理 15"/>
          <p:cNvSpPr/>
          <p:nvPr/>
        </p:nvSpPr>
        <p:spPr>
          <a:xfrm>
            <a:off x="6357950" y="3268265"/>
            <a:ext cx="928694" cy="57150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rgbClr val="C00000"/>
                </a:solidFill>
                <a:latin typeface="HGPｺﾞｼｯｸE" pitchFamily="50" charset="-128"/>
                <a:ea typeface="HGPｺﾞｼｯｸE" pitchFamily="50" charset="-128"/>
              </a:rPr>
              <a:t>ABC</a:t>
            </a:r>
            <a:endParaRPr kumimoji="1" lang="ja-JP" altLang="en-US" sz="2400" dirty="0">
              <a:solidFill>
                <a:srgbClr val="C00000"/>
              </a:solidFill>
              <a:latin typeface="HGPｺﾞｼｯｸE" pitchFamily="50" charset="-128"/>
              <a:ea typeface="HGPｺﾞｼｯｸE" pitchFamily="50" charset="-128"/>
            </a:endParaRPr>
          </a:p>
        </p:txBody>
      </p:sp>
      <p:pic>
        <p:nvPicPr>
          <p:cNvPr id="1028" name="Picture 4" descr="C:\Users\yamazaki\Desktop\PHPカンファレンス\音符.png"/>
          <p:cNvPicPr>
            <a:picLocks noChangeAspect="1" noChangeArrowheads="1"/>
          </p:cNvPicPr>
          <p:nvPr/>
        </p:nvPicPr>
        <p:blipFill>
          <a:blip r:embed="rId4" cstate="print"/>
          <a:srcRect/>
          <a:stretch>
            <a:fillRect/>
          </a:stretch>
        </p:blipFill>
        <p:spPr bwMode="auto">
          <a:xfrm>
            <a:off x="1785918" y="4214818"/>
            <a:ext cx="419100" cy="561975"/>
          </a:xfrm>
          <a:prstGeom prst="rect">
            <a:avLst/>
          </a:prstGeom>
          <a:noFill/>
        </p:spPr>
      </p:pic>
      <p:sp>
        <p:nvSpPr>
          <p:cNvPr id="17" name="フローチャート: 処理 16"/>
          <p:cNvSpPr/>
          <p:nvPr/>
        </p:nvSpPr>
        <p:spPr>
          <a:xfrm>
            <a:off x="7358082" y="3268265"/>
            <a:ext cx="928694" cy="57150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a:t>
            </a:r>
            <a:endParaRPr kumimoji="1" lang="ja-JP" altLang="en-US" dirty="0"/>
          </a:p>
        </p:txBody>
      </p:sp>
      <p:pic>
        <p:nvPicPr>
          <p:cNvPr id="18" name="Picture 4" descr="C:\Users\yamazaki\Desktop\PHPカンファレンス\音符.png"/>
          <p:cNvPicPr>
            <a:picLocks noChangeAspect="1" noChangeArrowheads="1"/>
          </p:cNvPicPr>
          <p:nvPr/>
        </p:nvPicPr>
        <p:blipFill>
          <a:blip r:embed="rId4" cstate="print"/>
          <a:srcRect/>
          <a:stretch>
            <a:fillRect/>
          </a:stretch>
        </p:blipFill>
        <p:spPr bwMode="auto">
          <a:xfrm>
            <a:off x="7572396" y="3299063"/>
            <a:ext cx="419100" cy="561975"/>
          </a:xfrm>
          <a:prstGeom prst="rect">
            <a:avLst/>
          </a:prstGeom>
          <a:noFill/>
        </p:spPr>
      </p:pic>
      <p:sp>
        <p:nvSpPr>
          <p:cNvPr id="28" name="右矢印 27"/>
          <p:cNvSpPr/>
          <p:nvPr/>
        </p:nvSpPr>
        <p:spPr>
          <a:xfrm>
            <a:off x="3857620" y="3143248"/>
            <a:ext cx="714380"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タイトル 1"/>
          <p:cNvSpPr txBox="1">
            <a:spLocks/>
          </p:cNvSpPr>
          <p:nvPr/>
        </p:nvSpPr>
        <p:spPr>
          <a:xfrm>
            <a:off x="714348" y="4857760"/>
            <a:ext cx="8072494" cy="178595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dirty="0" smtClean="0">
                <a:solidFill>
                  <a:schemeClr val="tx2"/>
                </a:solidFill>
                <a:latin typeface="+mj-lt"/>
                <a:ea typeface="+mj-ea"/>
                <a:cs typeface="+mj-cs"/>
              </a:rPr>
              <a:t>必要なものを一通り用意して連結</a:t>
            </a:r>
            <a:endParaRPr lang="en-US" altLang="ja-JP" sz="4000" dirty="0" smtClean="0">
              <a:solidFill>
                <a:schemeClr val="tx2"/>
              </a:solidFill>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ja-JP" sz="4000" dirty="0" smtClean="0">
                <a:solidFill>
                  <a:schemeClr val="tx2"/>
                </a:solidFill>
                <a:latin typeface="+mj-lt"/>
                <a:ea typeface="+mj-ea"/>
                <a:cs typeface="+mj-cs"/>
              </a:rPr>
              <a:t>=&gt; </a:t>
            </a:r>
            <a:r>
              <a:rPr lang="ja-JP" altLang="en-US" sz="4000" dirty="0" smtClean="0">
                <a:solidFill>
                  <a:schemeClr val="tx2"/>
                </a:solidFill>
                <a:latin typeface="+mj-lt"/>
                <a:ea typeface="+mj-ea"/>
                <a:cs typeface="+mj-cs"/>
              </a:rPr>
              <a:t>多少なりの</a:t>
            </a:r>
            <a:r>
              <a:rPr lang="en-US" altLang="ja-JP" sz="4000" dirty="0" smtClean="0">
                <a:solidFill>
                  <a:schemeClr val="tx2"/>
                </a:solidFill>
                <a:latin typeface="+mj-lt"/>
                <a:ea typeface="+mj-ea"/>
                <a:cs typeface="+mj-cs"/>
              </a:rPr>
              <a:t>SWF</a:t>
            </a:r>
            <a:r>
              <a:rPr lang="ja-JP" altLang="en-US" sz="4000" dirty="0" smtClean="0">
                <a:solidFill>
                  <a:schemeClr val="tx2"/>
                </a:solidFill>
                <a:latin typeface="+mj-lt"/>
                <a:ea typeface="+mj-ea"/>
                <a:cs typeface="+mj-cs"/>
              </a:rPr>
              <a:t>の知識が必要</a:t>
            </a:r>
            <a:endParaRPr lang="en-US" altLang="ja-JP" sz="4000" dirty="0" smtClean="0">
              <a:solidFill>
                <a:schemeClr val="tx2"/>
              </a:solidFill>
              <a:latin typeface="+mj-lt"/>
              <a:ea typeface="+mj-ea"/>
              <a:cs typeface="+mj-cs"/>
            </a:endParaRPr>
          </a:p>
        </p:txBody>
      </p:sp>
      <p:pic>
        <p:nvPicPr>
          <p:cNvPr id="30" name="Picture 2"/>
          <p:cNvPicPr>
            <a:picLocks noChangeAspect="1" noChangeArrowheads="1"/>
          </p:cNvPicPr>
          <p:nvPr/>
        </p:nvPicPr>
        <p:blipFill>
          <a:blip r:embed="rId5" cstate="print"/>
          <a:srcRect/>
          <a:stretch>
            <a:fillRect/>
          </a:stretch>
        </p:blipFill>
        <p:spPr bwMode="auto">
          <a:xfrm>
            <a:off x="5000628" y="2714620"/>
            <a:ext cx="1143008" cy="428629"/>
          </a:xfrm>
          <a:prstGeom prst="rect">
            <a:avLst/>
          </a:prstGeom>
          <a:noFill/>
          <a:ln w="9525">
            <a:noFill/>
            <a:miter lim="800000"/>
            <a:headEnd/>
            <a:tailEnd/>
          </a:ln>
        </p:spPr>
      </p:pic>
      <p:sp>
        <p:nvSpPr>
          <p:cNvPr id="31" name="右中かっこ 30"/>
          <p:cNvSpPr/>
          <p:nvPr/>
        </p:nvSpPr>
        <p:spPr>
          <a:xfrm>
            <a:off x="2928926" y="2071678"/>
            <a:ext cx="642942" cy="264320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正方形/長方形 31"/>
          <p:cNvSpPr/>
          <p:nvPr/>
        </p:nvSpPr>
        <p:spPr>
          <a:xfrm>
            <a:off x="357158" y="1571612"/>
            <a:ext cx="2500330"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コンテンツ色々</a:t>
            </a:r>
            <a:endParaRPr kumimoji="1" lang="ja-JP" altLang="en-US" sz="2000" dirty="0">
              <a:solidFill>
                <a:schemeClr val="tx1"/>
              </a:solidFill>
            </a:endParaRPr>
          </a:p>
        </p:txBody>
      </p:sp>
      <p:pic>
        <p:nvPicPr>
          <p:cNvPr id="45057" name="Picture 1" descr="C:\Users\yoya\Desktop\PHPカンファレンス\php.gif"/>
          <p:cNvPicPr>
            <a:picLocks noChangeAspect="1" noChangeArrowheads="1"/>
          </p:cNvPicPr>
          <p:nvPr/>
        </p:nvPicPr>
        <p:blipFill>
          <a:blip r:embed="rId6"/>
          <a:srcRect/>
          <a:stretch>
            <a:fillRect/>
          </a:stretch>
        </p:blipFill>
        <p:spPr bwMode="auto">
          <a:xfrm>
            <a:off x="3643306" y="2714620"/>
            <a:ext cx="1143000" cy="6381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円/楕円 42"/>
          <p:cNvSpPr/>
          <p:nvPr/>
        </p:nvSpPr>
        <p:spPr>
          <a:xfrm>
            <a:off x="4500562" y="2214554"/>
            <a:ext cx="4357686" cy="2786082"/>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b="1" i="1" dirty="0" smtClean="0">
              <a:solidFill>
                <a:schemeClr val="tx1"/>
              </a:solidFill>
            </a:endParaRPr>
          </a:p>
          <a:p>
            <a:pPr algn="ctr"/>
            <a:endParaRPr kumimoji="1" lang="en-US" altLang="ja-JP" b="1" i="1" dirty="0" smtClean="0">
              <a:solidFill>
                <a:schemeClr val="tx1"/>
              </a:solidFill>
            </a:endParaRPr>
          </a:p>
          <a:p>
            <a:pPr algn="ctr"/>
            <a:endParaRPr lang="en-US" altLang="ja-JP" b="1" i="1" dirty="0" smtClean="0">
              <a:solidFill>
                <a:schemeClr val="tx1"/>
              </a:solidFill>
            </a:endParaRPr>
          </a:p>
          <a:p>
            <a:pPr algn="ctr"/>
            <a:endParaRPr kumimoji="1" lang="en-US" altLang="ja-JP" b="1" i="1" dirty="0" smtClean="0">
              <a:solidFill>
                <a:schemeClr val="tx1"/>
              </a:solidFill>
            </a:endParaRPr>
          </a:p>
          <a:p>
            <a:pPr algn="ctr"/>
            <a:endParaRPr lang="en-US" altLang="ja-JP" b="1" i="1" dirty="0" smtClean="0">
              <a:solidFill>
                <a:schemeClr val="tx1"/>
              </a:solidFill>
            </a:endParaRPr>
          </a:p>
          <a:p>
            <a:pPr algn="ctr"/>
            <a:endParaRPr kumimoji="1" lang="en-US" altLang="ja-JP" b="1" i="1" dirty="0" smtClean="0">
              <a:solidFill>
                <a:schemeClr val="tx1"/>
              </a:solidFill>
            </a:endParaRPr>
          </a:p>
          <a:p>
            <a:pPr algn="ctr"/>
            <a:endParaRPr lang="en-US" altLang="ja-JP" b="1" i="1" dirty="0" smtClean="0">
              <a:solidFill>
                <a:schemeClr val="tx1"/>
              </a:solidFill>
            </a:endParaRPr>
          </a:p>
          <a:p>
            <a:pPr algn="ctr"/>
            <a:endParaRPr kumimoji="1" lang="ja-JP" altLang="en-US" b="1" i="1" dirty="0">
              <a:solidFill>
                <a:schemeClr val="tx1"/>
              </a:solidFill>
            </a:endParaRPr>
          </a:p>
        </p:txBody>
      </p:sp>
      <p:sp>
        <p:nvSpPr>
          <p:cNvPr id="2" name="タイトル 1"/>
          <p:cNvSpPr>
            <a:spLocks noGrp="1"/>
          </p:cNvSpPr>
          <p:nvPr>
            <p:ph type="title"/>
          </p:nvPr>
        </p:nvSpPr>
        <p:spPr/>
        <p:txBody>
          <a:bodyPr/>
          <a:lstStyle/>
          <a:p>
            <a:r>
              <a:rPr kumimoji="1" lang="en-US" altLang="ja-JP" dirty="0" err="1" smtClean="0"/>
              <a:t>swfmill</a:t>
            </a:r>
            <a:r>
              <a:rPr kumimoji="1" lang="en-US" altLang="ja-JP" dirty="0" smtClean="0"/>
              <a:t> </a:t>
            </a:r>
            <a:r>
              <a:rPr kumimoji="1" lang="ja-JP" altLang="en-US" dirty="0" smtClean="0"/>
              <a:t>のイメージ</a:t>
            </a:r>
            <a:endParaRPr kumimoji="1" lang="ja-JP" altLang="en-US" dirty="0"/>
          </a:p>
        </p:txBody>
      </p:sp>
      <p:sp>
        <p:nvSpPr>
          <p:cNvPr id="4" name="フローチャート: 処理 3"/>
          <p:cNvSpPr/>
          <p:nvPr/>
        </p:nvSpPr>
        <p:spPr>
          <a:xfrm>
            <a:off x="7358082" y="3693165"/>
            <a:ext cx="928694" cy="571504"/>
          </a:xfrm>
          <a:prstGeom prst="flowChartProcess">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フローチャート: 処理 7"/>
          <p:cNvSpPr/>
          <p:nvPr/>
        </p:nvSpPr>
        <p:spPr>
          <a:xfrm>
            <a:off x="5072066" y="3662367"/>
            <a:ext cx="928694" cy="571504"/>
          </a:xfrm>
          <a:prstGeom prst="flowChartProcess">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a:t>
            </a:r>
            <a:endParaRPr kumimoji="1" lang="ja-JP" altLang="en-US" dirty="0"/>
          </a:p>
        </p:txBody>
      </p:sp>
      <p:sp>
        <p:nvSpPr>
          <p:cNvPr id="9" name="フローチャート: 処理 8"/>
          <p:cNvSpPr/>
          <p:nvPr/>
        </p:nvSpPr>
        <p:spPr>
          <a:xfrm>
            <a:off x="6215074" y="3662367"/>
            <a:ext cx="928694" cy="571504"/>
          </a:xfrm>
          <a:prstGeom prst="flowChartProcess">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rgbClr val="C00000"/>
                </a:solidFill>
                <a:latin typeface="HGPｺﾞｼｯｸE" pitchFamily="50" charset="-128"/>
                <a:ea typeface="HGPｺﾞｼｯｸE" pitchFamily="50" charset="-128"/>
              </a:rPr>
              <a:t>ABC</a:t>
            </a:r>
            <a:endParaRPr kumimoji="1" lang="ja-JP" altLang="en-US" sz="2400" dirty="0">
              <a:solidFill>
                <a:srgbClr val="C00000"/>
              </a:solidFill>
              <a:latin typeface="HGPｺﾞｼｯｸE" pitchFamily="50" charset="-128"/>
              <a:ea typeface="HGPｺﾞｼｯｸE" pitchFamily="50" charset="-128"/>
            </a:endParaRPr>
          </a:p>
        </p:txBody>
      </p:sp>
      <p:sp>
        <p:nvSpPr>
          <p:cNvPr id="10" name="フローチャート: 処理 9"/>
          <p:cNvSpPr/>
          <p:nvPr/>
        </p:nvSpPr>
        <p:spPr>
          <a:xfrm>
            <a:off x="428596" y="1714488"/>
            <a:ext cx="3214710" cy="1285884"/>
          </a:xfrm>
          <a:prstGeom prst="flowChartProcess">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C:\Users\yamazaki\Desktop\PHPカンファレンス\treepng.png"/>
          <p:cNvPicPr>
            <a:picLocks noChangeAspect="1" noChangeArrowheads="1"/>
          </p:cNvPicPr>
          <p:nvPr/>
        </p:nvPicPr>
        <p:blipFill>
          <a:blip r:embed="rId3" cstate="print"/>
          <a:srcRect/>
          <a:stretch>
            <a:fillRect/>
          </a:stretch>
        </p:blipFill>
        <p:spPr bwMode="auto">
          <a:xfrm>
            <a:off x="7500958" y="3733805"/>
            <a:ext cx="609600" cy="552450"/>
          </a:xfrm>
          <a:prstGeom prst="rect">
            <a:avLst/>
          </a:prstGeom>
          <a:noFill/>
        </p:spPr>
      </p:pic>
      <p:sp>
        <p:nvSpPr>
          <p:cNvPr id="11" name="フローチャート: 処理 10"/>
          <p:cNvSpPr/>
          <p:nvPr/>
        </p:nvSpPr>
        <p:spPr>
          <a:xfrm>
            <a:off x="571472" y="2143116"/>
            <a:ext cx="928694" cy="57150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3" name="Picture 2" descr="C:\Users\yamazaki\Desktop\PHPカンファレンス\treepng.png"/>
          <p:cNvPicPr>
            <a:picLocks noChangeAspect="1" noChangeArrowheads="1"/>
          </p:cNvPicPr>
          <p:nvPr/>
        </p:nvPicPr>
        <p:blipFill>
          <a:blip r:embed="rId3" cstate="print"/>
          <a:srcRect/>
          <a:stretch>
            <a:fillRect/>
          </a:stretch>
        </p:blipFill>
        <p:spPr bwMode="auto">
          <a:xfrm>
            <a:off x="714348" y="2183756"/>
            <a:ext cx="609600" cy="500066"/>
          </a:xfrm>
          <a:prstGeom prst="rect">
            <a:avLst/>
          </a:prstGeom>
          <a:noFill/>
        </p:spPr>
      </p:pic>
      <p:sp>
        <p:nvSpPr>
          <p:cNvPr id="16" name="フローチャート: 処理 15"/>
          <p:cNvSpPr/>
          <p:nvPr/>
        </p:nvSpPr>
        <p:spPr>
          <a:xfrm>
            <a:off x="1571604" y="2143116"/>
            <a:ext cx="928694" cy="57150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rgbClr val="C00000"/>
                </a:solidFill>
                <a:latin typeface="HGPｺﾞｼｯｸE" pitchFamily="50" charset="-128"/>
                <a:ea typeface="HGPｺﾞｼｯｸE" pitchFamily="50" charset="-128"/>
              </a:rPr>
              <a:t>ABC</a:t>
            </a:r>
            <a:endParaRPr kumimoji="1" lang="ja-JP" altLang="en-US" sz="2400" dirty="0">
              <a:solidFill>
                <a:srgbClr val="C00000"/>
              </a:solidFill>
              <a:latin typeface="HGPｺﾞｼｯｸE" pitchFamily="50" charset="-128"/>
              <a:ea typeface="HGPｺﾞｼｯｸE" pitchFamily="50" charset="-128"/>
            </a:endParaRPr>
          </a:p>
        </p:txBody>
      </p:sp>
      <p:pic>
        <p:nvPicPr>
          <p:cNvPr id="1028" name="Picture 4" descr="C:\Users\yamazaki\Desktop\PHPカンファレンス\音符.png"/>
          <p:cNvPicPr>
            <a:picLocks noChangeAspect="1" noChangeArrowheads="1"/>
          </p:cNvPicPr>
          <p:nvPr/>
        </p:nvPicPr>
        <p:blipFill>
          <a:blip r:embed="rId4" cstate="print"/>
          <a:srcRect/>
          <a:stretch>
            <a:fillRect/>
          </a:stretch>
        </p:blipFill>
        <p:spPr bwMode="auto">
          <a:xfrm>
            <a:off x="5286380" y="3662367"/>
            <a:ext cx="419100" cy="561975"/>
          </a:xfrm>
          <a:prstGeom prst="rect">
            <a:avLst/>
          </a:prstGeom>
          <a:noFill/>
        </p:spPr>
      </p:pic>
      <p:sp>
        <p:nvSpPr>
          <p:cNvPr id="17" name="フローチャート: 処理 16"/>
          <p:cNvSpPr/>
          <p:nvPr/>
        </p:nvSpPr>
        <p:spPr>
          <a:xfrm>
            <a:off x="2571736" y="2143116"/>
            <a:ext cx="928694" cy="57150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a:t>
            </a:r>
            <a:endParaRPr kumimoji="1" lang="ja-JP" altLang="en-US" dirty="0"/>
          </a:p>
        </p:txBody>
      </p:sp>
      <p:pic>
        <p:nvPicPr>
          <p:cNvPr id="18" name="Picture 4" descr="C:\Users\yamazaki\Desktop\PHPカンファレンス\音符.png"/>
          <p:cNvPicPr>
            <a:picLocks noChangeAspect="1" noChangeArrowheads="1"/>
          </p:cNvPicPr>
          <p:nvPr/>
        </p:nvPicPr>
        <p:blipFill>
          <a:blip r:embed="rId4" cstate="print"/>
          <a:srcRect/>
          <a:stretch>
            <a:fillRect/>
          </a:stretch>
        </p:blipFill>
        <p:spPr bwMode="auto">
          <a:xfrm>
            <a:off x="2786050" y="2173915"/>
            <a:ext cx="419100" cy="540705"/>
          </a:xfrm>
          <a:prstGeom prst="rect">
            <a:avLst/>
          </a:prstGeom>
          <a:noFill/>
        </p:spPr>
      </p:pic>
      <p:sp>
        <p:nvSpPr>
          <p:cNvPr id="28" name="フローチャート: 処理 27"/>
          <p:cNvSpPr/>
          <p:nvPr/>
        </p:nvSpPr>
        <p:spPr>
          <a:xfrm>
            <a:off x="428596" y="3857628"/>
            <a:ext cx="3214710" cy="1285884"/>
          </a:xfrm>
          <a:prstGeom prst="flowChartProcess">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ローチャート: 処理 28"/>
          <p:cNvSpPr/>
          <p:nvPr/>
        </p:nvSpPr>
        <p:spPr>
          <a:xfrm>
            <a:off x="571472" y="4238130"/>
            <a:ext cx="928694" cy="57150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0" name="Picture 2" descr="C:\Users\yamazaki\Desktop\PHPカンファレンス\treepng.png"/>
          <p:cNvPicPr>
            <a:picLocks noChangeAspect="1" noChangeArrowheads="1"/>
          </p:cNvPicPr>
          <p:nvPr/>
        </p:nvPicPr>
        <p:blipFill>
          <a:blip r:embed="rId3" cstate="print"/>
          <a:srcRect/>
          <a:stretch>
            <a:fillRect/>
          </a:stretch>
        </p:blipFill>
        <p:spPr bwMode="auto">
          <a:xfrm>
            <a:off x="714348" y="4278770"/>
            <a:ext cx="609600" cy="481012"/>
          </a:xfrm>
          <a:prstGeom prst="rect">
            <a:avLst/>
          </a:prstGeom>
          <a:noFill/>
        </p:spPr>
      </p:pic>
      <p:sp>
        <p:nvSpPr>
          <p:cNvPr id="31" name="フローチャート: 処理 30"/>
          <p:cNvSpPr/>
          <p:nvPr/>
        </p:nvSpPr>
        <p:spPr>
          <a:xfrm>
            <a:off x="1571604" y="4233872"/>
            <a:ext cx="928694" cy="57150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rgbClr val="C00000"/>
                </a:solidFill>
                <a:latin typeface="HGPｺﾞｼｯｸE" pitchFamily="50" charset="-128"/>
                <a:ea typeface="HGPｺﾞｼｯｸE" pitchFamily="50" charset="-128"/>
              </a:rPr>
              <a:t>XYZ</a:t>
            </a:r>
            <a:endParaRPr kumimoji="1" lang="ja-JP" altLang="en-US" sz="2400" dirty="0">
              <a:solidFill>
                <a:srgbClr val="C00000"/>
              </a:solidFill>
              <a:latin typeface="HGPｺﾞｼｯｸE" pitchFamily="50" charset="-128"/>
              <a:ea typeface="HGPｺﾞｼｯｸE" pitchFamily="50" charset="-128"/>
            </a:endParaRPr>
          </a:p>
        </p:txBody>
      </p:sp>
      <p:sp>
        <p:nvSpPr>
          <p:cNvPr id="32" name="フローチャート: 処理 31"/>
          <p:cNvSpPr/>
          <p:nvPr/>
        </p:nvSpPr>
        <p:spPr>
          <a:xfrm>
            <a:off x="2571736" y="4233872"/>
            <a:ext cx="928694" cy="57150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a:t>
            </a:r>
            <a:endParaRPr kumimoji="1" lang="ja-JP" altLang="en-US" dirty="0"/>
          </a:p>
        </p:txBody>
      </p:sp>
      <p:pic>
        <p:nvPicPr>
          <p:cNvPr id="33" name="Picture 4" descr="C:\Users\yamazaki\Desktop\PHPカンファレンス\音符.png"/>
          <p:cNvPicPr>
            <a:picLocks noChangeAspect="1" noChangeArrowheads="1"/>
          </p:cNvPicPr>
          <p:nvPr/>
        </p:nvPicPr>
        <p:blipFill>
          <a:blip r:embed="rId4" cstate="print"/>
          <a:srcRect/>
          <a:stretch>
            <a:fillRect/>
          </a:stretch>
        </p:blipFill>
        <p:spPr bwMode="auto">
          <a:xfrm>
            <a:off x="2786050" y="4264670"/>
            <a:ext cx="419100" cy="521651"/>
          </a:xfrm>
          <a:prstGeom prst="rect">
            <a:avLst/>
          </a:prstGeom>
          <a:noFill/>
        </p:spPr>
      </p:pic>
      <p:sp>
        <p:nvSpPr>
          <p:cNvPr id="38" name="右矢印 37"/>
          <p:cNvSpPr/>
          <p:nvPr/>
        </p:nvSpPr>
        <p:spPr>
          <a:xfrm rot="1197638">
            <a:off x="4005149" y="2033571"/>
            <a:ext cx="714380"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右矢印 38"/>
          <p:cNvSpPr/>
          <p:nvPr/>
        </p:nvSpPr>
        <p:spPr>
          <a:xfrm rot="8610157">
            <a:off x="3957530" y="4156915"/>
            <a:ext cx="714380"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コネクタ 40"/>
          <p:cNvCxnSpPr>
            <a:endCxn id="1028" idx="0"/>
          </p:cNvCxnSpPr>
          <p:nvPr/>
        </p:nvCxnSpPr>
        <p:spPr>
          <a:xfrm rot="10800000" flipV="1">
            <a:off x="5495931" y="2786059"/>
            <a:ext cx="1147773" cy="8763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線コネクタ 43"/>
          <p:cNvCxnSpPr>
            <a:stCxn id="9" idx="0"/>
          </p:cNvCxnSpPr>
          <p:nvPr/>
        </p:nvCxnSpPr>
        <p:spPr>
          <a:xfrm rot="16200000" flipV="1">
            <a:off x="6232931" y="3215876"/>
            <a:ext cx="866786" cy="2619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線コネクタ 46"/>
          <p:cNvCxnSpPr>
            <a:stCxn id="4" idx="0"/>
          </p:cNvCxnSpPr>
          <p:nvPr/>
        </p:nvCxnSpPr>
        <p:spPr>
          <a:xfrm rot="16200000" flipV="1">
            <a:off x="6789036" y="2659771"/>
            <a:ext cx="897584" cy="1169203"/>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5" cstate="print"/>
          <a:srcRect/>
          <a:stretch>
            <a:fillRect/>
          </a:stretch>
        </p:blipFill>
        <p:spPr bwMode="auto">
          <a:xfrm>
            <a:off x="285720" y="1571612"/>
            <a:ext cx="1143006" cy="428628"/>
          </a:xfrm>
          <a:prstGeom prst="rect">
            <a:avLst/>
          </a:prstGeom>
          <a:noFill/>
          <a:ln w="9525">
            <a:noFill/>
            <a:miter lim="800000"/>
            <a:headEnd/>
            <a:tailEnd/>
          </a:ln>
        </p:spPr>
      </p:pic>
      <p:pic>
        <p:nvPicPr>
          <p:cNvPr id="57" name="Picture 2"/>
          <p:cNvPicPr>
            <a:picLocks noChangeAspect="1" noChangeArrowheads="1"/>
          </p:cNvPicPr>
          <p:nvPr/>
        </p:nvPicPr>
        <p:blipFill>
          <a:blip r:embed="rId5" cstate="print"/>
          <a:srcRect/>
          <a:stretch>
            <a:fillRect/>
          </a:stretch>
        </p:blipFill>
        <p:spPr bwMode="auto">
          <a:xfrm>
            <a:off x="285720" y="3714752"/>
            <a:ext cx="1143008" cy="428629"/>
          </a:xfrm>
          <a:prstGeom prst="rect">
            <a:avLst/>
          </a:prstGeom>
          <a:noFill/>
          <a:ln w="9525">
            <a:noFill/>
            <a:miter lim="800000"/>
            <a:headEnd/>
            <a:tailEnd/>
          </a:ln>
        </p:spPr>
      </p:pic>
      <p:sp>
        <p:nvSpPr>
          <p:cNvPr id="58" name="タイトル 1"/>
          <p:cNvSpPr txBox="1">
            <a:spLocks/>
          </p:cNvSpPr>
          <p:nvPr/>
        </p:nvSpPr>
        <p:spPr>
          <a:xfrm>
            <a:off x="571472" y="5357826"/>
            <a:ext cx="6215106" cy="1143000"/>
          </a:xfrm>
          <a:prstGeom prst="rect">
            <a:avLst/>
          </a:prstGeom>
        </p:spPr>
        <p:txBody>
          <a:bodyPr bIns="91440" anchor="b" anchorCtr="0">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dirty="0" smtClean="0">
                <a:solidFill>
                  <a:schemeClr val="tx2"/>
                </a:solidFill>
                <a:latin typeface="+mj-lt"/>
                <a:ea typeface="+mj-ea"/>
                <a:cs typeface="+mj-cs"/>
              </a:rPr>
              <a:t>バラして</a:t>
            </a:r>
            <a:r>
              <a:rPr lang="en-US" altLang="ja-JP" sz="4000" dirty="0" smtClean="0">
                <a:solidFill>
                  <a:schemeClr val="tx2"/>
                </a:solidFill>
                <a:latin typeface="+mj-lt"/>
                <a:ea typeface="+mj-ea"/>
                <a:cs typeface="+mj-cs"/>
              </a:rPr>
              <a:t>XML</a:t>
            </a:r>
            <a:r>
              <a:rPr lang="ja-JP" altLang="en-US" sz="4000" dirty="0" smtClean="0">
                <a:solidFill>
                  <a:schemeClr val="tx2"/>
                </a:solidFill>
                <a:latin typeface="+mj-lt"/>
                <a:ea typeface="+mj-ea"/>
                <a:cs typeface="+mj-cs"/>
              </a:rPr>
              <a:t>にしたものを</a:t>
            </a:r>
            <a:endParaRPr lang="en-US" altLang="ja-JP" sz="4000" dirty="0" smtClean="0">
              <a:solidFill>
                <a:schemeClr val="tx2"/>
              </a:solidFill>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dirty="0" smtClean="0">
                <a:solidFill>
                  <a:schemeClr val="tx2"/>
                </a:solidFill>
                <a:latin typeface="+mj-lt"/>
                <a:ea typeface="+mj-ea"/>
                <a:cs typeface="+mj-cs"/>
              </a:rPr>
              <a:t>書き換えて、また元に戻す</a:t>
            </a:r>
            <a:endParaRPr lang="en-US" altLang="ja-JP" sz="4000" dirty="0" smtClean="0">
              <a:solidFill>
                <a:schemeClr val="tx2"/>
              </a:solidFill>
              <a:latin typeface="+mj-lt"/>
              <a:ea typeface="+mj-ea"/>
              <a:cs typeface="+mj-cs"/>
            </a:endParaRPr>
          </a:p>
        </p:txBody>
      </p:sp>
      <p:pic>
        <p:nvPicPr>
          <p:cNvPr id="2051" name="Picture 3" descr="C:\Users\yamazaki\Desktop\PHPカンファレンス\XML.png"/>
          <p:cNvPicPr>
            <a:picLocks noChangeAspect="1" noChangeArrowheads="1"/>
          </p:cNvPicPr>
          <p:nvPr/>
        </p:nvPicPr>
        <p:blipFill>
          <a:blip r:embed="rId6" cstate="print"/>
          <a:srcRect/>
          <a:stretch>
            <a:fillRect/>
          </a:stretch>
        </p:blipFill>
        <p:spPr bwMode="auto">
          <a:xfrm>
            <a:off x="5143504" y="2071678"/>
            <a:ext cx="1258788" cy="500066"/>
          </a:xfrm>
          <a:prstGeom prst="rect">
            <a:avLst/>
          </a:prstGeom>
          <a:noFill/>
        </p:spPr>
      </p:pic>
      <p:sp>
        <p:nvSpPr>
          <p:cNvPr id="59" name="右カーブ矢印 58"/>
          <p:cNvSpPr/>
          <p:nvPr/>
        </p:nvSpPr>
        <p:spPr>
          <a:xfrm rot="19044852" flipV="1">
            <a:off x="6125283" y="4400189"/>
            <a:ext cx="857256" cy="1335557"/>
          </a:xfrm>
          <a:prstGeom prst="curved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0" name="フローチャート: 処理 59"/>
          <p:cNvSpPr/>
          <p:nvPr/>
        </p:nvSpPr>
        <p:spPr>
          <a:xfrm>
            <a:off x="7358082" y="5000636"/>
            <a:ext cx="928694" cy="571504"/>
          </a:xfrm>
          <a:prstGeom prst="flowChartProcess">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rgbClr val="C00000"/>
                </a:solidFill>
                <a:latin typeface="HGPｺﾞｼｯｸE" pitchFamily="50" charset="-128"/>
                <a:ea typeface="HGPｺﾞｼｯｸE" pitchFamily="50" charset="-128"/>
              </a:rPr>
              <a:t>XYZ</a:t>
            </a:r>
            <a:endParaRPr kumimoji="1" lang="ja-JP" altLang="en-US" sz="2400" dirty="0">
              <a:solidFill>
                <a:srgbClr val="C00000"/>
              </a:solidFill>
              <a:latin typeface="HGPｺﾞｼｯｸE" pitchFamily="50" charset="-128"/>
              <a:ea typeface="HGPｺﾞｼｯｸE" pitchFamily="50" charset="-128"/>
            </a:endParaRPr>
          </a:p>
        </p:txBody>
      </p:sp>
      <p:pic>
        <p:nvPicPr>
          <p:cNvPr id="61" name="Picture 3" descr="C:\Users\yamazaki\Desktop\PHPカンファレンス\XML.png"/>
          <p:cNvPicPr>
            <a:picLocks noChangeAspect="1" noChangeArrowheads="1"/>
          </p:cNvPicPr>
          <p:nvPr/>
        </p:nvPicPr>
        <p:blipFill>
          <a:blip r:embed="rId6" cstate="print"/>
          <a:srcRect/>
          <a:stretch>
            <a:fillRect/>
          </a:stretch>
        </p:blipFill>
        <p:spPr bwMode="auto">
          <a:xfrm>
            <a:off x="7885212" y="5429264"/>
            <a:ext cx="758754" cy="301423"/>
          </a:xfrm>
          <a:prstGeom prst="rect">
            <a:avLst/>
          </a:prstGeom>
          <a:noFill/>
        </p:spPr>
      </p:pic>
      <p:pic>
        <p:nvPicPr>
          <p:cNvPr id="2052" name="Picture 4" descr="C:\Users\yamazaki\Desktop\PHPカンファレンス\swfmill.png"/>
          <p:cNvPicPr>
            <a:picLocks noChangeAspect="1" noChangeArrowheads="1"/>
          </p:cNvPicPr>
          <p:nvPr/>
        </p:nvPicPr>
        <p:blipFill>
          <a:blip r:embed="rId7" cstate="print"/>
          <a:srcRect/>
          <a:stretch>
            <a:fillRect/>
          </a:stretch>
        </p:blipFill>
        <p:spPr bwMode="auto">
          <a:xfrm>
            <a:off x="5572132" y="357166"/>
            <a:ext cx="1811333" cy="47229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円/楕円 42"/>
          <p:cNvSpPr/>
          <p:nvPr/>
        </p:nvSpPr>
        <p:spPr>
          <a:xfrm>
            <a:off x="4500562" y="2071678"/>
            <a:ext cx="4357686" cy="271464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i="1" dirty="0" smtClean="0">
                <a:solidFill>
                  <a:schemeClr val="tx1"/>
                </a:solidFill>
              </a:rPr>
              <a:t>PHP</a:t>
            </a:r>
          </a:p>
          <a:p>
            <a:pPr algn="ctr"/>
            <a:r>
              <a:rPr lang="en-US" altLang="ja-JP" sz="2400" b="1" i="1" dirty="0" smtClean="0">
                <a:solidFill>
                  <a:schemeClr val="tx1"/>
                </a:solidFill>
              </a:rPr>
              <a:t>class object</a:t>
            </a:r>
            <a:endParaRPr kumimoji="1" lang="en-US" altLang="ja-JP" b="1" i="1" dirty="0" smtClean="0">
              <a:solidFill>
                <a:schemeClr val="tx1"/>
              </a:solidFill>
            </a:endParaRPr>
          </a:p>
          <a:p>
            <a:pPr algn="ctr"/>
            <a:endParaRPr lang="en-US" altLang="ja-JP" b="1" i="1" dirty="0" smtClean="0">
              <a:solidFill>
                <a:schemeClr val="tx1"/>
              </a:solidFill>
            </a:endParaRPr>
          </a:p>
          <a:p>
            <a:pPr algn="ctr"/>
            <a:endParaRPr kumimoji="1" lang="en-US" altLang="ja-JP" b="1" i="1" dirty="0" smtClean="0">
              <a:solidFill>
                <a:schemeClr val="tx1"/>
              </a:solidFill>
            </a:endParaRPr>
          </a:p>
          <a:p>
            <a:pPr algn="ctr"/>
            <a:endParaRPr lang="en-US" altLang="ja-JP" b="1" i="1" dirty="0" smtClean="0">
              <a:solidFill>
                <a:schemeClr val="tx1"/>
              </a:solidFill>
            </a:endParaRPr>
          </a:p>
          <a:p>
            <a:pPr algn="ctr"/>
            <a:endParaRPr kumimoji="1" lang="en-US" altLang="ja-JP" b="1" i="1" dirty="0" smtClean="0">
              <a:solidFill>
                <a:schemeClr val="tx1"/>
              </a:solidFill>
            </a:endParaRPr>
          </a:p>
          <a:p>
            <a:pPr algn="ctr"/>
            <a:endParaRPr lang="en-US" altLang="ja-JP" b="1" i="1" dirty="0" smtClean="0">
              <a:solidFill>
                <a:schemeClr val="tx1"/>
              </a:solidFill>
            </a:endParaRPr>
          </a:p>
          <a:p>
            <a:pPr algn="ctr"/>
            <a:endParaRPr kumimoji="1" lang="ja-JP" altLang="en-US" b="1" i="1" dirty="0">
              <a:solidFill>
                <a:schemeClr val="tx1"/>
              </a:solidFill>
            </a:endParaRPr>
          </a:p>
        </p:txBody>
      </p:sp>
      <p:sp>
        <p:nvSpPr>
          <p:cNvPr id="2" name="タイトル 1"/>
          <p:cNvSpPr>
            <a:spLocks noGrp="1"/>
          </p:cNvSpPr>
          <p:nvPr>
            <p:ph type="title"/>
          </p:nvPr>
        </p:nvSpPr>
        <p:spPr/>
        <p:txBody>
          <a:bodyPr>
            <a:normAutofit/>
          </a:bodyPr>
          <a:lstStyle/>
          <a:p>
            <a:r>
              <a:rPr kumimoji="1" lang="en-US" altLang="ja-JP" dirty="0" smtClean="0"/>
              <a:t>SWF Editor </a:t>
            </a:r>
            <a:r>
              <a:rPr kumimoji="1" lang="ja-JP" altLang="en-US" dirty="0" smtClean="0"/>
              <a:t>のイメージ</a:t>
            </a:r>
            <a:endParaRPr kumimoji="1" lang="ja-JP" altLang="en-US" dirty="0"/>
          </a:p>
        </p:txBody>
      </p:sp>
      <p:sp>
        <p:nvSpPr>
          <p:cNvPr id="4" name="フローチャート: 処理 3"/>
          <p:cNvSpPr/>
          <p:nvPr/>
        </p:nvSpPr>
        <p:spPr>
          <a:xfrm>
            <a:off x="7358082" y="3388360"/>
            <a:ext cx="928694" cy="57150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フローチャート: 処理 7"/>
          <p:cNvSpPr/>
          <p:nvPr/>
        </p:nvSpPr>
        <p:spPr>
          <a:xfrm>
            <a:off x="5072066" y="3357562"/>
            <a:ext cx="928694" cy="57150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a:t>
            </a:r>
            <a:endParaRPr kumimoji="1" lang="ja-JP" altLang="en-US" dirty="0"/>
          </a:p>
        </p:txBody>
      </p:sp>
      <p:sp>
        <p:nvSpPr>
          <p:cNvPr id="9" name="フローチャート: 処理 8"/>
          <p:cNvSpPr/>
          <p:nvPr/>
        </p:nvSpPr>
        <p:spPr>
          <a:xfrm>
            <a:off x="6215074" y="3357562"/>
            <a:ext cx="928694" cy="57150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rgbClr val="C00000"/>
                </a:solidFill>
                <a:latin typeface="HGPｺﾞｼｯｸE" pitchFamily="50" charset="-128"/>
                <a:ea typeface="HGPｺﾞｼｯｸE" pitchFamily="50" charset="-128"/>
              </a:rPr>
              <a:t>ABC</a:t>
            </a:r>
            <a:endParaRPr kumimoji="1" lang="ja-JP" altLang="en-US" sz="2400" dirty="0">
              <a:solidFill>
                <a:srgbClr val="C00000"/>
              </a:solidFill>
              <a:latin typeface="HGPｺﾞｼｯｸE" pitchFamily="50" charset="-128"/>
              <a:ea typeface="HGPｺﾞｼｯｸE" pitchFamily="50" charset="-128"/>
            </a:endParaRPr>
          </a:p>
        </p:txBody>
      </p:sp>
      <p:sp>
        <p:nvSpPr>
          <p:cNvPr id="10" name="フローチャート: 処理 9"/>
          <p:cNvSpPr/>
          <p:nvPr/>
        </p:nvSpPr>
        <p:spPr>
          <a:xfrm>
            <a:off x="428596" y="1714488"/>
            <a:ext cx="3214710" cy="1285884"/>
          </a:xfrm>
          <a:prstGeom prst="flowChartProcess">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C:\Users\yamazaki\Desktop\PHPカンファレンス\treepng.png"/>
          <p:cNvPicPr>
            <a:picLocks noChangeAspect="1" noChangeArrowheads="1"/>
          </p:cNvPicPr>
          <p:nvPr/>
        </p:nvPicPr>
        <p:blipFill>
          <a:blip r:embed="rId3" cstate="print"/>
          <a:srcRect/>
          <a:stretch>
            <a:fillRect/>
          </a:stretch>
        </p:blipFill>
        <p:spPr bwMode="auto">
          <a:xfrm>
            <a:off x="7500958" y="3429000"/>
            <a:ext cx="609600" cy="552450"/>
          </a:xfrm>
          <a:prstGeom prst="rect">
            <a:avLst/>
          </a:prstGeom>
          <a:noFill/>
        </p:spPr>
      </p:pic>
      <p:sp>
        <p:nvSpPr>
          <p:cNvPr id="11" name="フローチャート: 処理 10"/>
          <p:cNvSpPr/>
          <p:nvPr/>
        </p:nvSpPr>
        <p:spPr>
          <a:xfrm>
            <a:off x="571472" y="2143116"/>
            <a:ext cx="928694" cy="57150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3" name="Picture 2" descr="C:\Users\yamazaki\Desktop\PHPカンファレンス\treepng.png"/>
          <p:cNvPicPr>
            <a:picLocks noChangeAspect="1" noChangeArrowheads="1"/>
          </p:cNvPicPr>
          <p:nvPr/>
        </p:nvPicPr>
        <p:blipFill>
          <a:blip r:embed="rId3" cstate="print"/>
          <a:srcRect/>
          <a:stretch>
            <a:fillRect/>
          </a:stretch>
        </p:blipFill>
        <p:spPr bwMode="auto">
          <a:xfrm>
            <a:off x="714348" y="2183756"/>
            <a:ext cx="609600" cy="500066"/>
          </a:xfrm>
          <a:prstGeom prst="rect">
            <a:avLst/>
          </a:prstGeom>
          <a:noFill/>
        </p:spPr>
      </p:pic>
      <p:sp>
        <p:nvSpPr>
          <p:cNvPr id="16" name="フローチャート: 処理 15"/>
          <p:cNvSpPr/>
          <p:nvPr/>
        </p:nvSpPr>
        <p:spPr>
          <a:xfrm>
            <a:off x="1571604" y="2143116"/>
            <a:ext cx="928694" cy="57150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rgbClr val="C00000"/>
                </a:solidFill>
                <a:latin typeface="HGPｺﾞｼｯｸE" pitchFamily="50" charset="-128"/>
                <a:ea typeface="HGPｺﾞｼｯｸE" pitchFamily="50" charset="-128"/>
              </a:rPr>
              <a:t>ABC</a:t>
            </a:r>
            <a:endParaRPr kumimoji="1" lang="ja-JP" altLang="en-US" sz="2400" dirty="0">
              <a:solidFill>
                <a:srgbClr val="C00000"/>
              </a:solidFill>
              <a:latin typeface="HGPｺﾞｼｯｸE" pitchFamily="50" charset="-128"/>
              <a:ea typeface="HGPｺﾞｼｯｸE" pitchFamily="50" charset="-128"/>
            </a:endParaRPr>
          </a:p>
        </p:txBody>
      </p:sp>
      <p:pic>
        <p:nvPicPr>
          <p:cNvPr id="1028" name="Picture 4" descr="C:\Users\yamazaki\Desktop\PHPカンファレンス\音符.png"/>
          <p:cNvPicPr>
            <a:picLocks noChangeAspect="1" noChangeArrowheads="1"/>
          </p:cNvPicPr>
          <p:nvPr/>
        </p:nvPicPr>
        <p:blipFill>
          <a:blip r:embed="rId4" cstate="print"/>
          <a:srcRect/>
          <a:stretch>
            <a:fillRect/>
          </a:stretch>
        </p:blipFill>
        <p:spPr bwMode="auto">
          <a:xfrm>
            <a:off x="5286380" y="3357562"/>
            <a:ext cx="419100" cy="561975"/>
          </a:xfrm>
          <a:prstGeom prst="rect">
            <a:avLst/>
          </a:prstGeom>
          <a:noFill/>
        </p:spPr>
      </p:pic>
      <p:sp>
        <p:nvSpPr>
          <p:cNvPr id="17" name="フローチャート: 処理 16"/>
          <p:cNvSpPr/>
          <p:nvPr/>
        </p:nvSpPr>
        <p:spPr>
          <a:xfrm>
            <a:off x="2571736" y="2143116"/>
            <a:ext cx="928694" cy="57150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a:t>
            </a:r>
            <a:endParaRPr kumimoji="1" lang="ja-JP" altLang="en-US" dirty="0"/>
          </a:p>
        </p:txBody>
      </p:sp>
      <p:pic>
        <p:nvPicPr>
          <p:cNvPr id="18" name="Picture 4" descr="C:\Users\yamazaki\Desktop\PHPカンファレンス\音符.png"/>
          <p:cNvPicPr>
            <a:picLocks noChangeAspect="1" noChangeArrowheads="1"/>
          </p:cNvPicPr>
          <p:nvPr/>
        </p:nvPicPr>
        <p:blipFill>
          <a:blip r:embed="rId4" cstate="print"/>
          <a:srcRect/>
          <a:stretch>
            <a:fillRect/>
          </a:stretch>
        </p:blipFill>
        <p:spPr bwMode="auto">
          <a:xfrm>
            <a:off x="2786050" y="2173915"/>
            <a:ext cx="419100" cy="540705"/>
          </a:xfrm>
          <a:prstGeom prst="rect">
            <a:avLst/>
          </a:prstGeom>
          <a:noFill/>
        </p:spPr>
      </p:pic>
      <p:sp>
        <p:nvSpPr>
          <p:cNvPr id="28" name="フローチャート: 処理 27"/>
          <p:cNvSpPr/>
          <p:nvPr/>
        </p:nvSpPr>
        <p:spPr>
          <a:xfrm>
            <a:off x="428596" y="3857628"/>
            <a:ext cx="3214710" cy="1285884"/>
          </a:xfrm>
          <a:prstGeom prst="flowChartProcess">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ローチャート: 処理 28"/>
          <p:cNvSpPr/>
          <p:nvPr/>
        </p:nvSpPr>
        <p:spPr>
          <a:xfrm>
            <a:off x="571472" y="4238130"/>
            <a:ext cx="928694" cy="57150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0" name="Picture 2" descr="C:\Users\yamazaki\Desktop\PHPカンファレンス\treepng.png"/>
          <p:cNvPicPr>
            <a:picLocks noChangeAspect="1" noChangeArrowheads="1"/>
          </p:cNvPicPr>
          <p:nvPr/>
        </p:nvPicPr>
        <p:blipFill>
          <a:blip r:embed="rId3" cstate="print"/>
          <a:srcRect/>
          <a:stretch>
            <a:fillRect/>
          </a:stretch>
        </p:blipFill>
        <p:spPr bwMode="auto">
          <a:xfrm>
            <a:off x="714348" y="4278770"/>
            <a:ext cx="609600" cy="481012"/>
          </a:xfrm>
          <a:prstGeom prst="rect">
            <a:avLst/>
          </a:prstGeom>
          <a:noFill/>
        </p:spPr>
      </p:pic>
      <p:sp>
        <p:nvSpPr>
          <p:cNvPr id="31" name="フローチャート: 処理 30"/>
          <p:cNvSpPr/>
          <p:nvPr/>
        </p:nvSpPr>
        <p:spPr>
          <a:xfrm>
            <a:off x="1571604" y="4233872"/>
            <a:ext cx="928694" cy="57150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rgbClr val="C00000"/>
                </a:solidFill>
                <a:latin typeface="HGPｺﾞｼｯｸE" pitchFamily="50" charset="-128"/>
                <a:ea typeface="HGPｺﾞｼｯｸE" pitchFamily="50" charset="-128"/>
              </a:rPr>
              <a:t>XYZ</a:t>
            </a:r>
            <a:endParaRPr kumimoji="1" lang="ja-JP" altLang="en-US" sz="2400" dirty="0">
              <a:solidFill>
                <a:srgbClr val="C00000"/>
              </a:solidFill>
              <a:latin typeface="HGPｺﾞｼｯｸE" pitchFamily="50" charset="-128"/>
              <a:ea typeface="HGPｺﾞｼｯｸE" pitchFamily="50" charset="-128"/>
            </a:endParaRPr>
          </a:p>
        </p:txBody>
      </p:sp>
      <p:sp>
        <p:nvSpPr>
          <p:cNvPr id="32" name="フローチャート: 処理 31"/>
          <p:cNvSpPr/>
          <p:nvPr/>
        </p:nvSpPr>
        <p:spPr>
          <a:xfrm>
            <a:off x="2571736" y="4233872"/>
            <a:ext cx="928694" cy="57150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a:t>
            </a:r>
            <a:endParaRPr kumimoji="1" lang="ja-JP" altLang="en-US" dirty="0"/>
          </a:p>
        </p:txBody>
      </p:sp>
      <p:pic>
        <p:nvPicPr>
          <p:cNvPr id="33" name="Picture 4" descr="C:\Users\yamazaki\Desktop\PHPカンファレンス\音符.png"/>
          <p:cNvPicPr>
            <a:picLocks noChangeAspect="1" noChangeArrowheads="1"/>
          </p:cNvPicPr>
          <p:nvPr/>
        </p:nvPicPr>
        <p:blipFill>
          <a:blip r:embed="rId4" cstate="print"/>
          <a:srcRect/>
          <a:stretch>
            <a:fillRect/>
          </a:stretch>
        </p:blipFill>
        <p:spPr bwMode="auto">
          <a:xfrm>
            <a:off x="2786050" y="4264670"/>
            <a:ext cx="419100" cy="521651"/>
          </a:xfrm>
          <a:prstGeom prst="rect">
            <a:avLst/>
          </a:prstGeom>
          <a:noFill/>
        </p:spPr>
      </p:pic>
      <p:sp>
        <p:nvSpPr>
          <p:cNvPr id="38" name="右矢印 37"/>
          <p:cNvSpPr/>
          <p:nvPr/>
        </p:nvSpPr>
        <p:spPr>
          <a:xfrm rot="1197638">
            <a:off x="4005149" y="2033571"/>
            <a:ext cx="714380"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右矢印 38"/>
          <p:cNvSpPr/>
          <p:nvPr/>
        </p:nvSpPr>
        <p:spPr>
          <a:xfrm rot="8610157">
            <a:off x="3957530" y="4156915"/>
            <a:ext cx="714380"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p:cNvPicPr>
            <a:picLocks noChangeAspect="1" noChangeArrowheads="1"/>
          </p:cNvPicPr>
          <p:nvPr/>
        </p:nvPicPr>
        <p:blipFill>
          <a:blip r:embed="rId5" cstate="print"/>
          <a:srcRect/>
          <a:stretch>
            <a:fillRect/>
          </a:stretch>
        </p:blipFill>
        <p:spPr bwMode="auto">
          <a:xfrm>
            <a:off x="238095" y="1571612"/>
            <a:ext cx="1190633" cy="446488"/>
          </a:xfrm>
          <a:prstGeom prst="rect">
            <a:avLst/>
          </a:prstGeom>
          <a:noFill/>
          <a:ln w="9525">
            <a:noFill/>
            <a:miter lim="800000"/>
            <a:headEnd/>
            <a:tailEnd/>
          </a:ln>
        </p:spPr>
      </p:pic>
      <p:pic>
        <p:nvPicPr>
          <p:cNvPr id="57" name="Picture 2"/>
          <p:cNvPicPr>
            <a:picLocks noChangeAspect="1" noChangeArrowheads="1"/>
          </p:cNvPicPr>
          <p:nvPr/>
        </p:nvPicPr>
        <p:blipFill>
          <a:blip r:embed="rId5" cstate="print"/>
          <a:srcRect/>
          <a:stretch>
            <a:fillRect/>
          </a:stretch>
        </p:blipFill>
        <p:spPr bwMode="auto">
          <a:xfrm>
            <a:off x="238095" y="3714752"/>
            <a:ext cx="1190633" cy="446488"/>
          </a:xfrm>
          <a:prstGeom prst="rect">
            <a:avLst/>
          </a:prstGeom>
          <a:noFill/>
          <a:ln w="9525">
            <a:noFill/>
            <a:miter lim="800000"/>
            <a:headEnd/>
            <a:tailEnd/>
          </a:ln>
        </p:spPr>
      </p:pic>
      <p:sp>
        <p:nvSpPr>
          <p:cNvPr id="58" name="タイトル 1"/>
          <p:cNvSpPr txBox="1">
            <a:spLocks/>
          </p:cNvSpPr>
          <p:nvPr/>
        </p:nvSpPr>
        <p:spPr>
          <a:xfrm>
            <a:off x="571472" y="5357826"/>
            <a:ext cx="7772400" cy="1143000"/>
          </a:xfrm>
          <a:prstGeom prst="rect">
            <a:avLst/>
          </a:prstGeom>
        </p:spPr>
        <p:txBody>
          <a:bodyPr bIns="91440" anchor="b" anchorCtr="0">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dirty="0" smtClean="0">
                <a:solidFill>
                  <a:schemeClr val="tx2"/>
                </a:solidFill>
                <a:latin typeface="+mj-lt"/>
                <a:ea typeface="+mj-ea"/>
                <a:cs typeface="+mj-cs"/>
              </a:rPr>
              <a:t>ブロック</a:t>
            </a:r>
            <a:r>
              <a:rPr lang="en-US" altLang="ja-JP" sz="4000" dirty="0" smtClean="0">
                <a:solidFill>
                  <a:schemeClr val="tx2"/>
                </a:solidFill>
                <a:latin typeface="+mj-lt"/>
                <a:ea typeface="+mj-ea"/>
                <a:cs typeface="+mj-cs"/>
              </a:rPr>
              <a:t>(</a:t>
            </a:r>
            <a:r>
              <a:rPr lang="en-US" altLang="ja-JP" sz="4000" dirty="0" err="1" smtClean="0">
                <a:solidFill>
                  <a:schemeClr val="tx2"/>
                </a:solidFill>
                <a:latin typeface="+mj-lt"/>
                <a:ea typeface="+mj-ea"/>
                <a:cs typeface="+mj-cs"/>
              </a:rPr>
              <a:t>SWF_Tag</a:t>
            </a:r>
            <a:r>
              <a:rPr lang="en-US" altLang="ja-JP" sz="4000" dirty="0" smtClean="0">
                <a:solidFill>
                  <a:schemeClr val="tx2"/>
                </a:solidFill>
                <a:latin typeface="+mj-lt"/>
                <a:ea typeface="+mj-ea"/>
                <a:cs typeface="+mj-cs"/>
              </a:rPr>
              <a:t>)</a:t>
            </a:r>
            <a:r>
              <a:rPr lang="ja-JP" altLang="en-US" sz="4000" dirty="0" smtClean="0">
                <a:solidFill>
                  <a:schemeClr val="tx2"/>
                </a:solidFill>
                <a:latin typeface="+mj-lt"/>
                <a:ea typeface="+mj-ea"/>
                <a:cs typeface="+mj-cs"/>
              </a:rPr>
              <a:t>単位で</a:t>
            </a:r>
            <a:endParaRPr lang="en-US" altLang="ja-JP" sz="4000" dirty="0" smtClean="0">
              <a:solidFill>
                <a:schemeClr val="tx2"/>
              </a:solidFill>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4000" dirty="0" smtClean="0">
                <a:solidFill>
                  <a:schemeClr val="tx2"/>
                </a:solidFill>
                <a:latin typeface="+mj-lt"/>
                <a:ea typeface="+mj-ea"/>
                <a:cs typeface="+mj-cs"/>
              </a:rPr>
              <a:t>バラして必要な場所だけ書き換える</a:t>
            </a:r>
            <a:endParaRPr lang="en-US" altLang="ja-JP" sz="4000" dirty="0" smtClean="0">
              <a:solidFill>
                <a:schemeClr val="tx2"/>
              </a:solidFill>
              <a:latin typeface="+mj-lt"/>
              <a:ea typeface="+mj-ea"/>
              <a:cs typeface="+mj-cs"/>
            </a:endParaRPr>
          </a:p>
        </p:txBody>
      </p:sp>
      <p:sp>
        <p:nvSpPr>
          <p:cNvPr id="34" name="フローチャート: 処理 33"/>
          <p:cNvSpPr/>
          <p:nvPr/>
        </p:nvSpPr>
        <p:spPr>
          <a:xfrm>
            <a:off x="7072330" y="4714884"/>
            <a:ext cx="928694" cy="57150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solidFill>
                  <a:srgbClr val="C00000"/>
                </a:solidFill>
                <a:latin typeface="HGPｺﾞｼｯｸE" pitchFamily="50" charset="-128"/>
                <a:ea typeface="HGPｺﾞｼｯｸE" pitchFamily="50" charset="-128"/>
              </a:rPr>
              <a:t>XYZ</a:t>
            </a:r>
            <a:endParaRPr kumimoji="1" lang="ja-JP" altLang="en-US" sz="2400" dirty="0">
              <a:solidFill>
                <a:srgbClr val="C00000"/>
              </a:solidFill>
              <a:latin typeface="HGPｺﾞｼｯｸE" pitchFamily="50" charset="-128"/>
              <a:ea typeface="HGPｺﾞｼｯｸE" pitchFamily="50" charset="-128"/>
            </a:endParaRPr>
          </a:p>
        </p:txBody>
      </p:sp>
      <p:sp>
        <p:nvSpPr>
          <p:cNvPr id="35" name="右カーブ矢印 34"/>
          <p:cNvSpPr/>
          <p:nvPr/>
        </p:nvSpPr>
        <p:spPr>
          <a:xfrm rot="19044852" flipV="1">
            <a:off x="5696654" y="4114437"/>
            <a:ext cx="857256" cy="1335557"/>
          </a:xfrm>
          <a:prstGeom prst="curved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40961" name="Picture 1" descr="C:\Users\yoya\Desktop\PHPカンファレンス\php.gif"/>
          <p:cNvPicPr>
            <a:picLocks noChangeAspect="1" noChangeArrowheads="1"/>
          </p:cNvPicPr>
          <p:nvPr/>
        </p:nvPicPr>
        <p:blipFill>
          <a:blip r:embed="rId6"/>
          <a:srcRect/>
          <a:stretch>
            <a:fillRect/>
          </a:stretch>
        </p:blipFill>
        <p:spPr bwMode="auto">
          <a:xfrm>
            <a:off x="6143636" y="2000240"/>
            <a:ext cx="1143000" cy="63817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SWF Editor </a:t>
            </a:r>
            <a:r>
              <a:rPr kumimoji="1" lang="ja-JP" altLang="en-US" dirty="0" smtClean="0"/>
              <a:t>で出来る事</a:t>
            </a:r>
            <a:endParaRPr kumimoji="1" lang="ja-JP" altLang="en-US" dirty="0"/>
          </a:p>
        </p:txBody>
      </p:sp>
      <p:sp>
        <p:nvSpPr>
          <p:cNvPr id="3" name="コンテンツ プレースホルダ 2"/>
          <p:cNvSpPr>
            <a:spLocks noGrp="1"/>
          </p:cNvSpPr>
          <p:nvPr>
            <p:ph sz="quarter" idx="1"/>
          </p:nvPr>
        </p:nvSpPr>
        <p:spPr/>
        <p:txBody>
          <a:bodyPr>
            <a:normAutofit/>
          </a:bodyPr>
          <a:lstStyle/>
          <a:p>
            <a:r>
              <a:rPr kumimoji="1" lang="en-US" altLang="ja-JP" dirty="0" smtClean="0"/>
              <a:t>Flash SWF </a:t>
            </a:r>
            <a:r>
              <a:rPr kumimoji="1" lang="ja-JP" altLang="en-US" dirty="0" smtClean="0"/>
              <a:t>ファイルに対して</a:t>
            </a:r>
            <a:endParaRPr kumimoji="1" lang="en-US" altLang="ja-JP" dirty="0" smtClean="0"/>
          </a:p>
          <a:p>
            <a:pPr>
              <a:buNone/>
            </a:pPr>
            <a:endParaRPr kumimoji="1" lang="en-US" altLang="ja-JP" dirty="0" smtClean="0"/>
          </a:p>
          <a:p>
            <a:pPr lvl="1"/>
            <a:r>
              <a:rPr kumimoji="1" lang="ja-JP" altLang="en-US" dirty="0" smtClean="0"/>
              <a:t>画像</a:t>
            </a:r>
            <a:r>
              <a:rPr lang="ja-JP" altLang="en-US" dirty="0" smtClean="0"/>
              <a:t>が</a:t>
            </a:r>
            <a:r>
              <a:rPr kumimoji="1" lang="ja-JP" altLang="en-US" dirty="0" smtClean="0"/>
              <a:t>取り出せる </a:t>
            </a:r>
            <a:r>
              <a:rPr kumimoji="1" lang="en-US" altLang="ja-JP" dirty="0" smtClean="0"/>
              <a:t>(JPEG, PNG)</a:t>
            </a:r>
          </a:p>
          <a:p>
            <a:pPr lvl="1"/>
            <a:r>
              <a:rPr lang="ja-JP" altLang="en-US" dirty="0" smtClean="0"/>
              <a:t>画像の差し替えができる </a:t>
            </a:r>
            <a:r>
              <a:rPr lang="en-US" altLang="ja-JP" dirty="0" smtClean="0"/>
              <a:t>(JPEG, PNG, GIF)</a:t>
            </a:r>
          </a:p>
          <a:p>
            <a:pPr lvl="1">
              <a:buNone/>
            </a:pPr>
            <a:endParaRPr lang="ja-JP" altLang="en-US" dirty="0" smtClean="0"/>
          </a:p>
          <a:p>
            <a:pPr lvl="1"/>
            <a:r>
              <a:rPr lang="ja-JP" altLang="en-US" dirty="0" smtClean="0"/>
              <a:t>テキストボックスの文字列が取り出せる </a:t>
            </a:r>
            <a:r>
              <a:rPr lang="en-US" altLang="ja-JP" dirty="0" smtClean="0"/>
              <a:t>(</a:t>
            </a:r>
            <a:r>
              <a:rPr lang="ja-JP" altLang="en-US" dirty="0" smtClean="0"/>
              <a:t>変数名でも、内部の </a:t>
            </a:r>
            <a:r>
              <a:rPr lang="en-US" altLang="ja-JP" dirty="0" err="1" smtClean="0"/>
              <a:t>edit_id</a:t>
            </a:r>
            <a:r>
              <a:rPr lang="en-US" altLang="ja-JP" dirty="0" smtClean="0"/>
              <a:t> </a:t>
            </a:r>
            <a:r>
              <a:rPr lang="ja-JP" altLang="en-US" dirty="0" smtClean="0"/>
              <a:t>でも指定可能</a:t>
            </a:r>
            <a:r>
              <a:rPr lang="en-US" altLang="ja-JP" dirty="0" smtClean="0"/>
              <a:t>)</a:t>
            </a:r>
          </a:p>
          <a:p>
            <a:pPr lvl="1"/>
            <a:r>
              <a:rPr lang="ja-JP" altLang="en-US" dirty="0" smtClean="0"/>
              <a:t>テキストボックスの文字列を</a:t>
            </a:r>
            <a:r>
              <a:rPr lang="ja-JP" altLang="en-US" dirty="0" smtClean="0"/>
              <a:t>差し替えられる</a:t>
            </a:r>
            <a:endParaRPr lang="en-US" altLang="ja-JP" dirty="0" smtClean="0"/>
          </a:p>
          <a:p>
            <a:pPr lvl="1">
              <a:buNone/>
            </a:pPr>
            <a:r>
              <a:rPr lang="en-US" altLang="ja-JP" dirty="0" smtClean="0"/>
              <a:t>	</a:t>
            </a:r>
            <a:r>
              <a:rPr lang="ja-JP" altLang="en-US" dirty="0" smtClean="0"/>
              <a:t>↑変数を設定すれば</a:t>
            </a:r>
            <a:r>
              <a:rPr lang="en-US" altLang="ja-JP" dirty="0" err="1" smtClean="0"/>
              <a:t>ActionScript</a:t>
            </a:r>
            <a:r>
              <a:rPr lang="en-US" altLang="ja-JP" dirty="0" smtClean="0"/>
              <a:t> </a:t>
            </a:r>
            <a:r>
              <a:rPr lang="ja-JP" altLang="en-US" dirty="0" smtClean="0"/>
              <a:t>から参照できるので、実行時引数のように使う事も可能</a:t>
            </a:r>
            <a:endParaRPr lang="en-US" altLang="ja-JP" dirty="0" smtClean="0"/>
          </a:p>
        </p:txBody>
      </p:sp>
      <p:sp>
        <p:nvSpPr>
          <p:cNvPr id="4" name="フローチャート: 処理 3"/>
          <p:cNvSpPr/>
          <p:nvPr/>
        </p:nvSpPr>
        <p:spPr>
          <a:xfrm>
            <a:off x="7000892" y="2031038"/>
            <a:ext cx="928694" cy="57150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 name="Picture 2" descr="C:\Users\yamazaki\Desktop\PHPカンファレンス\treepng.png"/>
          <p:cNvPicPr>
            <a:picLocks noChangeAspect="1" noChangeArrowheads="1"/>
          </p:cNvPicPr>
          <p:nvPr/>
        </p:nvPicPr>
        <p:blipFill>
          <a:blip r:embed="rId3" cstate="print"/>
          <a:srcRect/>
          <a:stretch>
            <a:fillRect/>
          </a:stretch>
        </p:blipFill>
        <p:spPr bwMode="auto">
          <a:xfrm>
            <a:off x="7143768" y="2071678"/>
            <a:ext cx="609600" cy="500066"/>
          </a:xfrm>
          <a:prstGeom prst="rect">
            <a:avLst/>
          </a:prstGeom>
          <a:noFill/>
        </p:spPr>
      </p:pic>
      <p:sp>
        <p:nvSpPr>
          <p:cNvPr id="6" name="フローチャート: 処理 5"/>
          <p:cNvSpPr/>
          <p:nvPr/>
        </p:nvSpPr>
        <p:spPr>
          <a:xfrm>
            <a:off x="7786710" y="4071942"/>
            <a:ext cx="928694" cy="57150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rgbClr val="C00000"/>
                </a:solidFill>
                <a:latin typeface="HGPｺﾞｼｯｸE" pitchFamily="50" charset="-128"/>
                <a:ea typeface="HGPｺﾞｼｯｸE" pitchFamily="50" charset="-128"/>
              </a:rPr>
              <a:t>ABC</a:t>
            </a:r>
            <a:endParaRPr kumimoji="1" lang="ja-JP" altLang="en-US" sz="2400" dirty="0">
              <a:solidFill>
                <a:srgbClr val="C00000"/>
              </a:solidFill>
              <a:latin typeface="HGPｺﾞｼｯｸE" pitchFamily="50" charset="-128"/>
              <a:ea typeface="HGPｺﾞｼｯｸE" pitchFamily="50" charset="-12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ジャパネスク">
  <a:themeElements>
    <a:clrScheme name="フレッシュ">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ジャパネスク">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ジャパネスク">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3029</TotalTime>
  <Words>723</Words>
  <Application>Microsoft Office PowerPoint</Application>
  <PresentationFormat>画面に合わせる (4:3)</PresentationFormat>
  <Paragraphs>195</Paragraphs>
  <Slides>18</Slides>
  <Notes>16</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18</vt:i4>
      </vt:variant>
    </vt:vector>
  </HeadingPairs>
  <TitlesOfParts>
    <vt:vector size="21" baseType="lpstr">
      <vt:lpstr>ジャパネスク</vt:lpstr>
      <vt:lpstr>パッケージャ シェル オブジェクト</vt:lpstr>
      <vt:lpstr>Package</vt:lpstr>
      <vt:lpstr>Flash 書き換え  PHP extension “SWF Editor”</vt:lpstr>
      <vt:lpstr>はじめに</vt:lpstr>
      <vt:lpstr>はじめに動作サンプルひとつ</vt:lpstr>
      <vt:lpstr>開発の動機</vt:lpstr>
      <vt:lpstr>よく見られる対策</vt:lpstr>
      <vt:lpstr>ming のイメージ</vt:lpstr>
      <vt:lpstr>swfmill のイメージ</vt:lpstr>
      <vt:lpstr>SWF Editor のイメージ</vt:lpstr>
      <vt:lpstr>SWF Editor で出来る事</vt:lpstr>
      <vt:lpstr>SWF Editor で画像を入れ替える</vt:lpstr>
      <vt:lpstr>SWF Editor で文字列を入れ替える</vt:lpstr>
      <vt:lpstr>インストール方法</vt:lpstr>
      <vt:lpstr>(デモ)好きなキャラを埋める</vt:lpstr>
      <vt:lpstr>SWF Editor のアドバンテージ </vt:lpstr>
      <vt:lpstr>swfed のアドバンテージ (2)</vt:lpstr>
      <vt:lpstr>研究中</vt:lpstr>
      <vt:lpstr>最後に</vt:lpstr>
      <vt:lpstr>スライド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Flash SWFファイル書き換え PHP extension</dc:title>
  <dc:creator>yoya</dc:creator>
  <cp:lastModifiedBy>yoya</cp:lastModifiedBy>
  <cp:revision>531</cp:revision>
  <dcterms:created xsi:type="dcterms:W3CDTF">2008-07-18T15:48:05Z</dcterms:created>
  <dcterms:modified xsi:type="dcterms:W3CDTF">2009-09-05T04:57:00Z</dcterms:modified>
</cp:coreProperties>
</file>