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257" r:id="rId3"/>
    <p:sldId id="258" r:id="rId4"/>
    <p:sldId id="316" r:id="rId5"/>
    <p:sldId id="315" r:id="rId6"/>
    <p:sldId id="261" r:id="rId7"/>
    <p:sldId id="293" r:id="rId8"/>
    <p:sldId id="262" r:id="rId9"/>
    <p:sldId id="263" r:id="rId10"/>
    <p:sldId id="272" r:id="rId11"/>
    <p:sldId id="265" r:id="rId12"/>
    <p:sldId id="267" r:id="rId13"/>
    <p:sldId id="291" r:id="rId14"/>
    <p:sldId id="301" r:id="rId15"/>
    <p:sldId id="269" r:id="rId16"/>
    <p:sldId id="270" r:id="rId17"/>
    <p:sldId id="271" r:id="rId18"/>
    <p:sldId id="292" r:id="rId19"/>
    <p:sldId id="296" r:id="rId20"/>
    <p:sldId id="295" r:id="rId21"/>
    <p:sldId id="317" r:id="rId22"/>
    <p:sldId id="289" r:id="rId23"/>
    <p:sldId id="273" r:id="rId24"/>
    <p:sldId id="297" r:id="rId25"/>
    <p:sldId id="298" r:id="rId26"/>
    <p:sldId id="304" r:id="rId27"/>
    <p:sldId id="319" r:id="rId28"/>
    <p:sldId id="321" r:id="rId29"/>
    <p:sldId id="303" r:id="rId30"/>
    <p:sldId id="274" r:id="rId31"/>
    <p:sldId id="318" r:id="rId32"/>
    <p:sldId id="275" r:id="rId33"/>
    <p:sldId id="276" r:id="rId34"/>
    <p:sldId id="300" r:id="rId35"/>
    <p:sldId id="279" r:id="rId36"/>
    <p:sldId id="280" r:id="rId37"/>
    <p:sldId id="305" r:id="rId38"/>
    <p:sldId id="282" r:id="rId39"/>
    <p:sldId id="311" r:id="rId40"/>
    <p:sldId id="310" r:id="rId41"/>
    <p:sldId id="313" r:id="rId42"/>
    <p:sldId id="312" r:id="rId43"/>
    <p:sldId id="307" r:id="rId44"/>
    <p:sldId id="283" r:id="rId45"/>
    <p:sldId id="306" r:id="rId46"/>
    <p:sldId id="308" r:id="rId47"/>
    <p:sldId id="309" r:id="rId48"/>
    <p:sldId id="285" r:id="rId49"/>
    <p:sldId id="314" r:id="rId50"/>
    <p:sldId id="287" r:id="rId51"/>
    <p:sldId id="294" r:id="rId52"/>
    <p:sldId id="320" r:id="rId53"/>
    <p:sldId id="28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78E"/>
    <a:srgbClr val="FF6AE0"/>
    <a:srgbClr val="E003A7"/>
    <a:srgbClr val="FF12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70" autoAdjust="0"/>
    <p:restoredTop sz="86413" autoAdjust="0"/>
  </p:normalViewPr>
  <p:slideViewPr>
    <p:cSldViewPr snapToGrid="0" snapToObjects="1">
      <p:cViewPr>
        <p:scale>
          <a:sx n="99" d="100"/>
          <a:sy n="99" d="100"/>
        </p:scale>
        <p:origin x="-540" y="72"/>
      </p:cViewPr>
      <p:guideLst>
        <p:guide orient="horz" pos="2160"/>
        <p:guide pos="2880"/>
      </p:guideLst>
    </p:cSldViewPr>
  </p:slideViewPr>
  <p:outlineViewPr>
    <p:cViewPr>
      <p:scale>
        <a:sx n="33" d="100"/>
        <a:sy n="33" d="100"/>
      </p:scale>
      <p:origin x="0" y="528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9.xml"/><Relationship Id="rId26" Type="http://schemas.openxmlformats.org/officeDocument/2006/relationships/slide" Target="slides/slide31.xml"/><Relationship Id="rId3" Type="http://schemas.openxmlformats.org/officeDocument/2006/relationships/slide" Target="slides/slide3.xml"/><Relationship Id="rId21" Type="http://schemas.openxmlformats.org/officeDocument/2006/relationships/slide" Target="slides/slide22.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8.xml"/><Relationship Id="rId25" Type="http://schemas.openxmlformats.org/officeDocument/2006/relationships/slide" Target="slides/slide30.xml"/><Relationship Id="rId2" Type="http://schemas.openxmlformats.org/officeDocument/2006/relationships/slide" Target="slides/slide2.xml"/><Relationship Id="rId16" Type="http://schemas.openxmlformats.org/officeDocument/2006/relationships/slide" Target="slides/slide17.xml"/><Relationship Id="rId20" Type="http://schemas.openxmlformats.org/officeDocument/2006/relationships/slide" Target="slides/slide21.xml"/><Relationship Id="rId29" Type="http://schemas.openxmlformats.org/officeDocument/2006/relationships/slide" Target="slides/slide5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7.xml"/><Relationship Id="rId5" Type="http://schemas.openxmlformats.org/officeDocument/2006/relationships/slide" Target="slides/slide5.xml"/><Relationship Id="rId15" Type="http://schemas.openxmlformats.org/officeDocument/2006/relationships/slide" Target="slides/slide16.xml"/><Relationship Id="rId23" Type="http://schemas.openxmlformats.org/officeDocument/2006/relationships/slide" Target="slides/slide26.xml"/><Relationship Id="rId28" Type="http://schemas.openxmlformats.org/officeDocument/2006/relationships/slide" Target="slides/slide37.xml"/><Relationship Id="rId10" Type="http://schemas.openxmlformats.org/officeDocument/2006/relationships/slide" Target="slides/slide10.xml"/><Relationship Id="rId19" Type="http://schemas.openxmlformats.org/officeDocument/2006/relationships/slide" Target="slides/slide2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5.xml"/><Relationship Id="rId22" Type="http://schemas.openxmlformats.org/officeDocument/2006/relationships/slide" Target="slides/slide25.xml"/><Relationship Id="rId27"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AB6E4B-570D-4E15-BBCF-E9BBC8CF381E}" type="datetimeFigureOut">
              <a:rPr kumimoji="1" lang="ja-JP" altLang="en-US" smtClean="0"/>
              <a:pPr/>
              <a:t>2011/11/13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661D07-F89B-491F-8EBA-F1A508BDF0E4}" type="slidenum">
              <a:rPr kumimoji="1" lang="ja-JP" altLang="en-US" smtClean="0"/>
              <a:pPr/>
              <a:t>‹#›</a:t>
            </a:fld>
            <a:endParaRPr kumimoji="1" lang="ja-JP" altLang="en-US"/>
          </a:p>
        </p:txBody>
      </p:sp>
    </p:spTree>
    <p:extLst>
      <p:ext uri="{BB962C8B-B14F-4D97-AF65-F5344CB8AC3E}">
        <p14:creationId xmlns:p14="http://schemas.microsoft.com/office/powerpoint/2010/main" val="15448113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F661D07-F89B-491F-8EBA-F1A508BDF0E4}" type="slidenum">
              <a:rPr kumimoji="1" lang="ja-JP" altLang="en-US" smtClean="0"/>
              <a:pPr/>
              <a:t>16</a:t>
            </a:fld>
            <a:endParaRPr kumimoji="1" lang="ja-JP" altLang="en-US"/>
          </a:p>
        </p:txBody>
      </p:sp>
    </p:spTree>
    <p:extLst>
      <p:ext uri="{BB962C8B-B14F-4D97-AF65-F5344CB8AC3E}">
        <p14:creationId xmlns:p14="http://schemas.microsoft.com/office/powerpoint/2010/main" val="756179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5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45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4D601A-462C-4E21-9BD2-343BD966E8D1}" type="slidenum">
              <a:rPr lang="ja-JP" altLang="en-US" smtClean="0"/>
              <a:pPr/>
              <a:t>27</a:t>
            </a:fld>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52</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53</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F661D07-F89B-491F-8EBA-F1A508BDF0E4}"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ja-JP" altLang="en-US" smtClean="0"/>
              <a:t>マスター タイトルの書式設定</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pPr/>
              <a:t>11/13/2011</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pPr/>
              <a:t>11/13/2011</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の上に図">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B1115196-1C6F-4784-83AC-30756D8F10B3}" type="datetimeFigureOut">
              <a:rPr lang="en-US" smtClean="0"/>
              <a:pPr/>
              <a:t>11/13/2011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スライドの終わり">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pPr/>
              <a:t>11/13/2011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pPr/>
              <a:t>11/13/2011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ja-JP" altLang="en-US" smtClean="0"/>
              <a:t>マスター タイトルの書式設定</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pPr/>
              <a:t>11/13/2011</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pPr/>
              <a:t>11/13/2011</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pPr/>
              <a:t>11/13/2011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pPr/>
              <a:t>11/13/2011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B1115196-1C6F-4784-83AC-30756D8F10B3}" type="datetimeFigureOut">
              <a:rPr lang="en-US" smtClean="0"/>
              <a:pPr/>
              <a:t>11/13/2011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pPr/>
              <a:t>11/13/2011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ja-JP" altLang="en-US" smtClean="0"/>
              <a:t>マスター タイトルの書式設定</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pPr/>
              <a:t>11/13/2011</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ja-JP" altLang="en-US" smtClean="0"/>
              <a:t>マスター タイトルの書式設定</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pPr/>
              <a:t>11/13/2011</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kumimoji="1"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kumimoji="1"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kumimoji="1"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kumimoji="1"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hp.net/manual/ja/language.types.string.php#language.types.string.detai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7.gif"/><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w3.org/Graphics/JPE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iki.php.net/internals/windows/stepbystepbuild"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hatena.ne.jp/yoya/20111112/ph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openpear.org/package/IO_Bit" TargetMode="External"/><Relationship Id="rId7" Type="http://schemas.openxmlformats.org/officeDocument/2006/relationships/image" Target="../media/image33.gi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32.jpeg"/><Relationship Id="rId4" Type="http://schemas.openxmlformats.org/officeDocument/2006/relationships/hyperlink" Target="http://pwiki.awm.jp/~yoya/?IO_Bi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3.gif"/><Relationship Id="rId4" Type="http://schemas.microsoft.com/office/2007/relationships/hdphoto" Target="../media/hdphoto4.wdp"/></Relationships>
</file>

<file path=ppt/slides/_rels/slide38.xml.rels><?xml version="1.0" encoding="UTF-8" standalone="yes"?>
<Relationships xmlns="http://schemas.openxmlformats.org/package/2006/relationships"><Relationship Id="rId3" Type="http://schemas.openxmlformats.org/officeDocument/2006/relationships/hyperlink" Target="http://labs.gree.jp/blog/2010/08/631/"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pwiki.awm.jp/~yoya/?IO_SW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openpear.org/package/IO_Bit"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3.gif"/><Relationship Id="rId5" Type="http://schemas.microsoft.com/office/2007/relationships/hdphoto" Target="../media/hdphoto4.wdp"/><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hyperlink" Target="http://pwiki.awm.jp/~yoya/?Deflat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ourceforge.jp/projects/swfed/"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php.net/manual/ja/function.gzuncompress.php"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kumimoji="1" lang="en-US" altLang="ja-JP" dirty="0" smtClean="0"/>
              <a:t>PHP</a:t>
            </a:r>
            <a:r>
              <a:rPr kumimoji="1" lang="ja-JP" altLang="en-US" dirty="0" smtClean="0"/>
              <a:t>でバイナリ</a:t>
            </a:r>
            <a:r>
              <a:rPr lang="ja-JP" altLang="en-US" dirty="0" smtClean="0"/>
              <a:t>変換</a:t>
            </a:r>
            <a:r>
              <a:rPr kumimoji="1" lang="en-US" altLang="ja-JP" dirty="0" smtClean="0"/>
              <a:t/>
            </a:r>
            <a:br>
              <a:rPr kumimoji="1" lang="en-US" altLang="ja-JP" dirty="0" smtClean="0"/>
            </a:br>
            <a:r>
              <a:rPr kumimoji="1" lang="ja-JP" altLang="en-US" dirty="0" smtClean="0"/>
              <a:t>プログラミング</a:t>
            </a:r>
            <a:endParaRPr kumimoji="1" lang="ja-JP" altLang="en-US" dirty="0"/>
          </a:p>
        </p:txBody>
      </p:sp>
      <p:sp>
        <p:nvSpPr>
          <p:cNvPr id="3" name="サブタイトル 2"/>
          <p:cNvSpPr>
            <a:spLocks noGrp="1"/>
          </p:cNvSpPr>
          <p:nvPr>
            <p:ph type="subTitle" idx="1"/>
          </p:nvPr>
        </p:nvSpPr>
        <p:spPr/>
        <p:txBody>
          <a:bodyPr>
            <a:noAutofit/>
          </a:bodyPr>
          <a:lstStyle/>
          <a:p>
            <a:r>
              <a:rPr lang="en-US" altLang="ja-JP" sz="1600" dirty="0" smtClean="0"/>
              <a:t>〜 </a:t>
            </a:r>
            <a:r>
              <a:rPr lang="ja-JP" altLang="en-US" sz="1600" dirty="0" smtClean="0"/>
              <a:t>前提知識から </a:t>
            </a:r>
            <a:r>
              <a:rPr lang="en-US" altLang="ja-JP" sz="1600" dirty="0" err="1" smtClean="0"/>
              <a:t>openpear</a:t>
            </a:r>
            <a:r>
              <a:rPr lang="en-US" altLang="ja-JP" sz="1600" dirty="0" smtClean="0"/>
              <a:t>/</a:t>
            </a:r>
            <a:r>
              <a:rPr lang="en-US" altLang="ja-JP" sz="1600" dirty="0" err="1" smtClean="0"/>
              <a:t>IO_Bit</a:t>
            </a:r>
            <a:r>
              <a:rPr lang="en-US" altLang="ja-JP" sz="1600" dirty="0" smtClean="0"/>
              <a:t> </a:t>
            </a:r>
            <a:r>
              <a:rPr lang="ja-JP" altLang="en-US" sz="1600" dirty="0" smtClean="0"/>
              <a:t>の紹介</a:t>
            </a:r>
            <a:r>
              <a:rPr lang="ja-JP" altLang="en-US" sz="1600" dirty="0"/>
              <a:t>、</a:t>
            </a:r>
            <a:r>
              <a:rPr lang="ja-JP" altLang="en-US" sz="1600" dirty="0" smtClean="0"/>
              <a:t>応用事例まで</a:t>
            </a:r>
            <a:r>
              <a:rPr lang="en-US" altLang="ja-JP" sz="1600" dirty="0" smtClean="0"/>
              <a:t> 〜</a:t>
            </a:r>
          </a:p>
          <a:p>
            <a:r>
              <a:rPr kumimoji="1" lang="en-US" altLang="ja-JP" sz="1600" dirty="0" smtClean="0"/>
              <a:t>“</a:t>
            </a:r>
            <a:r>
              <a:rPr kumimoji="1" lang="ja-JP" altLang="en-US" sz="1600" dirty="0" smtClean="0"/>
              <a:t>よや</a:t>
            </a:r>
            <a:r>
              <a:rPr kumimoji="1" lang="en-US" altLang="ja-JP" sz="1600" dirty="0" smtClean="0"/>
              <a:t>” &lt;</a:t>
            </a:r>
            <a:r>
              <a:rPr kumimoji="1" lang="en-US" altLang="ja-JP" sz="1600" dirty="0" err="1" smtClean="0"/>
              <a:t>yoya@</a:t>
            </a:r>
            <a:r>
              <a:rPr lang="en-US" altLang="ja-JP" sz="1600" dirty="0" err="1" smtClean="0"/>
              <a:t>awm.jp</a:t>
            </a:r>
            <a:r>
              <a:rPr lang="en-US" altLang="ja-JP" sz="1600" dirty="0"/>
              <a:t>&gt;</a:t>
            </a:r>
            <a:endParaRPr kumimoji="1" lang="ja-JP" altLang="en-US" sz="1600" dirty="0"/>
          </a:p>
        </p:txBody>
      </p:sp>
    </p:spTree>
    <p:extLst>
      <p:ext uri="{BB962C8B-B14F-4D97-AF65-F5344CB8AC3E}">
        <p14:creationId xmlns:p14="http://schemas.microsoft.com/office/powerpoint/2010/main" val="2136117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ビット</a:t>
            </a:r>
            <a:r>
              <a:rPr kumimoji="1" lang="en-US" altLang="ja-JP" dirty="0" smtClean="0"/>
              <a:t>(Bit)</a:t>
            </a:r>
            <a:r>
              <a:rPr kumimoji="1" lang="ja-JP" altLang="en-US" dirty="0" smtClean="0"/>
              <a:t>とバイト</a:t>
            </a:r>
            <a:r>
              <a:rPr kumimoji="1" lang="en-US" altLang="ja-JP" dirty="0" smtClean="0"/>
              <a:t>(Byte)</a:t>
            </a:r>
            <a:endParaRPr kumimoji="1" lang="ja-JP" altLang="en-US" dirty="0"/>
          </a:p>
        </p:txBody>
      </p:sp>
      <p:sp>
        <p:nvSpPr>
          <p:cNvPr id="3" name="コンテンツ プレースホルダー 2"/>
          <p:cNvSpPr>
            <a:spLocks noGrp="1"/>
          </p:cNvSpPr>
          <p:nvPr>
            <p:ph idx="1"/>
          </p:nvPr>
        </p:nvSpPr>
        <p:spPr/>
        <p:txBody>
          <a:bodyPr/>
          <a:lstStyle/>
          <a:p>
            <a:r>
              <a:rPr lang="en-US" altLang="en-US" dirty="0" smtClean="0"/>
              <a:t>コンピュータの処理(</a:t>
            </a:r>
            <a:r>
              <a:rPr lang="ja-JP" altLang="en-US" dirty="0" smtClean="0"/>
              <a:t>入出力や編集等</a:t>
            </a:r>
            <a:r>
              <a:rPr lang="en-US" altLang="en-US" dirty="0" smtClean="0"/>
              <a:t>)する単位</a:t>
            </a:r>
            <a:endParaRPr lang="en-US" altLang="ja-JP" dirty="0" smtClean="0"/>
          </a:p>
          <a:p>
            <a:r>
              <a:rPr lang="ja-JP" altLang="en-US" dirty="0" smtClean="0"/>
              <a:t>バイナリ処理はこれらの単位でデータを操作する</a:t>
            </a:r>
            <a:endParaRPr lang="en-US" altLang="ja-JP" dirty="0" smtClean="0"/>
          </a:p>
          <a:p>
            <a:endParaRPr kumimoji="1" lang="en-US" altLang="ja-JP" dirty="0" smtClean="0"/>
          </a:p>
          <a:p>
            <a:endParaRPr kumimoji="1" lang="ja-JP" altLang="en-US" dirty="0"/>
          </a:p>
        </p:txBody>
      </p:sp>
      <p:pic>
        <p:nvPicPr>
          <p:cNvPr id="4" name="図 3" descr="3320600-binary-code-3d-rendered-ar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9463" y="3499703"/>
            <a:ext cx="1173755" cy="1106264"/>
          </a:xfrm>
          <a:prstGeom prst="rect">
            <a:avLst/>
          </a:prstGeom>
        </p:spPr>
      </p:pic>
      <p:sp>
        <p:nvSpPr>
          <p:cNvPr id="7" name="右矢印 6"/>
          <p:cNvSpPr/>
          <p:nvPr/>
        </p:nvSpPr>
        <p:spPr>
          <a:xfrm>
            <a:off x="2052008" y="3876210"/>
            <a:ext cx="691902" cy="4075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6441121" y="3933074"/>
            <a:ext cx="691902" cy="4075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雲 8"/>
          <p:cNvSpPr/>
          <p:nvPr/>
        </p:nvSpPr>
        <p:spPr>
          <a:xfrm>
            <a:off x="2909778" y="3103812"/>
            <a:ext cx="3440551" cy="1658524"/>
          </a:xfrm>
          <a:prstGeom prst="cloud">
            <a:avLst/>
          </a:prstGeom>
          <a:gradFill flip="none" rotWithShape="1">
            <a:gsLst>
              <a:gs pos="100000">
                <a:schemeClr val="bg1">
                  <a:lumMod val="65000"/>
                </a:schemeClr>
              </a:gs>
              <a:gs pos="50000">
                <a:srgbClr val="FFFFFF"/>
              </a:gs>
            </a:gsLst>
            <a:path path="circle">
              <a:fillToRect l="50000" t="50000" r="50000" b="50000"/>
            </a:path>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latin typeface="Osaka−等幅"/>
                <a:ea typeface="Osaka−等幅"/>
              </a:rPr>
              <a:t>43 57 53 06 00 48 2c 00 78 9c b9 6b </a:t>
            </a:r>
            <a:endParaRPr kumimoji="1" lang="ja-JP" altLang="en-US" dirty="0">
              <a:solidFill>
                <a:schemeClr val="tx1"/>
              </a:solidFill>
              <a:latin typeface="Osaka−等幅"/>
              <a:ea typeface="Osaka−等幅"/>
            </a:endParaRPr>
          </a:p>
        </p:txBody>
      </p:sp>
      <p:sp>
        <p:nvSpPr>
          <p:cNvPr id="10" name="正方形/長方形 9"/>
          <p:cNvSpPr/>
          <p:nvPr/>
        </p:nvSpPr>
        <p:spPr>
          <a:xfrm>
            <a:off x="4715351" y="3028850"/>
            <a:ext cx="1255849" cy="497989"/>
          </a:xfrm>
          <a:prstGeom prst="rect">
            <a:avLst/>
          </a:prstGeom>
          <a:gradFill>
            <a:gsLst>
              <a:gs pos="100000">
                <a:schemeClr val="accent1"/>
              </a:gs>
              <a:gs pos="0">
                <a:schemeClr val="accent2"/>
              </a:gs>
            </a:gsLst>
            <a:path path="rect">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バイト列</a:t>
            </a:r>
            <a:endParaRPr kumimoji="1" lang="ja-JP" altLang="en-US" dirty="0"/>
          </a:p>
        </p:txBody>
      </p:sp>
      <p:sp>
        <p:nvSpPr>
          <p:cNvPr id="11" name="雲 10"/>
          <p:cNvSpPr/>
          <p:nvPr/>
        </p:nvSpPr>
        <p:spPr>
          <a:xfrm>
            <a:off x="2604333" y="4981371"/>
            <a:ext cx="2659737" cy="871906"/>
          </a:xfrm>
          <a:prstGeom prst="cloud">
            <a:avLst/>
          </a:prstGeom>
          <a:gradFill flip="none" rotWithShape="1">
            <a:gsLst>
              <a:gs pos="100000">
                <a:schemeClr val="bg1">
                  <a:lumMod val="65000"/>
                </a:schemeClr>
              </a:gs>
              <a:gs pos="50000">
                <a:srgbClr val="FFFFFF"/>
              </a:gs>
            </a:gsLst>
            <a:path path="circle">
              <a:fillToRect l="50000" t="50000" r="50000" b="50000"/>
            </a:path>
            <a:tileRect/>
          </a:gra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kumimoji="1" lang="en-US" altLang="ja-JP" dirty="0" smtClean="0">
                <a:solidFill>
                  <a:schemeClr val="tx1"/>
                </a:solidFill>
                <a:latin typeface="Osaka−等幅"/>
                <a:ea typeface="Osaka−等幅"/>
              </a:rPr>
              <a:t>00100011 01010111</a:t>
            </a:r>
            <a:endParaRPr kumimoji="1" lang="ja-JP" altLang="en-US" dirty="0">
              <a:solidFill>
                <a:schemeClr val="tx1"/>
              </a:solidFill>
              <a:latin typeface="Osaka−等幅"/>
              <a:ea typeface="Osaka−等幅"/>
            </a:endParaRPr>
          </a:p>
        </p:txBody>
      </p:sp>
      <p:sp>
        <p:nvSpPr>
          <p:cNvPr id="12" name="正方形/長方形 11"/>
          <p:cNvSpPr/>
          <p:nvPr/>
        </p:nvSpPr>
        <p:spPr>
          <a:xfrm>
            <a:off x="4995129" y="4924890"/>
            <a:ext cx="1232153" cy="492059"/>
          </a:xfrm>
          <a:prstGeom prst="rect">
            <a:avLst/>
          </a:prstGeom>
          <a:gradFill>
            <a:gsLst>
              <a:gs pos="100000">
                <a:schemeClr val="accent1"/>
              </a:gs>
              <a:gs pos="0">
                <a:schemeClr val="accent2"/>
              </a:gs>
            </a:gsLst>
            <a:path path="rect">
              <a:fillToRect l="50000" t="50000" r="50000" b="50000"/>
            </a:path>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ビット列</a:t>
            </a:r>
            <a:endParaRPr kumimoji="1" lang="ja-JP" altLang="en-US" dirty="0"/>
          </a:p>
        </p:txBody>
      </p:sp>
      <p:sp>
        <p:nvSpPr>
          <p:cNvPr id="13" name="円/楕円 12"/>
          <p:cNvSpPr/>
          <p:nvPr/>
        </p:nvSpPr>
        <p:spPr>
          <a:xfrm>
            <a:off x="3366910" y="3582413"/>
            <a:ext cx="831889" cy="350661"/>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flipV="1">
            <a:off x="2738289" y="5154626"/>
            <a:ext cx="2162468" cy="451068"/>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上下矢印 14"/>
          <p:cNvSpPr/>
          <p:nvPr/>
        </p:nvSpPr>
        <p:spPr>
          <a:xfrm>
            <a:off x="3671616" y="4137648"/>
            <a:ext cx="251170" cy="933519"/>
          </a:xfrm>
          <a:prstGeom prst="upDownArrow">
            <a:avLst/>
          </a:prstGeom>
          <a:solidFill>
            <a:schemeClr val="accent1">
              <a:shade val="80000"/>
              <a:lumMod val="9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79463" y="4605967"/>
            <a:ext cx="1144720" cy="34668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バイナリ</a:t>
            </a:r>
            <a:endParaRPr kumimoji="1" lang="ja-JP" altLang="en-US" sz="1600" dirty="0">
              <a:solidFill>
                <a:srgbClr val="000000"/>
              </a:solidFill>
            </a:endParaRPr>
          </a:p>
        </p:txBody>
      </p:sp>
      <p:sp>
        <p:nvSpPr>
          <p:cNvPr id="17" name="正方形/長方形 16"/>
          <p:cNvSpPr/>
          <p:nvPr/>
        </p:nvSpPr>
        <p:spPr>
          <a:xfrm>
            <a:off x="7189196" y="4633103"/>
            <a:ext cx="1144720" cy="31954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バイナリ</a:t>
            </a:r>
            <a:endParaRPr kumimoji="1" lang="ja-JP" altLang="en-US" sz="1600" dirty="0">
              <a:solidFill>
                <a:srgbClr val="000000"/>
              </a:solidFill>
            </a:endParaRPr>
          </a:p>
        </p:txBody>
      </p:sp>
      <p:pic>
        <p:nvPicPr>
          <p:cNvPr id="18" name="図 17" descr="3320600-binary-code-3d-rendered-art.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a:off x="7236509" y="3479525"/>
            <a:ext cx="1112875" cy="1140011"/>
          </a:xfrm>
          <a:prstGeom prst="rect">
            <a:avLst/>
          </a:prstGeom>
        </p:spPr>
      </p:pic>
    </p:spTree>
    <p:extLst>
      <p:ext uri="{BB962C8B-B14F-4D97-AF65-F5344CB8AC3E}">
        <p14:creationId xmlns:p14="http://schemas.microsoft.com/office/powerpoint/2010/main" val="1495406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ビット</a:t>
            </a:r>
            <a:r>
              <a:rPr kumimoji="1" lang="en-US" altLang="ja-JP" dirty="0" smtClean="0"/>
              <a:t>(Bit)</a:t>
            </a:r>
            <a:r>
              <a:rPr lang="ja-JP" altLang="en-US" dirty="0"/>
              <a:t> </a:t>
            </a:r>
            <a:r>
              <a:rPr lang="en-US" altLang="ja-JP" dirty="0" smtClean="0"/>
              <a:t>(</a:t>
            </a:r>
            <a:r>
              <a:rPr lang="ja-JP" altLang="en-US" dirty="0" smtClean="0"/>
              <a:t>おさらい</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ビット</a:t>
            </a:r>
            <a:r>
              <a:rPr kumimoji="1" lang="en-US" altLang="ja-JP" dirty="0" smtClean="0"/>
              <a:t>(Bit)</a:t>
            </a:r>
            <a:r>
              <a:rPr lang="ja-JP" altLang="en-US" dirty="0"/>
              <a:t>について</a:t>
            </a:r>
            <a:endParaRPr kumimoji="1" lang="en-US" altLang="ja-JP" dirty="0" smtClean="0"/>
          </a:p>
          <a:p>
            <a:pPr lvl="1"/>
            <a:r>
              <a:rPr lang="ja-JP" altLang="en-US" dirty="0" smtClean="0"/>
              <a:t>０と１を用いて２通りの状態を表現したもの</a:t>
            </a:r>
            <a:endParaRPr lang="en-US" altLang="ja-JP" dirty="0"/>
          </a:p>
          <a:p>
            <a:pPr lvl="1"/>
            <a:r>
              <a:rPr lang="ja-JP" altLang="en-US" dirty="0" smtClean="0"/>
              <a:t>ビットを並べると４通り８通りと表現の幅が広がる</a:t>
            </a:r>
            <a:endParaRPr kumimoji="1" lang="en-US" altLang="ja-JP" dirty="0"/>
          </a:p>
          <a:p>
            <a:pPr marL="349250" lvl="1" indent="0">
              <a:buNone/>
            </a:pPr>
            <a:endParaRPr kumimoji="1" lang="ja-JP" altLang="en-US" dirty="0"/>
          </a:p>
        </p:txBody>
      </p:sp>
      <p:grpSp>
        <p:nvGrpSpPr>
          <p:cNvPr id="14" name="図形グループ 13"/>
          <p:cNvGrpSpPr/>
          <p:nvPr/>
        </p:nvGrpSpPr>
        <p:grpSpPr>
          <a:xfrm>
            <a:off x="1336042" y="3613798"/>
            <a:ext cx="331729" cy="616009"/>
            <a:chOff x="3469740" y="3194621"/>
            <a:chExt cx="331729" cy="616009"/>
          </a:xfrm>
        </p:grpSpPr>
        <p:sp>
          <p:nvSpPr>
            <p:cNvPr id="5" name="正方形/長方形 4"/>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 name="正方形/長方形 5"/>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7" name="正方形/長方形 6"/>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8" name="正方形/長方形 7"/>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sp>
        <p:nvSpPr>
          <p:cNvPr id="15" name="右矢印 14"/>
          <p:cNvSpPr/>
          <p:nvPr/>
        </p:nvSpPr>
        <p:spPr>
          <a:xfrm>
            <a:off x="1704934" y="3803342"/>
            <a:ext cx="227474" cy="2464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742846" y="3666297"/>
            <a:ext cx="1232153" cy="5204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２通り</a:t>
            </a:r>
            <a:endParaRPr kumimoji="1" lang="en-US" altLang="ja-JP" sz="1600" dirty="0" smtClean="0">
              <a:solidFill>
                <a:srgbClr val="000000"/>
              </a:solidFill>
            </a:endParaRPr>
          </a:p>
          <a:p>
            <a:pPr algn="ctr"/>
            <a:r>
              <a:rPr kumimoji="1" lang="ja-JP" altLang="en-US" sz="1600" dirty="0" smtClean="0">
                <a:solidFill>
                  <a:srgbClr val="000000"/>
                </a:solidFill>
              </a:rPr>
              <a:t>（０</a:t>
            </a:r>
            <a:r>
              <a:rPr kumimoji="1" lang="en-US" altLang="ja-JP" sz="1600" dirty="0" smtClean="0">
                <a:solidFill>
                  <a:srgbClr val="000000"/>
                </a:solidFill>
              </a:rPr>
              <a:t>〜</a:t>
            </a:r>
            <a:r>
              <a:rPr kumimoji="1" lang="ja-JP" altLang="en-US" sz="1600" dirty="0" smtClean="0">
                <a:solidFill>
                  <a:srgbClr val="000000"/>
                </a:solidFill>
              </a:rPr>
              <a:t>１）</a:t>
            </a:r>
            <a:endParaRPr kumimoji="1" lang="ja-JP" altLang="en-US" sz="1600" dirty="0">
              <a:solidFill>
                <a:srgbClr val="000000"/>
              </a:solidFill>
            </a:endParaRPr>
          </a:p>
        </p:txBody>
      </p:sp>
      <p:grpSp>
        <p:nvGrpSpPr>
          <p:cNvPr id="17" name="図形グループ 16"/>
          <p:cNvGrpSpPr/>
          <p:nvPr/>
        </p:nvGrpSpPr>
        <p:grpSpPr>
          <a:xfrm>
            <a:off x="3421227" y="3609829"/>
            <a:ext cx="331729" cy="616009"/>
            <a:chOff x="3469740" y="3194621"/>
            <a:chExt cx="331729" cy="616009"/>
          </a:xfrm>
        </p:grpSpPr>
        <p:sp>
          <p:nvSpPr>
            <p:cNvPr id="18" name="正方形/長方形 17"/>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9" name="正方形/長方形 18"/>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0" name="正方形/長方形 19"/>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1" name="正方形/長方形 20"/>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sp>
        <p:nvSpPr>
          <p:cNvPr id="22" name="右矢印 21"/>
          <p:cNvSpPr/>
          <p:nvPr/>
        </p:nvSpPr>
        <p:spPr>
          <a:xfrm>
            <a:off x="3790119" y="3799373"/>
            <a:ext cx="227474" cy="2464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884899" y="3662328"/>
            <a:ext cx="1232153" cy="5204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4</a:t>
            </a:r>
            <a:r>
              <a:rPr kumimoji="1" lang="ja-JP" altLang="en-US" sz="1600" dirty="0" smtClean="0">
                <a:solidFill>
                  <a:srgbClr val="000000"/>
                </a:solidFill>
              </a:rPr>
              <a:t>通り</a:t>
            </a:r>
            <a:endParaRPr kumimoji="1" lang="en-US" altLang="ja-JP" sz="1600" dirty="0" smtClean="0">
              <a:solidFill>
                <a:srgbClr val="000000"/>
              </a:solidFill>
            </a:endParaRPr>
          </a:p>
          <a:p>
            <a:pPr algn="ctr"/>
            <a:r>
              <a:rPr kumimoji="1" lang="ja-JP" altLang="en-US" sz="1600" dirty="0" smtClean="0">
                <a:solidFill>
                  <a:srgbClr val="000000"/>
                </a:solidFill>
              </a:rPr>
              <a:t>（０</a:t>
            </a:r>
            <a:r>
              <a:rPr kumimoji="1" lang="en-US" altLang="ja-JP" sz="1600" dirty="0" smtClean="0">
                <a:solidFill>
                  <a:srgbClr val="000000"/>
                </a:solidFill>
              </a:rPr>
              <a:t>〜</a:t>
            </a:r>
            <a:r>
              <a:rPr kumimoji="1" lang="ja-JP" altLang="en-US" sz="1600" dirty="0" smtClean="0">
                <a:solidFill>
                  <a:srgbClr val="000000"/>
                </a:solidFill>
              </a:rPr>
              <a:t>３）</a:t>
            </a:r>
            <a:endParaRPr kumimoji="1" lang="ja-JP" altLang="en-US" sz="1600" dirty="0">
              <a:solidFill>
                <a:srgbClr val="000000"/>
              </a:solidFill>
            </a:endParaRPr>
          </a:p>
        </p:txBody>
      </p:sp>
      <p:grpSp>
        <p:nvGrpSpPr>
          <p:cNvPr id="31" name="図形グループ 30"/>
          <p:cNvGrpSpPr/>
          <p:nvPr/>
        </p:nvGrpSpPr>
        <p:grpSpPr>
          <a:xfrm>
            <a:off x="3196982" y="3605085"/>
            <a:ext cx="331729" cy="616009"/>
            <a:chOff x="3469740" y="3194621"/>
            <a:chExt cx="331729" cy="616009"/>
          </a:xfrm>
        </p:grpSpPr>
        <p:sp>
          <p:nvSpPr>
            <p:cNvPr id="32" name="正方形/長方形 31"/>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3" name="正方形/長方形 32"/>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34" name="正方形/長方形 33"/>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5" name="正方形/長方形 34"/>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43" name="図形グループ 42"/>
          <p:cNvGrpSpPr/>
          <p:nvPr/>
        </p:nvGrpSpPr>
        <p:grpSpPr>
          <a:xfrm>
            <a:off x="6163933" y="5292508"/>
            <a:ext cx="331729" cy="616009"/>
            <a:chOff x="3469740" y="3194621"/>
            <a:chExt cx="331729" cy="616009"/>
          </a:xfrm>
        </p:grpSpPr>
        <p:sp>
          <p:nvSpPr>
            <p:cNvPr id="44" name="正方形/長方形 43"/>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5" name="正方形/長方形 44"/>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46" name="正方形/長方形 45"/>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7" name="正方形/長方形 46"/>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sp>
        <p:nvSpPr>
          <p:cNvPr id="48" name="右矢印 47"/>
          <p:cNvSpPr/>
          <p:nvPr/>
        </p:nvSpPr>
        <p:spPr>
          <a:xfrm>
            <a:off x="6532825" y="5482052"/>
            <a:ext cx="227474" cy="2464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537192" y="5352438"/>
            <a:ext cx="1771654" cy="5204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２５６通り</a:t>
            </a:r>
            <a:endParaRPr kumimoji="1" lang="en-US" altLang="ja-JP" sz="1600" dirty="0" smtClean="0">
              <a:solidFill>
                <a:srgbClr val="000000"/>
              </a:solidFill>
            </a:endParaRPr>
          </a:p>
          <a:p>
            <a:pPr algn="ctr"/>
            <a:r>
              <a:rPr kumimoji="1" lang="ja-JP" altLang="en-US" sz="1600" dirty="0" smtClean="0">
                <a:solidFill>
                  <a:srgbClr val="000000"/>
                </a:solidFill>
              </a:rPr>
              <a:t>（０</a:t>
            </a:r>
            <a:r>
              <a:rPr kumimoji="1" lang="en-US" altLang="ja-JP" sz="1600" dirty="0" smtClean="0">
                <a:solidFill>
                  <a:srgbClr val="000000"/>
                </a:solidFill>
              </a:rPr>
              <a:t>〜</a:t>
            </a:r>
            <a:r>
              <a:rPr kumimoji="1" lang="ja-JP" altLang="en-US" sz="1600" dirty="0" smtClean="0">
                <a:solidFill>
                  <a:srgbClr val="000000"/>
                </a:solidFill>
              </a:rPr>
              <a:t>２５５）</a:t>
            </a:r>
            <a:endParaRPr kumimoji="1" lang="ja-JP" altLang="en-US" sz="1600" dirty="0">
              <a:solidFill>
                <a:srgbClr val="000000"/>
              </a:solidFill>
            </a:endParaRPr>
          </a:p>
        </p:txBody>
      </p:sp>
      <p:grpSp>
        <p:nvGrpSpPr>
          <p:cNvPr id="50" name="図形グループ 49"/>
          <p:cNvGrpSpPr/>
          <p:nvPr/>
        </p:nvGrpSpPr>
        <p:grpSpPr>
          <a:xfrm>
            <a:off x="5939688" y="5287764"/>
            <a:ext cx="331729" cy="616009"/>
            <a:chOff x="3469740" y="3194621"/>
            <a:chExt cx="331729" cy="616009"/>
          </a:xfrm>
        </p:grpSpPr>
        <p:sp>
          <p:nvSpPr>
            <p:cNvPr id="51" name="正方形/長方形 5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2" name="正方形/長方形 5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53" name="正方形/長方形 5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4" name="正方形/長方形 5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55" name="図形グループ 54"/>
          <p:cNvGrpSpPr/>
          <p:nvPr/>
        </p:nvGrpSpPr>
        <p:grpSpPr>
          <a:xfrm>
            <a:off x="5712968" y="5288532"/>
            <a:ext cx="331729" cy="616009"/>
            <a:chOff x="3469740" y="3194621"/>
            <a:chExt cx="331729" cy="616009"/>
          </a:xfrm>
        </p:grpSpPr>
        <p:sp>
          <p:nvSpPr>
            <p:cNvPr id="56" name="正方形/長方形 55"/>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7" name="正方形/長方形 56"/>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58" name="正方形/長方形 57"/>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9" name="正方形/長方形 58"/>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60" name="図形グループ 59"/>
          <p:cNvGrpSpPr/>
          <p:nvPr/>
        </p:nvGrpSpPr>
        <p:grpSpPr>
          <a:xfrm>
            <a:off x="5494979" y="5290821"/>
            <a:ext cx="331729" cy="616009"/>
            <a:chOff x="3469740" y="3194621"/>
            <a:chExt cx="331729" cy="616009"/>
          </a:xfrm>
        </p:grpSpPr>
        <p:sp>
          <p:nvSpPr>
            <p:cNvPr id="61" name="正方形/長方形 6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2" name="正方形/長方形 6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63" name="正方形/長方形 6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4" name="正方形/長方形 6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65" name="図形グループ 64"/>
          <p:cNvGrpSpPr/>
          <p:nvPr/>
        </p:nvGrpSpPr>
        <p:grpSpPr>
          <a:xfrm>
            <a:off x="5272253" y="5291585"/>
            <a:ext cx="331729" cy="616009"/>
            <a:chOff x="3469740" y="3194621"/>
            <a:chExt cx="331729" cy="616009"/>
          </a:xfrm>
        </p:grpSpPr>
        <p:sp>
          <p:nvSpPr>
            <p:cNvPr id="66" name="正方形/長方形 65"/>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7" name="正方形/長方形 66"/>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68" name="正方形/長方形 67"/>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9" name="正方形/長方形 68"/>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70" name="図形グループ 69"/>
          <p:cNvGrpSpPr/>
          <p:nvPr/>
        </p:nvGrpSpPr>
        <p:grpSpPr>
          <a:xfrm>
            <a:off x="5061255" y="5289296"/>
            <a:ext cx="331729" cy="616009"/>
            <a:chOff x="3469740" y="3194621"/>
            <a:chExt cx="331729" cy="616009"/>
          </a:xfrm>
        </p:grpSpPr>
        <p:sp>
          <p:nvSpPr>
            <p:cNvPr id="71" name="正方形/長方形 7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72" name="正方形/長方形 7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73" name="正方形/長方形 7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74" name="正方形/長方形 7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75" name="図形グループ 74"/>
          <p:cNvGrpSpPr/>
          <p:nvPr/>
        </p:nvGrpSpPr>
        <p:grpSpPr>
          <a:xfrm>
            <a:off x="4843266" y="5291585"/>
            <a:ext cx="331729" cy="616009"/>
            <a:chOff x="3469740" y="3194621"/>
            <a:chExt cx="331729" cy="616009"/>
          </a:xfrm>
        </p:grpSpPr>
        <p:sp>
          <p:nvSpPr>
            <p:cNvPr id="76" name="正方形/長方形 75"/>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77" name="正方形/長方形 76"/>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78" name="正方形/長方形 77"/>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79" name="正方形/長方形 78"/>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80" name="図形グループ 79"/>
          <p:cNvGrpSpPr/>
          <p:nvPr/>
        </p:nvGrpSpPr>
        <p:grpSpPr>
          <a:xfrm>
            <a:off x="4620540" y="5292349"/>
            <a:ext cx="331729" cy="616009"/>
            <a:chOff x="3469740" y="3194621"/>
            <a:chExt cx="331729" cy="616009"/>
          </a:xfrm>
        </p:grpSpPr>
        <p:sp>
          <p:nvSpPr>
            <p:cNvPr id="81" name="正方形/長方形 8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82" name="正方形/長方形 8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83" name="正方形/長方形 8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84" name="正方形/長方形 8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02" name="図形グループ 101"/>
          <p:cNvGrpSpPr/>
          <p:nvPr/>
        </p:nvGrpSpPr>
        <p:grpSpPr>
          <a:xfrm>
            <a:off x="1683550" y="5293352"/>
            <a:ext cx="331729" cy="616009"/>
            <a:chOff x="3469740" y="3194621"/>
            <a:chExt cx="331729" cy="616009"/>
          </a:xfrm>
        </p:grpSpPr>
        <p:sp>
          <p:nvSpPr>
            <p:cNvPr id="103" name="正方形/長方形 102"/>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4" name="正方形/長方形 103"/>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05" name="正方形/長方形 104"/>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6" name="正方形/長方形 105"/>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sp>
        <p:nvSpPr>
          <p:cNvPr id="107" name="右矢印 106"/>
          <p:cNvSpPr/>
          <p:nvPr/>
        </p:nvSpPr>
        <p:spPr>
          <a:xfrm>
            <a:off x="2052442" y="5482896"/>
            <a:ext cx="227474" cy="2464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2147222" y="5345851"/>
            <a:ext cx="1232153" cy="5204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a:solidFill>
                  <a:srgbClr val="000000"/>
                </a:solidFill>
              </a:rPr>
              <a:t>8</a:t>
            </a:r>
            <a:r>
              <a:rPr kumimoji="1" lang="ja-JP" altLang="en-US" sz="1600" dirty="0" smtClean="0">
                <a:solidFill>
                  <a:srgbClr val="000000"/>
                </a:solidFill>
              </a:rPr>
              <a:t>通り</a:t>
            </a:r>
            <a:endParaRPr kumimoji="1" lang="en-US" altLang="ja-JP" sz="1600" dirty="0" smtClean="0">
              <a:solidFill>
                <a:srgbClr val="000000"/>
              </a:solidFill>
            </a:endParaRPr>
          </a:p>
          <a:p>
            <a:pPr algn="ctr"/>
            <a:r>
              <a:rPr kumimoji="1" lang="ja-JP" altLang="en-US" sz="1600" dirty="0" smtClean="0">
                <a:solidFill>
                  <a:srgbClr val="000000"/>
                </a:solidFill>
              </a:rPr>
              <a:t>（０</a:t>
            </a:r>
            <a:r>
              <a:rPr kumimoji="1" lang="en-US" altLang="ja-JP" sz="1600" dirty="0" smtClean="0">
                <a:solidFill>
                  <a:srgbClr val="000000"/>
                </a:solidFill>
              </a:rPr>
              <a:t>〜</a:t>
            </a:r>
            <a:r>
              <a:rPr kumimoji="1" lang="ja-JP" altLang="en-US" sz="1600" dirty="0" smtClean="0">
                <a:solidFill>
                  <a:srgbClr val="000000"/>
                </a:solidFill>
              </a:rPr>
              <a:t>７）</a:t>
            </a:r>
            <a:endParaRPr kumimoji="1" lang="ja-JP" altLang="en-US" sz="1600" dirty="0">
              <a:solidFill>
                <a:srgbClr val="000000"/>
              </a:solidFill>
            </a:endParaRPr>
          </a:p>
        </p:txBody>
      </p:sp>
      <p:grpSp>
        <p:nvGrpSpPr>
          <p:cNvPr id="109" name="図形グループ 108"/>
          <p:cNvGrpSpPr/>
          <p:nvPr/>
        </p:nvGrpSpPr>
        <p:grpSpPr>
          <a:xfrm>
            <a:off x="1459305" y="5288608"/>
            <a:ext cx="331729" cy="616009"/>
            <a:chOff x="3469740" y="3194621"/>
            <a:chExt cx="331729" cy="616009"/>
          </a:xfrm>
        </p:grpSpPr>
        <p:sp>
          <p:nvSpPr>
            <p:cNvPr id="110" name="正方形/長方形 109"/>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1" name="正方形/長方形 110"/>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12" name="正方形/長方形 111"/>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3" name="正方形/長方形 112"/>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14" name="図形グループ 113"/>
          <p:cNvGrpSpPr/>
          <p:nvPr/>
        </p:nvGrpSpPr>
        <p:grpSpPr>
          <a:xfrm>
            <a:off x="1232585" y="5289376"/>
            <a:ext cx="331729" cy="616009"/>
            <a:chOff x="3469740" y="3194621"/>
            <a:chExt cx="331729" cy="616009"/>
          </a:xfrm>
        </p:grpSpPr>
        <p:sp>
          <p:nvSpPr>
            <p:cNvPr id="115" name="正方形/長方形 114"/>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6" name="正方形/長方形 115"/>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17" name="正方形/長方形 116"/>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8" name="正方形/長方形 117"/>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sp>
        <p:nvSpPr>
          <p:cNvPr id="135" name="正方形/長方形 134"/>
          <p:cNvSpPr/>
          <p:nvPr/>
        </p:nvSpPr>
        <p:spPr>
          <a:xfrm>
            <a:off x="3086720" y="3370541"/>
            <a:ext cx="1243257" cy="19004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en-US" altLang="ja-JP" sz="1600" spc="-100" dirty="0" smtClean="0">
                <a:solidFill>
                  <a:schemeClr val="tx1">
                    <a:lumMod val="90000"/>
                    <a:lumOff val="10000"/>
                  </a:schemeClr>
                </a:solidFill>
                <a:ea typeface="HGｺﾞｼｯｸE"/>
              </a:rPr>
              <a:t>00, 01, 10,11</a:t>
            </a:r>
          </a:p>
        </p:txBody>
      </p:sp>
      <p:sp>
        <p:nvSpPr>
          <p:cNvPr id="136" name="正方形/長方形 135"/>
          <p:cNvSpPr/>
          <p:nvPr/>
        </p:nvSpPr>
        <p:spPr>
          <a:xfrm>
            <a:off x="1619629" y="3363300"/>
            <a:ext cx="439546" cy="1972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en-US" altLang="ja-JP" sz="1600" spc="-100" dirty="0" smtClean="0">
                <a:solidFill>
                  <a:schemeClr val="tx1">
                    <a:lumMod val="90000"/>
                    <a:lumOff val="10000"/>
                  </a:schemeClr>
                </a:solidFill>
                <a:ea typeface="HGｺﾞｼｯｸE"/>
              </a:rPr>
              <a:t>0, 1</a:t>
            </a:r>
            <a:endParaRPr kumimoji="1" lang="ja-JP" altLang="en-US" sz="1600" spc="-100" dirty="0">
              <a:solidFill>
                <a:schemeClr val="tx1">
                  <a:lumMod val="90000"/>
                  <a:lumOff val="10000"/>
                </a:schemeClr>
              </a:solidFill>
              <a:ea typeface="HGｺﾞｼｯｸE"/>
            </a:endParaRPr>
          </a:p>
        </p:txBody>
      </p:sp>
      <p:sp>
        <p:nvSpPr>
          <p:cNvPr id="137" name="正方形/長方形 136"/>
          <p:cNvSpPr/>
          <p:nvPr/>
        </p:nvSpPr>
        <p:spPr>
          <a:xfrm>
            <a:off x="1351017" y="4874436"/>
            <a:ext cx="1561595" cy="336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en-US" altLang="ja-JP" sz="1600" spc="-100" dirty="0" smtClean="0">
                <a:solidFill>
                  <a:schemeClr val="tx1">
                    <a:lumMod val="90000"/>
                    <a:lumOff val="10000"/>
                  </a:schemeClr>
                </a:solidFill>
                <a:ea typeface="HGｺﾞｼｯｸE"/>
              </a:rPr>
              <a:t>000, 001, 010, 011,</a:t>
            </a:r>
          </a:p>
          <a:p>
            <a:pPr algn="ctr" eaLnBrk="0" fontAlgn="ctr" hangingPunct="0"/>
            <a:r>
              <a:rPr kumimoji="1" lang="en-US" altLang="ja-JP" sz="1600" spc="-100" dirty="0" smtClean="0">
                <a:solidFill>
                  <a:schemeClr val="tx1">
                    <a:lumMod val="90000"/>
                    <a:lumOff val="10000"/>
                  </a:schemeClr>
                </a:solidFill>
                <a:ea typeface="HGｺﾞｼｯｸE"/>
              </a:rPr>
              <a:t>100, 101, 110, 111</a:t>
            </a:r>
          </a:p>
        </p:txBody>
      </p:sp>
      <p:sp>
        <p:nvSpPr>
          <p:cNvPr id="138" name="正方形/長方形 137"/>
          <p:cNvSpPr/>
          <p:nvPr/>
        </p:nvSpPr>
        <p:spPr>
          <a:xfrm>
            <a:off x="4695616" y="4829736"/>
            <a:ext cx="3613230" cy="33683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r" eaLnBrk="0" fontAlgn="ctr" hangingPunct="0"/>
            <a:r>
              <a:rPr kumimoji="1" lang="en-US" altLang="ja-JP" sz="1600" spc="-100" dirty="0" smtClean="0">
                <a:solidFill>
                  <a:schemeClr val="tx1">
                    <a:lumMod val="90000"/>
                    <a:lumOff val="10000"/>
                  </a:schemeClr>
                </a:solidFill>
                <a:ea typeface="HGｺﾞｼｯｸE"/>
              </a:rPr>
              <a:t>00000000, 00000001, 00000010, 00000011, …</a:t>
            </a:r>
          </a:p>
          <a:p>
            <a:pPr algn="r" eaLnBrk="0" fontAlgn="ctr" hangingPunct="0"/>
            <a:r>
              <a:rPr kumimoji="1" lang="en-US" altLang="ja-JP" sz="1600" spc="-100" dirty="0">
                <a:solidFill>
                  <a:schemeClr val="tx1">
                    <a:lumMod val="90000"/>
                    <a:lumOff val="10000"/>
                  </a:schemeClr>
                </a:solidFill>
                <a:ea typeface="HGｺﾞｼｯｸE"/>
              </a:rPr>
              <a:t> </a:t>
            </a:r>
            <a:r>
              <a:rPr kumimoji="1" lang="en-US" altLang="ja-JP" sz="1600" spc="-100" dirty="0" smtClean="0">
                <a:solidFill>
                  <a:schemeClr val="tx1">
                    <a:lumMod val="90000"/>
                    <a:lumOff val="10000"/>
                  </a:schemeClr>
                </a:solidFill>
                <a:ea typeface="HGｺﾞｼｯｸE"/>
              </a:rPr>
              <a:t>            …, 11111101, 11111110, 11111111</a:t>
            </a:r>
          </a:p>
        </p:txBody>
      </p:sp>
      <p:grpSp>
        <p:nvGrpSpPr>
          <p:cNvPr id="4" name="図形グループ 3"/>
          <p:cNvGrpSpPr/>
          <p:nvPr/>
        </p:nvGrpSpPr>
        <p:grpSpPr>
          <a:xfrm>
            <a:off x="6040084" y="3473708"/>
            <a:ext cx="330977" cy="304036"/>
            <a:chOff x="5350140" y="4053720"/>
            <a:chExt cx="330977" cy="304036"/>
          </a:xfrm>
        </p:grpSpPr>
        <p:sp>
          <p:nvSpPr>
            <p:cNvPr id="87" name="正方形/長方形 86"/>
            <p:cNvSpPr/>
            <p:nvPr/>
          </p:nvSpPr>
          <p:spPr>
            <a:xfrm>
              <a:off x="5425216" y="4053720"/>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88" name="正方形/長方形 87"/>
            <p:cNvSpPr/>
            <p:nvPr/>
          </p:nvSpPr>
          <p:spPr>
            <a:xfrm>
              <a:off x="5350140" y="405448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grpSp>
      <p:grpSp>
        <p:nvGrpSpPr>
          <p:cNvPr id="11" name="図形グループ 10"/>
          <p:cNvGrpSpPr/>
          <p:nvPr/>
        </p:nvGrpSpPr>
        <p:grpSpPr>
          <a:xfrm>
            <a:off x="5166036" y="3467291"/>
            <a:ext cx="330977" cy="304036"/>
            <a:chOff x="5350892" y="3741747"/>
            <a:chExt cx="330977" cy="304036"/>
          </a:xfrm>
        </p:grpSpPr>
        <p:sp>
          <p:nvSpPr>
            <p:cNvPr id="89" name="正方形/長方形 88"/>
            <p:cNvSpPr/>
            <p:nvPr/>
          </p:nvSpPr>
          <p:spPr>
            <a:xfrm>
              <a:off x="5425968" y="3741747"/>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0" name="正方形/長方形 89"/>
            <p:cNvSpPr/>
            <p:nvPr/>
          </p:nvSpPr>
          <p:spPr>
            <a:xfrm>
              <a:off x="5350892" y="3742511"/>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98" name="図形グループ 97"/>
          <p:cNvGrpSpPr/>
          <p:nvPr/>
        </p:nvGrpSpPr>
        <p:grpSpPr>
          <a:xfrm>
            <a:off x="5381552" y="3466527"/>
            <a:ext cx="330977" cy="304036"/>
            <a:chOff x="5350892" y="3741747"/>
            <a:chExt cx="330977" cy="304036"/>
          </a:xfrm>
        </p:grpSpPr>
        <p:sp>
          <p:nvSpPr>
            <p:cNvPr id="99" name="正方形/長方形 98"/>
            <p:cNvSpPr/>
            <p:nvPr/>
          </p:nvSpPr>
          <p:spPr>
            <a:xfrm>
              <a:off x="5425968" y="3741747"/>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0" name="正方形/長方形 99"/>
            <p:cNvSpPr/>
            <p:nvPr/>
          </p:nvSpPr>
          <p:spPr>
            <a:xfrm>
              <a:off x="5350892" y="3742511"/>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01" name="図形グループ 100"/>
          <p:cNvGrpSpPr/>
          <p:nvPr/>
        </p:nvGrpSpPr>
        <p:grpSpPr>
          <a:xfrm>
            <a:off x="5828594" y="3472286"/>
            <a:ext cx="330977" cy="304036"/>
            <a:chOff x="5350892" y="3741747"/>
            <a:chExt cx="330977" cy="304036"/>
          </a:xfrm>
        </p:grpSpPr>
        <p:sp>
          <p:nvSpPr>
            <p:cNvPr id="119" name="正方形/長方形 118"/>
            <p:cNvSpPr/>
            <p:nvPr/>
          </p:nvSpPr>
          <p:spPr>
            <a:xfrm>
              <a:off x="5425968" y="3741747"/>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20" name="正方形/長方形 119"/>
            <p:cNvSpPr/>
            <p:nvPr/>
          </p:nvSpPr>
          <p:spPr>
            <a:xfrm>
              <a:off x="5350892" y="3742511"/>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21" name="図形グループ 120"/>
          <p:cNvGrpSpPr/>
          <p:nvPr/>
        </p:nvGrpSpPr>
        <p:grpSpPr>
          <a:xfrm>
            <a:off x="5381552" y="3936729"/>
            <a:ext cx="330977" cy="304036"/>
            <a:chOff x="5350892" y="3741747"/>
            <a:chExt cx="330977" cy="304036"/>
          </a:xfrm>
        </p:grpSpPr>
        <p:sp>
          <p:nvSpPr>
            <p:cNvPr id="122" name="正方形/長方形 121"/>
            <p:cNvSpPr/>
            <p:nvPr/>
          </p:nvSpPr>
          <p:spPr>
            <a:xfrm>
              <a:off x="5425968" y="3741747"/>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23" name="正方形/長方形 122"/>
            <p:cNvSpPr/>
            <p:nvPr/>
          </p:nvSpPr>
          <p:spPr>
            <a:xfrm>
              <a:off x="5350892" y="3742511"/>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24" name="図形グループ 123"/>
          <p:cNvGrpSpPr/>
          <p:nvPr/>
        </p:nvGrpSpPr>
        <p:grpSpPr>
          <a:xfrm>
            <a:off x="5164747" y="3935965"/>
            <a:ext cx="330977" cy="304036"/>
            <a:chOff x="5350140" y="4053720"/>
            <a:chExt cx="330977" cy="304036"/>
          </a:xfrm>
        </p:grpSpPr>
        <p:sp>
          <p:nvSpPr>
            <p:cNvPr id="125" name="正方形/長方形 124"/>
            <p:cNvSpPr/>
            <p:nvPr/>
          </p:nvSpPr>
          <p:spPr>
            <a:xfrm>
              <a:off x="5425216" y="4053720"/>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26" name="正方形/長方形 125"/>
            <p:cNvSpPr/>
            <p:nvPr/>
          </p:nvSpPr>
          <p:spPr>
            <a:xfrm>
              <a:off x="5350140" y="405448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grpSp>
      <p:grpSp>
        <p:nvGrpSpPr>
          <p:cNvPr id="127" name="図形グループ 126"/>
          <p:cNvGrpSpPr/>
          <p:nvPr/>
        </p:nvGrpSpPr>
        <p:grpSpPr>
          <a:xfrm>
            <a:off x="5832934" y="3935201"/>
            <a:ext cx="330977" cy="304036"/>
            <a:chOff x="5350140" y="4053720"/>
            <a:chExt cx="330977" cy="304036"/>
          </a:xfrm>
        </p:grpSpPr>
        <p:sp>
          <p:nvSpPr>
            <p:cNvPr id="128" name="正方形/長方形 127"/>
            <p:cNvSpPr/>
            <p:nvPr/>
          </p:nvSpPr>
          <p:spPr>
            <a:xfrm>
              <a:off x="5425216" y="4053720"/>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29" name="正方形/長方形 128"/>
            <p:cNvSpPr/>
            <p:nvPr/>
          </p:nvSpPr>
          <p:spPr>
            <a:xfrm>
              <a:off x="5350140" y="405448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grpSp>
      <p:grpSp>
        <p:nvGrpSpPr>
          <p:cNvPr id="130" name="図形グループ 129"/>
          <p:cNvGrpSpPr/>
          <p:nvPr/>
        </p:nvGrpSpPr>
        <p:grpSpPr>
          <a:xfrm>
            <a:off x="6052714" y="3939363"/>
            <a:ext cx="330977" cy="304036"/>
            <a:chOff x="5350140" y="4053720"/>
            <a:chExt cx="330977" cy="304036"/>
          </a:xfrm>
        </p:grpSpPr>
        <p:sp>
          <p:nvSpPr>
            <p:cNvPr id="131" name="正方形/長方形 130"/>
            <p:cNvSpPr/>
            <p:nvPr/>
          </p:nvSpPr>
          <p:spPr>
            <a:xfrm>
              <a:off x="5425216" y="4053720"/>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32" name="正方形/長方形 131"/>
            <p:cNvSpPr/>
            <p:nvPr/>
          </p:nvSpPr>
          <p:spPr>
            <a:xfrm>
              <a:off x="5350140" y="405448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grpSp>
      <p:sp>
        <p:nvSpPr>
          <p:cNvPr id="12" name="左中かっこ 11"/>
          <p:cNvSpPr/>
          <p:nvPr/>
        </p:nvSpPr>
        <p:spPr>
          <a:xfrm>
            <a:off x="4952269" y="3363300"/>
            <a:ext cx="222726" cy="97415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324326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バイト</a:t>
            </a:r>
            <a:r>
              <a:rPr kumimoji="1" lang="en-US" altLang="ja-JP" dirty="0" smtClean="0"/>
              <a:t>(Byte) (</a:t>
            </a:r>
            <a:r>
              <a:rPr kumimoji="1" lang="ja-JP" altLang="en-US" dirty="0" smtClean="0"/>
              <a:t>おさらい</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dirty="0"/>
              <a:t>バイト</a:t>
            </a:r>
            <a:r>
              <a:rPr lang="en-US" altLang="ja-JP" dirty="0"/>
              <a:t>(Byte)</a:t>
            </a:r>
            <a:r>
              <a:rPr lang="ja-JP" altLang="en-US" dirty="0"/>
              <a:t>とは</a:t>
            </a:r>
            <a:endParaRPr lang="en-US" altLang="ja-JP" dirty="0"/>
          </a:p>
          <a:p>
            <a:pPr lvl="1"/>
            <a:r>
              <a:rPr lang="ja-JP" altLang="en-US" dirty="0"/>
              <a:t>本来</a:t>
            </a:r>
            <a:r>
              <a:rPr lang="ja-JP" altLang="en-US" dirty="0" smtClean="0"/>
              <a:t>は、</a:t>
            </a:r>
            <a:r>
              <a:rPr lang="en-US" altLang="ja-JP" dirty="0" smtClean="0"/>
              <a:t>(</a:t>
            </a:r>
            <a:r>
              <a:rPr lang="ja-JP" altLang="en-US" dirty="0" smtClean="0"/>
              <a:t>欧米の</a:t>
            </a:r>
            <a:r>
              <a:rPr lang="en-US" altLang="ja-JP" dirty="0" smtClean="0"/>
              <a:t>)</a:t>
            </a:r>
            <a:r>
              <a:rPr lang="ja-JP" altLang="en-US" b="1" dirty="0" smtClean="0"/>
              <a:t>１文字</a:t>
            </a:r>
            <a:r>
              <a:rPr lang="ja-JP" altLang="en-US" dirty="0" smtClean="0"/>
              <a:t>を表すのに必要なビットの集まり</a:t>
            </a:r>
            <a:endParaRPr lang="en-US" altLang="ja-JP" dirty="0" smtClean="0"/>
          </a:p>
          <a:p>
            <a:pPr lvl="1"/>
            <a:r>
              <a:rPr lang="ja-JP" altLang="en-US" dirty="0" smtClean="0"/>
              <a:t>狭義には</a:t>
            </a:r>
            <a:r>
              <a:rPr lang="ja-JP" altLang="en-US" b="1" dirty="0" smtClean="0"/>
              <a:t>ビットを</a:t>
            </a:r>
            <a:r>
              <a:rPr lang="en-US" altLang="ja-JP" b="1" dirty="0" smtClean="0"/>
              <a:t>8</a:t>
            </a:r>
            <a:r>
              <a:rPr lang="ja-JP" altLang="en-US" b="1" dirty="0" smtClean="0"/>
              <a:t>つ</a:t>
            </a:r>
            <a:r>
              <a:rPr lang="ja-JP" altLang="en-US" dirty="0" smtClean="0"/>
              <a:t>まとめた単位</a:t>
            </a:r>
            <a:endParaRPr lang="en-US" altLang="ja-JP" dirty="0" smtClean="0"/>
          </a:p>
          <a:p>
            <a:pPr lvl="1"/>
            <a:r>
              <a:rPr lang="ja-JP" altLang="en-US" dirty="0" smtClean="0"/>
              <a:t>１６進数で表現する事が多い</a:t>
            </a:r>
            <a:r>
              <a:rPr lang="en-US" altLang="ja-JP" dirty="0" smtClean="0"/>
              <a:t> (</a:t>
            </a:r>
            <a:r>
              <a:rPr lang="ja-JP" altLang="en-US" dirty="0" smtClean="0"/>
              <a:t>バイナリエディタの表示</a:t>
            </a:r>
            <a:r>
              <a:rPr lang="en-US" altLang="ja-JP" dirty="0" smtClean="0"/>
              <a:t>)</a:t>
            </a:r>
          </a:p>
          <a:p>
            <a:pPr marL="349250" lvl="1" indent="0">
              <a:buNone/>
            </a:pPr>
            <a:endParaRPr kumimoji="1" lang="ja-JP" altLang="en-US" dirty="0"/>
          </a:p>
        </p:txBody>
      </p:sp>
      <p:grpSp>
        <p:nvGrpSpPr>
          <p:cNvPr id="43" name="図形グループ 42"/>
          <p:cNvGrpSpPr/>
          <p:nvPr/>
        </p:nvGrpSpPr>
        <p:grpSpPr>
          <a:xfrm>
            <a:off x="4097321" y="3760420"/>
            <a:ext cx="331729" cy="616009"/>
            <a:chOff x="3469740" y="3194621"/>
            <a:chExt cx="331729" cy="616009"/>
          </a:xfrm>
        </p:grpSpPr>
        <p:sp>
          <p:nvSpPr>
            <p:cNvPr id="44" name="正方形/長方形 43"/>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5" name="正方形/長方形 44"/>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46" name="正方形/長方形 45"/>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7" name="正方形/長方形 46"/>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sp>
        <p:nvSpPr>
          <p:cNvPr id="49" name="正方形/長方形 48"/>
          <p:cNvSpPr/>
          <p:nvPr/>
        </p:nvSpPr>
        <p:spPr>
          <a:xfrm>
            <a:off x="1177636" y="5053311"/>
            <a:ext cx="1203719" cy="5204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４</a:t>
            </a:r>
            <a:r>
              <a:rPr kumimoji="1" lang="en-US" altLang="ja-JP" sz="1600" dirty="0" smtClean="0">
                <a:solidFill>
                  <a:srgbClr val="000000"/>
                </a:solidFill>
              </a:rPr>
              <a:t>Bit </a:t>
            </a:r>
            <a:r>
              <a:rPr kumimoji="1" lang="ja-JP" altLang="en-US" sz="1600" dirty="0" smtClean="0">
                <a:solidFill>
                  <a:srgbClr val="000000"/>
                </a:solidFill>
              </a:rPr>
              <a:t>で</a:t>
            </a:r>
            <a:endParaRPr kumimoji="1" lang="en-US" altLang="ja-JP" sz="1600" dirty="0" smtClean="0">
              <a:solidFill>
                <a:srgbClr val="000000"/>
              </a:solidFill>
            </a:endParaRPr>
          </a:p>
          <a:p>
            <a:pPr algn="ctr"/>
            <a:r>
              <a:rPr kumimoji="1" lang="en-US" altLang="ja-JP" sz="1600" dirty="0" smtClean="0">
                <a:solidFill>
                  <a:srgbClr val="000000"/>
                </a:solidFill>
              </a:rPr>
              <a:t>16</a:t>
            </a:r>
            <a:r>
              <a:rPr kumimoji="1" lang="ja-JP" altLang="en-US" sz="1600" dirty="0" smtClean="0">
                <a:solidFill>
                  <a:srgbClr val="000000"/>
                </a:solidFill>
              </a:rPr>
              <a:t>進１文字</a:t>
            </a:r>
            <a:endParaRPr kumimoji="1" lang="ja-JP" altLang="en-US" sz="1600" dirty="0">
              <a:solidFill>
                <a:srgbClr val="000000"/>
              </a:solidFill>
            </a:endParaRPr>
          </a:p>
        </p:txBody>
      </p:sp>
      <p:grpSp>
        <p:nvGrpSpPr>
          <p:cNvPr id="50" name="図形グループ 49"/>
          <p:cNvGrpSpPr/>
          <p:nvPr/>
        </p:nvGrpSpPr>
        <p:grpSpPr>
          <a:xfrm>
            <a:off x="3873076" y="3755676"/>
            <a:ext cx="331729" cy="616009"/>
            <a:chOff x="3469740" y="3194621"/>
            <a:chExt cx="331729" cy="616009"/>
          </a:xfrm>
        </p:grpSpPr>
        <p:sp>
          <p:nvSpPr>
            <p:cNvPr id="51" name="正方形/長方形 5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2" name="正方形/長方形 5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53" name="正方形/長方形 5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4" name="正方形/長方形 5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55" name="図形グループ 54"/>
          <p:cNvGrpSpPr/>
          <p:nvPr/>
        </p:nvGrpSpPr>
        <p:grpSpPr>
          <a:xfrm>
            <a:off x="3646356" y="3756444"/>
            <a:ext cx="331729" cy="616009"/>
            <a:chOff x="3469740" y="3194621"/>
            <a:chExt cx="331729" cy="616009"/>
          </a:xfrm>
        </p:grpSpPr>
        <p:sp>
          <p:nvSpPr>
            <p:cNvPr id="56" name="正方形/長方形 55"/>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7" name="正方形/長方形 56"/>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58" name="正方形/長方形 57"/>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9" name="正方形/長方形 58"/>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60" name="図形グループ 59"/>
          <p:cNvGrpSpPr/>
          <p:nvPr/>
        </p:nvGrpSpPr>
        <p:grpSpPr>
          <a:xfrm>
            <a:off x="3428367" y="3758733"/>
            <a:ext cx="331729" cy="616009"/>
            <a:chOff x="3469740" y="3194621"/>
            <a:chExt cx="331729" cy="616009"/>
          </a:xfrm>
        </p:grpSpPr>
        <p:sp>
          <p:nvSpPr>
            <p:cNvPr id="61" name="正方形/長方形 6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2" name="正方形/長方形 6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63" name="正方形/長方形 6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4" name="正方形/長方形 6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65" name="図形グループ 64"/>
          <p:cNvGrpSpPr/>
          <p:nvPr/>
        </p:nvGrpSpPr>
        <p:grpSpPr>
          <a:xfrm>
            <a:off x="3205641" y="3759497"/>
            <a:ext cx="331729" cy="616009"/>
            <a:chOff x="3469740" y="3194621"/>
            <a:chExt cx="331729" cy="616009"/>
          </a:xfrm>
        </p:grpSpPr>
        <p:sp>
          <p:nvSpPr>
            <p:cNvPr id="66" name="正方形/長方形 65"/>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7" name="正方形/長方形 66"/>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68" name="正方形/長方形 67"/>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9" name="正方形/長方形 68"/>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70" name="図形グループ 69"/>
          <p:cNvGrpSpPr/>
          <p:nvPr/>
        </p:nvGrpSpPr>
        <p:grpSpPr>
          <a:xfrm>
            <a:off x="2994643" y="3757208"/>
            <a:ext cx="331729" cy="616009"/>
            <a:chOff x="3469740" y="3194621"/>
            <a:chExt cx="331729" cy="616009"/>
          </a:xfrm>
        </p:grpSpPr>
        <p:sp>
          <p:nvSpPr>
            <p:cNvPr id="71" name="正方形/長方形 7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72" name="正方形/長方形 7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73" name="正方形/長方形 7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74" name="正方形/長方形 7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75" name="図形グループ 74"/>
          <p:cNvGrpSpPr/>
          <p:nvPr/>
        </p:nvGrpSpPr>
        <p:grpSpPr>
          <a:xfrm>
            <a:off x="2776654" y="3759497"/>
            <a:ext cx="331729" cy="616009"/>
            <a:chOff x="3469740" y="3194621"/>
            <a:chExt cx="331729" cy="616009"/>
          </a:xfrm>
        </p:grpSpPr>
        <p:sp>
          <p:nvSpPr>
            <p:cNvPr id="76" name="正方形/長方形 75"/>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77" name="正方形/長方形 76"/>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78" name="正方形/長方形 77"/>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79" name="正方形/長方形 78"/>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80" name="図形グループ 79"/>
          <p:cNvGrpSpPr/>
          <p:nvPr/>
        </p:nvGrpSpPr>
        <p:grpSpPr>
          <a:xfrm>
            <a:off x="2553928" y="3760261"/>
            <a:ext cx="331729" cy="616009"/>
            <a:chOff x="3469740" y="3194621"/>
            <a:chExt cx="331729" cy="616009"/>
          </a:xfrm>
        </p:grpSpPr>
        <p:sp>
          <p:nvSpPr>
            <p:cNvPr id="81" name="正方形/長方形 8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82" name="正方形/長方形 8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83" name="正方形/長方形 8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84" name="正方形/長方形 8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sp>
        <p:nvSpPr>
          <p:cNvPr id="86" name="正方形/長方形 85"/>
          <p:cNvSpPr/>
          <p:nvPr/>
        </p:nvSpPr>
        <p:spPr>
          <a:xfrm>
            <a:off x="2661419" y="5313549"/>
            <a:ext cx="1720242" cy="59813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3600" spc="-100" dirty="0" smtClean="0">
                <a:ea typeface="HGｺﾞｼｯｸE"/>
              </a:rPr>
              <a:t>Ｆ</a:t>
            </a:r>
            <a:r>
              <a:rPr kumimoji="1" lang="en-US" altLang="ja-JP" sz="3600" spc="-100" dirty="0" smtClean="0">
                <a:ea typeface="HGｺﾞｼｯｸE"/>
              </a:rPr>
              <a:t> </a:t>
            </a:r>
            <a:r>
              <a:rPr kumimoji="1" lang="ja-JP" altLang="en-US" sz="3600" spc="-100" dirty="0" smtClean="0">
                <a:ea typeface="HGｺﾞｼｯｸE"/>
              </a:rPr>
              <a:t>Ｆ</a:t>
            </a:r>
            <a:endParaRPr kumimoji="1" lang="ja-JP" altLang="en-US" sz="3600" spc="-100" dirty="0">
              <a:ea typeface="HGｺﾞｼｯｸE"/>
            </a:endParaRPr>
          </a:p>
        </p:txBody>
      </p:sp>
      <p:sp>
        <p:nvSpPr>
          <p:cNvPr id="88" name="正方形/長方形 87"/>
          <p:cNvSpPr/>
          <p:nvPr/>
        </p:nvSpPr>
        <p:spPr>
          <a:xfrm>
            <a:off x="2661419" y="4715417"/>
            <a:ext cx="1719490" cy="59813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3600" spc="-100" dirty="0" smtClean="0">
                <a:solidFill>
                  <a:schemeClr val="tx1">
                    <a:lumMod val="90000"/>
                    <a:lumOff val="10000"/>
                  </a:schemeClr>
                </a:solidFill>
                <a:ea typeface="HGｺﾞｼｯｸE"/>
              </a:rPr>
              <a:t>０</a:t>
            </a:r>
            <a:r>
              <a:rPr kumimoji="1" lang="en-US" altLang="ja-JP" sz="3600" spc="-100" dirty="0" smtClean="0">
                <a:solidFill>
                  <a:schemeClr val="tx1">
                    <a:lumMod val="90000"/>
                    <a:lumOff val="10000"/>
                  </a:schemeClr>
                </a:solidFill>
                <a:ea typeface="HGｺﾞｼｯｸE"/>
              </a:rPr>
              <a:t> </a:t>
            </a:r>
            <a:r>
              <a:rPr kumimoji="1" lang="ja-JP" altLang="en-US" sz="3600" spc="-100" dirty="0" smtClean="0">
                <a:solidFill>
                  <a:schemeClr val="tx1">
                    <a:lumMod val="90000"/>
                    <a:lumOff val="10000"/>
                  </a:schemeClr>
                </a:solidFill>
                <a:ea typeface="HGｺﾞｼｯｸE"/>
              </a:rPr>
              <a:t>０</a:t>
            </a:r>
            <a:endParaRPr kumimoji="1" lang="ja-JP" altLang="en-US" sz="3600" spc="-100" dirty="0">
              <a:solidFill>
                <a:schemeClr val="tx1">
                  <a:lumMod val="90000"/>
                  <a:lumOff val="10000"/>
                </a:schemeClr>
              </a:solidFill>
              <a:ea typeface="HGｺﾞｼｯｸE"/>
            </a:endParaRPr>
          </a:p>
        </p:txBody>
      </p:sp>
      <p:sp>
        <p:nvSpPr>
          <p:cNvPr id="4" name="円/楕円 3"/>
          <p:cNvSpPr/>
          <p:nvPr/>
        </p:nvSpPr>
        <p:spPr>
          <a:xfrm>
            <a:off x="2381355" y="3590348"/>
            <a:ext cx="2274745" cy="608455"/>
          </a:xfrm>
          <a:prstGeom prst="ellipse">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a:off x="2565860" y="4021490"/>
            <a:ext cx="937583" cy="449400"/>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a:off x="2765662" y="5354977"/>
            <a:ext cx="752378" cy="556704"/>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カーブ矢印 9"/>
          <p:cNvSpPr/>
          <p:nvPr/>
        </p:nvSpPr>
        <p:spPr>
          <a:xfrm rot="21083742">
            <a:off x="2136395" y="4370922"/>
            <a:ext cx="426514" cy="1348978"/>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4" name="正方形/長方形 93"/>
          <p:cNvSpPr/>
          <p:nvPr/>
        </p:nvSpPr>
        <p:spPr>
          <a:xfrm>
            <a:off x="4552591" y="5094739"/>
            <a:ext cx="1203719" cy="5204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８</a:t>
            </a:r>
            <a:r>
              <a:rPr kumimoji="1" lang="en-US" altLang="ja-JP" sz="1600" dirty="0" smtClean="0">
                <a:solidFill>
                  <a:srgbClr val="000000"/>
                </a:solidFill>
              </a:rPr>
              <a:t>Bit </a:t>
            </a:r>
            <a:r>
              <a:rPr kumimoji="1" lang="ja-JP" altLang="en-US" sz="1600" dirty="0" smtClean="0">
                <a:solidFill>
                  <a:srgbClr val="000000"/>
                </a:solidFill>
              </a:rPr>
              <a:t>で</a:t>
            </a:r>
            <a:endParaRPr kumimoji="1" lang="en-US" altLang="ja-JP" sz="1600" dirty="0" smtClean="0">
              <a:solidFill>
                <a:srgbClr val="000000"/>
              </a:solidFill>
            </a:endParaRPr>
          </a:p>
          <a:p>
            <a:pPr algn="ctr"/>
            <a:r>
              <a:rPr kumimoji="1" lang="en-US" altLang="ja-JP" sz="1600" dirty="0" smtClean="0">
                <a:solidFill>
                  <a:srgbClr val="000000"/>
                </a:solidFill>
              </a:rPr>
              <a:t>16</a:t>
            </a:r>
            <a:r>
              <a:rPr kumimoji="1" lang="ja-JP" altLang="en-US" sz="1600" dirty="0" smtClean="0">
                <a:solidFill>
                  <a:srgbClr val="000000"/>
                </a:solidFill>
              </a:rPr>
              <a:t>進２文字</a:t>
            </a:r>
            <a:endParaRPr kumimoji="1" lang="ja-JP" altLang="en-US" sz="1600" dirty="0">
              <a:solidFill>
                <a:srgbClr val="000000"/>
              </a:solidFill>
            </a:endParaRPr>
          </a:p>
        </p:txBody>
      </p:sp>
      <p:sp>
        <p:nvSpPr>
          <p:cNvPr id="5" name="左矢印 4"/>
          <p:cNvSpPr/>
          <p:nvPr/>
        </p:nvSpPr>
        <p:spPr>
          <a:xfrm>
            <a:off x="4764401" y="3761184"/>
            <a:ext cx="568687" cy="26030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5361963" y="3675817"/>
            <a:ext cx="1424258" cy="78672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これ丸毎で</a:t>
            </a:r>
            <a:endParaRPr kumimoji="1" lang="en-US" altLang="ja-JP" sz="1600" dirty="0" smtClean="0">
              <a:solidFill>
                <a:srgbClr val="000000"/>
              </a:solidFill>
            </a:endParaRPr>
          </a:p>
          <a:p>
            <a:pPr algn="ctr"/>
            <a:r>
              <a:rPr kumimoji="1" lang="ja-JP" altLang="en-US" sz="1600" dirty="0" smtClean="0">
                <a:solidFill>
                  <a:srgbClr val="000000"/>
                </a:solidFill>
              </a:rPr>
              <a:t>１バイト</a:t>
            </a:r>
            <a:endParaRPr kumimoji="1" lang="ja-JP" altLang="en-US" sz="1600" dirty="0">
              <a:solidFill>
                <a:srgbClr val="000000"/>
              </a:solidFill>
            </a:endParaRPr>
          </a:p>
        </p:txBody>
      </p:sp>
      <p:sp>
        <p:nvSpPr>
          <p:cNvPr id="87" name="円/楕円 86"/>
          <p:cNvSpPr/>
          <p:nvPr/>
        </p:nvSpPr>
        <p:spPr>
          <a:xfrm>
            <a:off x="2575396" y="4626835"/>
            <a:ext cx="1847906" cy="728142"/>
          </a:xfrm>
          <a:prstGeom prst="ellipse">
            <a:avLst/>
          </a:prstGeom>
          <a:no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9" name="左矢印 88"/>
          <p:cNvSpPr/>
          <p:nvPr/>
        </p:nvSpPr>
        <p:spPr>
          <a:xfrm rot="19594440">
            <a:off x="4482122" y="4438830"/>
            <a:ext cx="1020541" cy="2711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5963325" y="5255612"/>
            <a:ext cx="2324025" cy="7554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latin typeface="Arial Unicode MS" pitchFamily="50" charset="-128"/>
                <a:ea typeface="Arial Unicode MS" pitchFamily="50" charset="-128"/>
                <a:cs typeface="Arial Unicode MS" pitchFamily="50" charset="-128"/>
              </a:rPr>
              <a:t>実例 </a:t>
            </a:r>
            <a:r>
              <a:rPr kumimoji="1" lang="en-US" altLang="ja-JP" sz="1600" b="1" dirty="0" smtClean="0">
                <a:solidFill>
                  <a:srgbClr val="000000"/>
                </a:solidFill>
                <a:latin typeface="Arial Unicode MS" pitchFamily="50" charset="-128"/>
                <a:ea typeface="Arial Unicode MS" pitchFamily="50" charset="-128"/>
                <a:cs typeface="Arial Unicode MS" pitchFamily="50" charset="-128"/>
              </a:rPr>
              <a:t>(JPEG </a:t>
            </a:r>
            <a:r>
              <a:rPr kumimoji="1" lang="ja-JP" altLang="en-US" sz="1600" b="1" dirty="0" smtClean="0">
                <a:solidFill>
                  <a:srgbClr val="000000"/>
                </a:solidFill>
                <a:latin typeface="Arial Unicode MS" pitchFamily="50" charset="-128"/>
                <a:ea typeface="Arial Unicode MS" pitchFamily="50" charset="-128"/>
                <a:cs typeface="Arial Unicode MS" pitchFamily="50" charset="-128"/>
              </a:rPr>
              <a:t>の頭</a:t>
            </a:r>
            <a:r>
              <a:rPr kumimoji="1" lang="en-US" altLang="ja-JP" sz="1600" b="1" dirty="0" smtClean="0">
                <a:solidFill>
                  <a:srgbClr val="000000"/>
                </a:solidFill>
                <a:latin typeface="Arial Unicode MS" pitchFamily="50" charset="-128"/>
                <a:ea typeface="Arial Unicode MS" pitchFamily="50" charset="-128"/>
                <a:cs typeface="Arial Unicode MS" pitchFamily="50" charset="-128"/>
              </a:rPr>
              <a:t>)</a:t>
            </a:r>
          </a:p>
          <a:p>
            <a:pPr algn="ctr"/>
            <a:r>
              <a:rPr kumimoji="1" lang="en-US" altLang="ja-JP" sz="1600" b="1" dirty="0" smtClean="0">
                <a:solidFill>
                  <a:srgbClr val="000000"/>
                </a:solidFill>
                <a:latin typeface="Arial Unicode MS" pitchFamily="50" charset="-128"/>
                <a:ea typeface="Arial Unicode MS" pitchFamily="50" charset="-128"/>
                <a:cs typeface="Arial Unicode MS" pitchFamily="50" charset="-128"/>
              </a:rPr>
              <a:t>FF D8 FF E0</a:t>
            </a:r>
            <a:endParaRPr kumimoji="1" lang="ja-JP" altLang="en-US" sz="1600" b="1" dirty="0">
              <a:solidFill>
                <a:srgbClr val="000000"/>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872818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バイナリエディタを使う</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バイナリエディタ諸々</a:t>
            </a:r>
            <a:endParaRPr lang="en-US" altLang="ja-JP" dirty="0" smtClean="0"/>
          </a:p>
          <a:p>
            <a:pPr lvl="1"/>
            <a:r>
              <a:rPr lang="en-US" altLang="ja-JP" dirty="0" smtClean="0"/>
              <a:t>Macintosh </a:t>
            </a:r>
            <a:r>
              <a:rPr lang="ja-JP" altLang="en-US" dirty="0" smtClean="0"/>
              <a:t>なら </a:t>
            </a:r>
            <a:r>
              <a:rPr lang="en-US" altLang="ja-JP" dirty="0" smtClean="0">
                <a:latin typeface="Arial Unicode MS" pitchFamily="50" charset="-128"/>
                <a:ea typeface="Arial Unicode MS" pitchFamily="50" charset="-128"/>
                <a:cs typeface="Arial Unicode MS" pitchFamily="50" charset="-128"/>
              </a:rPr>
              <a:t>0xED</a:t>
            </a:r>
            <a:r>
              <a:rPr lang="ja-JP" altLang="en-US" dirty="0" smtClean="0">
                <a:latin typeface="Arial Unicode MS" pitchFamily="50" charset="-128"/>
                <a:ea typeface="Arial Unicode MS" pitchFamily="50" charset="-128"/>
                <a:cs typeface="Arial Unicode MS" pitchFamily="50" charset="-128"/>
              </a:rPr>
              <a:t>、</a:t>
            </a:r>
            <a:r>
              <a:rPr kumimoji="1" lang="en-US" altLang="ja-JP" dirty="0" smtClean="0"/>
              <a:t>Windows </a:t>
            </a:r>
            <a:r>
              <a:rPr kumimoji="1" lang="ja-JP" altLang="en-US" dirty="0" smtClean="0"/>
              <a:t>なら </a:t>
            </a:r>
            <a:r>
              <a:rPr kumimoji="1" lang="en-US" altLang="ja-JP" dirty="0" err="1" smtClean="0">
                <a:latin typeface="Arial Unicode MS" pitchFamily="50" charset="-128"/>
                <a:ea typeface="Arial Unicode MS" pitchFamily="50" charset="-128"/>
                <a:cs typeface="Arial Unicode MS" pitchFamily="50" charset="-128"/>
              </a:rPr>
              <a:t>Stirling</a:t>
            </a:r>
            <a:r>
              <a:rPr lang="en-US" altLang="ja-JP" dirty="0" smtClean="0"/>
              <a:t>, </a:t>
            </a:r>
            <a:r>
              <a:rPr lang="en-US" altLang="ja-JP" dirty="0" err="1" smtClean="0">
                <a:latin typeface="Arial Unicode MS" pitchFamily="50" charset="-128"/>
                <a:ea typeface="Arial Unicode MS" pitchFamily="50" charset="-128"/>
                <a:cs typeface="Arial Unicode MS" pitchFamily="50" charset="-128"/>
              </a:rPr>
              <a:t>Bz</a:t>
            </a:r>
            <a:r>
              <a:rPr lang="en-US" altLang="ja-JP" dirty="0" smtClean="0">
                <a:latin typeface="Arial Unicode MS" pitchFamily="50" charset="-128"/>
                <a:ea typeface="Arial Unicode MS" pitchFamily="50" charset="-128"/>
                <a:cs typeface="Arial Unicode MS" pitchFamily="50" charset="-128"/>
              </a:rPr>
              <a:t> Editor</a:t>
            </a:r>
            <a:endParaRPr kumimoji="1" lang="en-US" altLang="ja-JP" dirty="0" smtClean="0">
              <a:latin typeface="Arial Unicode MS" pitchFamily="50" charset="-128"/>
              <a:ea typeface="Arial Unicode MS" pitchFamily="50" charset="-128"/>
              <a:cs typeface="Arial Unicode MS" pitchFamily="50" charset="-128"/>
            </a:endParaRPr>
          </a:p>
          <a:p>
            <a:pPr lvl="1"/>
            <a:endParaRPr lang="en-US" altLang="ja-JP" dirty="0"/>
          </a:p>
          <a:p>
            <a:pPr lvl="1"/>
            <a:endParaRPr kumimoji="1" lang="en-US" altLang="ja-JP" dirty="0" smtClean="0"/>
          </a:p>
          <a:p>
            <a:pPr lvl="1"/>
            <a:endParaRPr lang="en-US" altLang="ja-JP" dirty="0"/>
          </a:p>
          <a:p>
            <a:pPr lvl="1"/>
            <a:endParaRPr kumimoji="1" lang="en-US" altLang="ja-JP" dirty="0" smtClean="0"/>
          </a:p>
          <a:p>
            <a:pPr lvl="1"/>
            <a:endParaRPr kumimoji="1" lang="en-US" altLang="ja-JP" dirty="0" smtClean="0"/>
          </a:p>
          <a:p>
            <a:pPr marL="349250" lvl="1" indent="0">
              <a:buNone/>
            </a:pPr>
            <a:endParaRPr kumimoji="1" lang="en-US" altLang="ja-JP" dirty="0" smtClean="0"/>
          </a:p>
          <a:p>
            <a:r>
              <a:rPr lang="ja-JP" altLang="en-US" dirty="0" smtClean="0"/>
              <a:t>手動で弄る</a:t>
            </a:r>
            <a:r>
              <a:rPr lang="ja-JP" altLang="en-US" dirty="0"/>
              <a:t>の</a:t>
            </a:r>
            <a:r>
              <a:rPr lang="ja-JP" altLang="en-US" dirty="0" smtClean="0"/>
              <a:t>が</a:t>
            </a:r>
            <a:r>
              <a:rPr lang="ja-JP" altLang="en-US" b="1" dirty="0" smtClean="0"/>
              <a:t>面倒</a:t>
            </a:r>
            <a:r>
              <a:rPr lang="ja-JP" altLang="en-US" dirty="0" smtClean="0"/>
              <a:t>になったら </a:t>
            </a:r>
            <a:r>
              <a:rPr lang="en-US" altLang="ja-JP" dirty="0" smtClean="0"/>
              <a:t>PHP </a:t>
            </a:r>
            <a:r>
              <a:rPr lang="ja-JP" altLang="en-US" dirty="0" smtClean="0"/>
              <a:t>の出番です。</a:t>
            </a:r>
            <a:endParaRPr kumimoji="1" lang="ja-JP" altLang="en-US" dirty="0"/>
          </a:p>
        </p:txBody>
      </p:sp>
      <p:pic>
        <p:nvPicPr>
          <p:cNvPr id="4" name="図 3" descr="スクリーンショット 2011-10-30 21.04.17.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09847" y="2777232"/>
            <a:ext cx="3799477" cy="2467618"/>
          </a:xfrm>
          <a:prstGeom prst="rect">
            <a:avLst/>
          </a:prstGeom>
        </p:spPr>
      </p:pic>
    </p:spTree>
    <p:extLst>
      <p:ext uri="{BB962C8B-B14F-4D97-AF65-F5344CB8AC3E}">
        <p14:creationId xmlns:p14="http://schemas.microsoft.com/office/powerpoint/2010/main" val="1989986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ここから本題</a:t>
            </a:r>
            <a:endParaRPr kumimoji="1" lang="ja-JP" altLang="en-US" dirty="0"/>
          </a:p>
        </p:txBody>
      </p:sp>
      <p:sp>
        <p:nvSpPr>
          <p:cNvPr id="4" name="右矢印 3"/>
          <p:cNvSpPr/>
          <p:nvPr/>
        </p:nvSpPr>
        <p:spPr>
          <a:xfrm>
            <a:off x="1722923" y="3176337"/>
            <a:ext cx="3301465" cy="1491916"/>
          </a:xfrm>
          <a:prstGeom prst="rightArrow">
            <a:avLst/>
          </a:prstGeom>
          <a:gradFill>
            <a:gsLst>
              <a:gs pos="100000">
                <a:schemeClr val="accent1">
                  <a:lumMod val="75000"/>
                </a:schemeClr>
              </a:gs>
              <a:gs pos="0">
                <a:schemeClr val="accent1"/>
              </a:gs>
            </a:gsLst>
            <a:lin ang="5400000" scaled="1"/>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コンテンツ プレースホルダー 4"/>
          <p:cNvSpPr>
            <a:spLocks noGrp="1"/>
          </p:cNvSpPr>
          <p:nvPr>
            <p:ph idx="1"/>
          </p:nvPr>
        </p:nvSpPr>
        <p:spPr>
          <a:xfrm>
            <a:off x="5981768" y="2317961"/>
            <a:ext cx="1645002" cy="1015663"/>
          </a:xfrm>
          <a:prstGeom prst="rect">
            <a:avLst/>
          </a:prstGeom>
          <a:noFill/>
        </p:spPr>
        <p:txBody>
          <a:bodyPr wrap="none" lIns="91440" tIns="45720" rIns="91440" bIns="45720">
            <a:spAutoFit/>
          </a:bodyPr>
          <a:lstStyle/>
          <a:p>
            <a:pPr marL="0" indent="0" algn="ctr">
              <a:buNone/>
            </a:pPr>
            <a:r>
              <a:rPr lang="en-US" altLang="ja-JP" sz="6000" b="1" dirty="0" smtClean="0">
                <a:ln w="17780" cmpd="sng">
                  <a:solidFill>
                    <a:srgbClr val="FFFFFF"/>
                  </a:solidFill>
                  <a:prstDash val="solid"/>
                  <a:miter lim="800000"/>
                </a:ln>
                <a:solidFill>
                  <a:schemeClr val="bg2">
                    <a:lumMod val="75000"/>
                  </a:schemeClr>
                </a:solidFill>
                <a:effectLst>
                  <a:outerShdw blurRad="50800" algn="tl" rotWithShape="0">
                    <a:srgbClr val="000000"/>
                  </a:outerShdw>
                </a:effectLst>
                <a:ea typeface="AppleGothic"/>
              </a:rPr>
              <a:t>PHP</a:t>
            </a:r>
          </a:p>
        </p:txBody>
      </p:sp>
      <p:sp>
        <p:nvSpPr>
          <p:cNvPr id="6" name="コンテンツ プレースホルダー 4"/>
          <p:cNvSpPr txBox="1">
            <a:spLocks/>
          </p:cNvSpPr>
          <p:nvPr/>
        </p:nvSpPr>
        <p:spPr>
          <a:xfrm>
            <a:off x="5936827" y="4478708"/>
            <a:ext cx="1745992" cy="1015663"/>
          </a:xfrm>
          <a:prstGeom prst="rect">
            <a:avLst/>
          </a:prstGeom>
          <a:noFill/>
        </p:spPr>
        <p:txBody>
          <a:bodyPr vert="horz" wrap="none" lIns="91440" tIns="45720" rIns="91440" bIns="45720" rtlCol="0">
            <a:spAutoFit/>
          </a:bodyPr>
          <a:lstStyle>
            <a:lvl1pPr marL="342900" indent="-342900" algn="l" defTabSz="914400" rtl="0" eaLnBrk="1" latinLnBrk="0" hangingPunct="1">
              <a:spcBef>
                <a:spcPts val="2000"/>
              </a:spcBef>
              <a:buClr>
                <a:schemeClr val="accent1"/>
              </a:buClr>
              <a:buSzPct val="90000"/>
              <a:buFont typeface="Wingdings 2" pitchFamily="18" charset="2"/>
              <a:buChar char=""/>
              <a:defRPr kumimoji="1"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kumimoji="1"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kumimoji="1" lang="en-US" sz="1800" kern="1200" dirty="0">
                <a:solidFill>
                  <a:schemeClr val="tx1">
                    <a:lumMod val="90000"/>
                    <a:lumOff val="10000"/>
                  </a:schemeClr>
                </a:solidFill>
                <a:latin typeface="+mn-lt"/>
                <a:ea typeface="+mn-ea"/>
                <a:cs typeface="+mn-cs"/>
              </a:defRPr>
            </a:lvl9pPr>
          </a:lstStyle>
          <a:p>
            <a:pPr marL="0" indent="0" algn="ctr">
              <a:buFont typeface="Wingdings 2" pitchFamily="18" charset="2"/>
              <a:buNone/>
            </a:pPr>
            <a:r>
              <a:rPr lang="en-US" altLang="ja-JP" sz="6000" b="1" dirty="0" smtClean="0">
                <a:ln w="17780" cmpd="sng">
                  <a:solidFill>
                    <a:srgbClr val="FFFFFF"/>
                  </a:solidFill>
                  <a:prstDash val="solid"/>
                  <a:miter lim="800000"/>
                </a:ln>
                <a:solidFill>
                  <a:schemeClr val="bg2">
                    <a:lumMod val="75000"/>
                  </a:schemeClr>
                </a:solidFill>
                <a:effectLst>
                  <a:outerShdw blurRad="50800" algn="tl" rotWithShape="0">
                    <a:srgbClr val="000000"/>
                  </a:outerShdw>
                </a:effectLst>
                <a:ea typeface="AppleGothic"/>
              </a:rPr>
              <a:t>Byte</a:t>
            </a:r>
          </a:p>
        </p:txBody>
      </p:sp>
      <p:sp>
        <p:nvSpPr>
          <p:cNvPr id="7" name="コンテンツ プレースホルダー 4"/>
          <p:cNvSpPr txBox="1">
            <a:spLocks/>
          </p:cNvSpPr>
          <p:nvPr/>
        </p:nvSpPr>
        <p:spPr>
          <a:xfrm>
            <a:off x="6442629" y="3466377"/>
            <a:ext cx="716864" cy="1015663"/>
          </a:xfrm>
          <a:prstGeom prst="rect">
            <a:avLst/>
          </a:prstGeom>
          <a:noFill/>
        </p:spPr>
        <p:txBody>
          <a:bodyPr vert="horz" wrap="none" lIns="91440" tIns="45720" rIns="91440" bIns="45720" rtlCol="0">
            <a:spAutoFit/>
          </a:bodyPr>
          <a:lstStyle>
            <a:lvl1pPr marL="342900" indent="-342900" algn="l" defTabSz="914400" rtl="0" eaLnBrk="1" latinLnBrk="0" hangingPunct="1">
              <a:spcBef>
                <a:spcPts val="2000"/>
              </a:spcBef>
              <a:buClr>
                <a:schemeClr val="accent1"/>
              </a:buClr>
              <a:buSzPct val="90000"/>
              <a:buFont typeface="Wingdings 2" pitchFamily="18" charset="2"/>
              <a:buChar char=""/>
              <a:defRPr kumimoji="1"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kumimoji="1"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kumimoji="1" lang="en-US" sz="1800" kern="1200" dirty="0">
                <a:solidFill>
                  <a:schemeClr val="tx1">
                    <a:lumMod val="90000"/>
                    <a:lumOff val="10000"/>
                  </a:schemeClr>
                </a:solidFill>
                <a:latin typeface="+mn-lt"/>
                <a:ea typeface="+mn-ea"/>
                <a:cs typeface="+mn-cs"/>
              </a:defRPr>
            </a:lvl9pPr>
          </a:lstStyle>
          <a:p>
            <a:pPr marL="0" indent="0" algn="ctr">
              <a:buFont typeface="Wingdings 2" pitchFamily="18" charset="2"/>
              <a:buNone/>
            </a:pPr>
            <a:r>
              <a:rPr lang="en-US" altLang="ja-JP" sz="6000" b="1" dirty="0">
                <a:ln w="17780" cmpd="sng">
                  <a:solidFill>
                    <a:srgbClr val="FFFFFF"/>
                  </a:solidFill>
                  <a:prstDash val="solid"/>
                  <a:miter lim="800000"/>
                </a:ln>
                <a:solidFill>
                  <a:schemeClr val="bg2">
                    <a:lumMod val="75000"/>
                  </a:schemeClr>
                </a:solidFill>
                <a:effectLst>
                  <a:outerShdw blurRad="50800" algn="tl" rotWithShape="0">
                    <a:srgbClr val="000000"/>
                  </a:outerShdw>
                </a:effectLst>
                <a:ea typeface="AppleGothic"/>
              </a:rPr>
              <a:t>&amp;</a:t>
            </a:r>
            <a:endParaRPr lang="en-US" altLang="ja-JP" sz="6000" b="1" dirty="0" smtClean="0">
              <a:ln w="17780" cmpd="sng">
                <a:solidFill>
                  <a:srgbClr val="FFFFFF"/>
                </a:solidFill>
                <a:prstDash val="solid"/>
                <a:miter lim="800000"/>
              </a:ln>
              <a:solidFill>
                <a:schemeClr val="bg2">
                  <a:lumMod val="75000"/>
                </a:schemeClr>
              </a:solidFill>
              <a:effectLst>
                <a:outerShdw blurRad="50800" algn="tl" rotWithShape="0">
                  <a:srgbClr val="000000"/>
                </a:outerShdw>
              </a:effectLst>
              <a:ea typeface="AppleGothic"/>
            </a:endParaRPr>
          </a:p>
        </p:txBody>
      </p:sp>
    </p:spTree>
    <p:extLst>
      <p:ext uri="{BB962C8B-B14F-4D97-AF65-F5344CB8AC3E}">
        <p14:creationId xmlns:p14="http://schemas.microsoft.com/office/powerpoint/2010/main" val="3985859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PHP</a:t>
            </a:r>
            <a:r>
              <a:rPr kumimoji="1" lang="en-US" altLang="ja-JP" baseline="0" dirty="0" smtClean="0"/>
              <a:t> </a:t>
            </a:r>
            <a:r>
              <a:rPr kumimoji="1" lang="ja-JP" altLang="en-US" baseline="0" dirty="0" smtClean="0"/>
              <a:t>とバイナリと</a:t>
            </a:r>
            <a:r>
              <a:rPr kumimoji="1" lang="en-US" altLang="ja-JP" baseline="0" dirty="0" smtClean="0"/>
              <a:t> String</a:t>
            </a:r>
            <a:r>
              <a:rPr kumimoji="1" lang="ja-JP" altLang="en-US" baseline="0" dirty="0" smtClean="0"/>
              <a:t>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PHP </a:t>
            </a:r>
            <a:r>
              <a:rPr kumimoji="1" lang="ja-JP" altLang="en-US" dirty="0" smtClean="0"/>
              <a:t>の</a:t>
            </a:r>
            <a:r>
              <a:rPr kumimoji="1" lang="en-US" altLang="ja-JP" dirty="0" smtClean="0"/>
              <a:t> String </a:t>
            </a:r>
            <a:r>
              <a:rPr lang="ja-JP" altLang="en-US" dirty="0" smtClean="0"/>
              <a:t>型</a:t>
            </a:r>
            <a:r>
              <a:rPr lang="ja-JP" altLang="en-US" dirty="0"/>
              <a:t>で</a:t>
            </a:r>
            <a:r>
              <a:rPr lang="ja-JP" altLang="en-US" dirty="0" smtClean="0"/>
              <a:t>バイナリ処理が出来る</a:t>
            </a:r>
            <a:endParaRPr lang="en-US" altLang="ja-JP" dirty="0" smtClean="0"/>
          </a:p>
          <a:p>
            <a:pPr lvl="1"/>
            <a:r>
              <a:rPr lang="en-US" altLang="ja-JP" dirty="0" smtClean="0"/>
              <a:t>PHP </a:t>
            </a:r>
            <a:r>
              <a:rPr lang="ja-JP" altLang="en-US" dirty="0" smtClean="0"/>
              <a:t>は</a:t>
            </a:r>
            <a:r>
              <a:rPr lang="en-US" altLang="ja-JP" dirty="0" smtClean="0"/>
              <a:t> String </a:t>
            </a:r>
            <a:r>
              <a:rPr lang="ja-JP" altLang="en-US" dirty="0" smtClean="0"/>
              <a:t>型に対し文字としての特別な事をしない</a:t>
            </a:r>
            <a:endParaRPr lang="en-US" altLang="ja-JP" dirty="0" smtClean="0"/>
          </a:p>
          <a:p>
            <a:pPr lvl="1"/>
            <a:endParaRPr lang="en-US" altLang="ja-JP" dirty="0"/>
          </a:p>
          <a:p>
            <a:pPr lvl="1"/>
            <a:endParaRPr lang="en-US" altLang="ja-JP" dirty="0" smtClean="0"/>
          </a:p>
          <a:p>
            <a:pPr marL="349250" lvl="1" indent="0">
              <a:buNone/>
            </a:pPr>
            <a:endParaRPr lang="en-US" altLang="ja-JP" dirty="0"/>
          </a:p>
          <a:p>
            <a:pPr marL="349250" lvl="1" indent="0">
              <a:buNone/>
            </a:pPr>
            <a:endParaRPr lang="en-US" altLang="ja-JP" dirty="0" smtClean="0"/>
          </a:p>
          <a:p>
            <a:pPr lvl="2"/>
            <a:r>
              <a:rPr lang="en-US" altLang="ja-JP" dirty="0">
                <a:hlinkClick r:id="rId3"/>
              </a:rPr>
              <a:t>http://</a:t>
            </a:r>
            <a:r>
              <a:rPr lang="en-US" altLang="ja-JP" dirty="0" smtClean="0">
                <a:hlinkClick r:id="rId3"/>
              </a:rPr>
              <a:t>www.php.net/manual/ja/language.types.string.php#language.types.string.details</a:t>
            </a:r>
            <a:endParaRPr lang="en-US" altLang="ja-JP" dirty="0" smtClean="0"/>
          </a:p>
          <a:p>
            <a:pPr lvl="1"/>
            <a:r>
              <a:rPr lang="en-US" altLang="ja-JP" dirty="0" smtClean="0"/>
              <a:t>8bit</a:t>
            </a:r>
            <a:r>
              <a:rPr lang="ja-JP" altLang="en-US" dirty="0" smtClean="0"/>
              <a:t>スルー</a:t>
            </a:r>
            <a:r>
              <a:rPr lang="ja-JP" altLang="en-US" dirty="0"/>
              <a:t>。</a:t>
            </a:r>
            <a:r>
              <a:rPr lang="en-US" altLang="ja-JP" dirty="0" smtClean="0"/>
              <a:t> ¥</a:t>
            </a:r>
            <a:r>
              <a:rPr lang="ja-JP" altLang="en-US" dirty="0" smtClean="0"/>
              <a:t>０終端もない</a:t>
            </a:r>
            <a:r>
              <a:rPr lang="en-US" altLang="ja-JP" dirty="0" smtClean="0"/>
              <a:t> ← </a:t>
            </a:r>
            <a:r>
              <a:rPr lang="ja-JP" altLang="en-US" dirty="0" smtClean="0"/>
              <a:t>この辺りの心配は無用</a:t>
            </a:r>
            <a:endParaRPr lang="en-US" altLang="ja-JP" dirty="0" smtClean="0"/>
          </a:p>
          <a:p>
            <a:pPr lvl="1"/>
            <a:r>
              <a:rPr lang="ja-JP" altLang="en-US" dirty="0"/>
              <a:t>つまり</a:t>
            </a:r>
            <a:r>
              <a:rPr lang="ja-JP" altLang="en-US" dirty="0" smtClean="0"/>
              <a:t>、バイト</a:t>
            </a:r>
            <a:r>
              <a:rPr lang="en-US" altLang="ja-JP" dirty="0" smtClean="0"/>
              <a:t>(Byte)</a:t>
            </a:r>
            <a:r>
              <a:rPr lang="ja-JP" altLang="en-US" dirty="0" smtClean="0"/>
              <a:t>単位の処理は </a:t>
            </a:r>
            <a:r>
              <a:rPr lang="en-US" altLang="ja-JP" dirty="0" smtClean="0"/>
              <a:t>PHP </a:t>
            </a:r>
            <a:r>
              <a:rPr lang="ja-JP" altLang="en-US" dirty="0" smtClean="0"/>
              <a:t>でも簡単</a:t>
            </a:r>
            <a:endParaRPr lang="en-US" altLang="ja-JP" dirty="0" smtClean="0"/>
          </a:p>
        </p:txBody>
      </p:sp>
      <p:sp>
        <p:nvSpPr>
          <p:cNvPr id="4" name="正方形/長方形 3"/>
          <p:cNvSpPr/>
          <p:nvPr/>
        </p:nvSpPr>
        <p:spPr>
          <a:xfrm>
            <a:off x="1999880" y="2852662"/>
            <a:ext cx="4729573" cy="1393161"/>
          </a:xfrm>
          <a:prstGeom prst="rect">
            <a:avLst/>
          </a:prstGeom>
          <a:blipFill>
            <a:blip r:embed="rId4" cstate="print">
              <a:extLst>
                <a:ext uri="{BEBA8EAE-BF5A-486C-A8C5-ECC9F3942E4B}">
                  <a14:imgProps xmlns:a14="http://schemas.microsoft.com/office/drawing/2010/main">
                    <a14:imgLayer r:embed="rId5">
                      <a14:imgEffect>
                        <a14:colorTemperature colorTemp="6375"/>
                      </a14:imgEffect>
                    </a14:imgLayer>
                  </a14:imgProps>
                </a:ext>
              </a:extLst>
            </a:blip>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2">
                    <a:lumMod val="20000"/>
                    <a:lumOff val="80000"/>
                  </a:schemeClr>
                </a:solidFill>
              </a:rPr>
              <a:t>PHP </a:t>
            </a:r>
            <a:r>
              <a:rPr lang="ja-JP" altLang="en-US" sz="1600" dirty="0">
                <a:solidFill>
                  <a:schemeClr val="tx2">
                    <a:lumMod val="20000"/>
                    <a:lumOff val="80000"/>
                  </a:schemeClr>
                </a:solidFill>
              </a:rPr>
              <a:t>における文字列型は、</a:t>
            </a:r>
            <a:r>
              <a:rPr lang="ja-JP" altLang="en-US" sz="1600" b="1" dirty="0">
                <a:solidFill>
                  <a:srgbClr val="FFFF00"/>
                </a:solidFill>
              </a:rPr>
              <a:t>バイトの配列と整数値 </a:t>
            </a:r>
            <a:r>
              <a:rPr lang="en-US" altLang="ja-JP" sz="1600" b="1" dirty="0">
                <a:solidFill>
                  <a:srgbClr val="FFFF00"/>
                </a:solidFill>
              </a:rPr>
              <a:t>(</a:t>
            </a:r>
            <a:r>
              <a:rPr lang="ja-JP" altLang="en-US" sz="1600" b="1" dirty="0">
                <a:solidFill>
                  <a:srgbClr val="FFFF00"/>
                </a:solidFill>
              </a:rPr>
              <a:t>バッファ長</a:t>
            </a:r>
            <a:r>
              <a:rPr lang="en-US" altLang="ja-JP" sz="1600" b="1" dirty="0">
                <a:solidFill>
                  <a:srgbClr val="FFFF00"/>
                </a:solidFill>
              </a:rPr>
              <a:t>) </a:t>
            </a:r>
            <a:r>
              <a:rPr lang="ja-JP" altLang="en-US" sz="1600" b="1" dirty="0">
                <a:solidFill>
                  <a:srgbClr val="FFFF00"/>
                </a:solidFill>
              </a:rPr>
              <a:t>で実装</a:t>
            </a:r>
            <a:r>
              <a:rPr lang="ja-JP" altLang="en-US" sz="1600" dirty="0">
                <a:solidFill>
                  <a:srgbClr val="FFFF00"/>
                </a:solidFill>
              </a:rPr>
              <a:t>されています</a:t>
            </a:r>
            <a:r>
              <a:rPr lang="ja-JP" altLang="en-US" sz="1600" dirty="0">
                <a:solidFill>
                  <a:schemeClr val="tx2">
                    <a:lumMod val="20000"/>
                    <a:lumOff val="80000"/>
                  </a:schemeClr>
                </a:solidFill>
              </a:rPr>
              <a:t>。 バイト列を文字列に変換する方法については何の情報も持っておらず、完全にプログラマ任せとなっています。</a:t>
            </a:r>
            <a:endParaRPr kumimoji="1" lang="ja-JP" altLang="en-US" sz="1600" dirty="0">
              <a:solidFill>
                <a:schemeClr val="tx2">
                  <a:lumMod val="20000"/>
                  <a:lumOff val="80000"/>
                </a:schemeClr>
              </a:solidFill>
            </a:endParaRPr>
          </a:p>
        </p:txBody>
      </p:sp>
    </p:spTree>
    <p:extLst>
      <p:ext uri="{BB962C8B-B14F-4D97-AF65-F5344CB8AC3E}">
        <p14:creationId xmlns:p14="http://schemas.microsoft.com/office/powerpoint/2010/main" val="891157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String </a:t>
            </a:r>
            <a:r>
              <a:rPr lang="ja-JP" altLang="en-US" dirty="0" smtClean="0"/>
              <a:t>型で</a:t>
            </a:r>
            <a:r>
              <a:rPr lang="ja-JP" altLang="en-US" dirty="0"/>
              <a:t>バイト</a:t>
            </a:r>
            <a:r>
              <a:rPr lang="ja-JP" altLang="en-US" dirty="0" smtClean="0"/>
              <a:t>処理</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ファイル入出力</a:t>
            </a:r>
            <a:endParaRPr lang="en-US" altLang="ja-JP" dirty="0" smtClean="0"/>
          </a:p>
          <a:p>
            <a:pPr marL="0" indent="0">
              <a:buNone/>
            </a:pPr>
            <a:endParaRPr lang="en-US" altLang="ja-JP" dirty="0" smtClean="0"/>
          </a:p>
          <a:p>
            <a:pPr marL="0" indent="0">
              <a:buNone/>
            </a:pPr>
            <a:endParaRPr lang="en-US" altLang="ja-JP" dirty="0" smtClean="0"/>
          </a:p>
          <a:p>
            <a:r>
              <a:rPr lang="ja-JP" altLang="en-US" dirty="0" smtClean="0"/>
              <a:t>連結</a:t>
            </a:r>
            <a:r>
              <a:rPr lang="ja-JP" altLang="en-US" smtClean="0"/>
              <a:t>と分解</a:t>
            </a:r>
            <a:endParaRPr lang="en-US" altLang="ja-JP" dirty="0" smtClean="0"/>
          </a:p>
        </p:txBody>
      </p:sp>
      <p:sp>
        <p:nvSpPr>
          <p:cNvPr id="4" name="正方形/長方形 3"/>
          <p:cNvSpPr/>
          <p:nvPr/>
        </p:nvSpPr>
        <p:spPr>
          <a:xfrm>
            <a:off x="2073447" y="2376733"/>
            <a:ext cx="1969164" cy="333910"/>
          </a:xfrm>
          <a:prstGeom prst="rect">
            <a:avLst/>
          </a:prstGeom>
          <a:gradFill>
            <a:gsLst>
              <a:gs pos="100000">
                <a:schemeClr val="bg2">
                  <a:lumMod val="75000"/>
                </a:schemeClr>
              </a:gs>
              <a:gs pos="80000">
                <a:schemeClr val="tx2">
                  <a:lumMod val="40000"/>
                  <a:lumOff val="60000"/>
                </a:schemeClr>
              </a:gs>
              <a:gs pos="0">
                <a:schemeClr val="tx2">
                  <a:lumMod val="20000"/>
                  <a:lumOff val="80000"/>
                </a:schemeClr>
              </a:gs>
            </a:gsLst>
            <a:lin ang="5400000" scaled="0"/>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err="1">
                <a:solidFill>
                  <a:srgbClr val="000000"/>
                </a:solidFill>
                <a:latin typeface="Arial" pitchFamily="34" charset="0"/>
                <a:cs typeface="Arial" pitchFamily="34" charset="0"/>
              </a:rPr>
              <a:t>f</a:t>
            </a:r>
            <a:r>
              <a:rPr kumimoji="1" lang="en-US" altLang="ja-JP" sz="1600" b="1" dirty="0" err="1" smtClean="0">
                <a:solidFill>
                  <a:srgbClr val="000000"/>
                </a:solidFill>
                <a:latin typeface="Arial" pitchFamily="34" charset="0"/>
                <a:cs typeface="Arial" pitchFamily="34" charset="0"/>
              </a:rPr>
              <a:t>ile_get_contents</a:t>
            </a:r>
            <a:endParaRPr kumimoji="1" lang="ja-JP" altLang="en-US" sz="1600" b="1" dirty="0">
              <a:solidFill>
                <a:srgbClr val="000000"/>
              </a:solidFill>
              <a:latin typeface="Arial" pitchFamily="34" charset="0"/>
              <a:cs typeface="Arial" pitchFamily="34" charset="0"/>
            </a:endParaRPr>
          </a:p>
        </p:txBody>
      </p:sp>
      <p:pic>
        <p:nvPicPr>
          <p:cNvPr id="5" name="図 4" descr="php.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12906" y="2866427"/>
            <a:ext cx="1135433" cy="633950"/>
          </a:xfrm>
          <a:prstGeom prst="rect">
            <a:avLst/>
          </a:prstGeom>
        </p:spPr>
      </p:pic>
      <p:pic>
        <p:nvPicPr>
          <p:cNvPr id="6" name="図 5" descr="3320600-binary-code-3d-rendered-art.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99213" y="2793894"/>
            <a:ext cx="774234" cy="729715"/>
          </a:xfrm>
          <a:prstGeom prst="rect">
            <a:avLst/>
          </a:prstGeom>
        </p:spPr>
      </p:pic>
      <p:sp>
        <p:nvSpPr>
          <p:cNvPr id="8" name="正方形/長方形 7"/>
          <p:cNvSpPr/>
          <p:nvPr/>
        </p:nvSpPr>
        <p:spPr>
          <a:xfrm>
            <a:off x="4914540" y="2376733"/>
            <a:ext cx="1867300" cy="333909"/>
          </a:xfrm>
          <a:prstGeom prst="rect">
            <a:avLst/>
          </a:prstGeom>
          <a:gradFill>
            <a:gsLst>
              <a:gs pos="100000">
                <a:schemeClr val="bg2">
                  <a:lumMod val="75000"/>
                </a:schemeClr>
              </a:gs>
              <a:gs pos="80000">
                <a:schemeClr val="tx2">
                  <a:lumMod val="40000"/>
                  <a:lumOff val="60000"/>
                </a:schemeClr>
              </a:gs>
              <a:gs pos="0">
                <a:schemeClr val="tx2">
                  <a:lumMod val="20000"/>
                  <a:lumOff val="80000"/>
                </a:schemeClr>
              </a:gs>
            </a:gsLst>
            <a:lin ang="5400000" scaled="0"/>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err="1" smtClean="0">
                <a:solidFill>
                  <a:srgbClr val="000000"/>
                </a:solidFill>
                <a:latin typeface="Arial" pitchFamily="34" charset="0"/>
                <a:cs typeface="Arial" pitchFamily="34" charset="0"/>
              </a:rPr>
              <a:t>file_put_contents</a:t>
            </a:r>
            <a:endParaRPr kumimoji="1" lang="ja-JP" altLang="en-US" sz="1600" b="1" dirty="0">
              <a:solidFill>
                <a:srgbClr val="000000"/>
              </a:solidFill>
              <a:latin typeface="Arial" pitchFamily="34" charset="0"/>
              <a:cs typeface="Arial" pitchFamily="34" charset="0"/>
            </a:endParaRPr>
          </a:p>
        </p:txBody>
      </p:sp>
      <p:sp>
        <p:nvSpPr>
          <p:cNvPr id="9" name="右矢印 8"/>
          <p:cNvSpPr/>
          <p:nvPr/>
        </p:nvSpPr>
        <p:spPr>
          <a:xfrm>
            <a:off x="2618072" y="3059106"/>
            <a:ext cx="789271" cy="2485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5578680" y="3036465"/>
            <a:ext cx="789271" cy="2485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036968" y="2364173"/>
            <a:ext cx="1144720" cy="4919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ファイル</a:t>
            </a:r>
            <a:endParaRPr kumimoji="1" lang="ja-JP" altLang="en-US" sz="1600" dirty="0">
              <a:solidFill>
                <a:srgbClr val="000000"/>
              </a:solidFill>
            </a:endParaRPr>
          </a:p>
        </p:txBody>
      </p:sp>
      <p:pic>
        <p:nvPicPr>
          <p:cNvPr id="12" name="図 11" descr="3320600-binary-code-3d-rendered-art.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05390" y="2793893"/>
            <a:ext cx="774234" cy="729715"/>
          </a:xfrm>
          <a:prstGeom prst="rect">
            <a:avLst/>
          </a:prstGeom>
        </p:spPr>
      </p:pic>
      <p:sp>
        <p:nvSpPr>
          <p:cNvPr id="13" name="正方形/長方形 12"/>
          <p:cNvSpPr/>
          <p:nvPr/>
        </p:nvSpPr>
        <p:spPr>
          <a:xfrm>
            <a:off x="6781840" y="2417818"/>
            <a:ext cx="1144720" cy="3961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dirty="0" smtClean="0">
                <a:solidFill>
                  <a:srgbClr val="000000"/>
                </a:solidFill>
              </a:rPr>
              <a:t>ファイル</a:t>
            </a:r>
            <a:endParaRPr kumimoji="1" lang="ja-JP" altLang="en-US" sz="1600" dirty="0">
              <a:solidFill>
                <a:srgbClr val="000000"/>
              </a:solidFill>
            </a:endParaRPr>
          </a:p>
        </p:txBody>
      </p:sp>
      <p:sp>
        <p:nvSpPr>
          <p:cNvPr id="15" name="正方形/長方形 14"/>
          <p:cNvSpPr/>
          <p:nvPr/>
        </p:nvSpPr>
        <p:spPr>
          <a:xfrm>
            <a:off x="2524169" y="3285057"/>
            <a:ext cx="921674"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input</a:t>
            </a:r>
            <a:endParaRPr kumimoji="1" lang="ja-JP" altLang="en-US" sz="1600" dirty="0">
              <a:solidFill>
                <a:srgbClr val="000000"/>
              </a:solidFill>
            </a:endParaRPr>
          </a:p>
        </p:txBody>
      </p:sp>
      <p:sp>
        <p:nvSpPr>
          <p:cNvPr id="16" name="正方形/長方形 15"/>
          <p:cNvSpPr/>
          <p:nvPr/>
        </p:nvSpPr>
        <p:spPr>
          <a:xfrm>
            <a:off x="5501680" y="3307698"/>
            <a:ext cx="921674"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output</a:t>
            </a:r>
            <a:endParaRPr kumimoji="1" lang="ja-JP" altLang="en-US" sz="1600" dirty="0">
              <a:solidFill>
                <a:srgbClr val="000000"/>
              </a:solidFill>
            </a:endParaRPr>
          </a:p>
        </p:txBody>
      </p:sp>
      <p:sp>
        <p:nvSpPr>
          <p:cNvPr id="17" name="正方形/長方形 16"/>
          <p:cNvSpPr/>
          <p:nvPr/>
        </p:nvSpPr>
        <p:spPr>
          <a:xfrm>
            <a:off x="1001756" y="4651618"/>
            <a:ext cx="828949"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rgbClr val="000000"/>
                </a:solidFill>
              </a:rPr>
              <a:t>連結</a:t>
            </a:r>
          </a:p>
        </p:txBody>
      </p:sp>
      <p:sp>
        <p:nvSpPr>
          <p:cNvPr id="19" name="正方形/長方形 18"/>
          <p:cNvSpPr/>
          <p:nvPr/>
        </p:nvSpPr>
        <p:spPr>
          <a:xfrm>
            <a:off x="1621127" y="4316106"/>
            <a:ext cx="1343078" cy="333910"/>
          </a:xfrm>
          <a:prstGeom prst="rect">
            <a:avLst/>
          </a:prstGeom>
          <a:gradFill>
            <a:gsLst>
              <a:gs pos="100000">
                <a:schemeClr val="bg2">
                  <a:lumMod val="75000"/>
                </a:schemeClr>
              </a:gs>
              <a:gs pos="80000">
                <a:schemeClr val="tx2">
                  <a:lumMod val="40000"/>
                  <a:lumOff val="60000"/>
                </a:schemeClr>
              </a:gs>
              <a:gs pos="0">
                <a:schemeClr val="tx2">
                  <a:lumMod val="20000"/>
                  <a:lumOff val="80000"/>
                </a:schemeClr>
              </a:gs>
            </a:gsLst>
            <a:lin ang="5400000" scaled="0"/>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smtClean="0">
                <a:solidFill>
                  <a:srgbClr val="000000"/>
                </a:solidFill>
                <a:latin typeface="Arial" pitchFamily="34" charset="0"/>
                <a:cs typeface="Arial" pitchFamily="34" charset="0"/>
              </a:rPr>
              <a:t>$c = $a . $b</a:t>
            </a:r>
            <a:endParaRPr kumimoji="1" lang="ja-JP" altLang="en-US" sz="1600" b="1" dirty="0">
              <a:solidFill>
                <a:srgbClr val="000000"/>
              </a:solidFill>
              <a:latin typeface="Arial" pitchFamily="34" charset="0"/>
              <a:cs typeface="Arial" pitchFamily="34" charset="0"/>
            </a:endParaRPr>
          </a:p>
        </p:txBody>
      </p:sp>
      <p:sp>
        <p:nvSpPr>
          <p:cNvPr id="20" name="正方形/長方形 19"/>
          <p:cNvSpPr/>
          <p:nvPr/>
        </p:nvSpPr>
        <p:spPr>
          <a:xfrm>
            <a:off x="4648994" y="4217724"/>
            <a:ext cx="2338588" cy="333910"/>
          </a:xfrm>
          <a:prstGeom prst="rect">
            <a:avLst/>
          </a:prstGeom>
          <a:gradFill>
            <a:gsLst>
              <a:gs pos="100000">
                <a:schemeClr val="bg2">
                  <a:lumMod val="75000"/>
                </a:schemeClr>
              </a:gs>
              <a:gs pos="80000">
                <a:schemeClr val="tx2">
                  <a:lumMod val="40000"/>
                  <a:lumOff val="60000"/>
                </a:schemeClr>
              </a:gs>
              <a:gs pos="0">
                <a:schemeClr val="tx2">
                  <a:lumMod val="20000"/>
                  <a:lumOff val="80000"/>
                </a:schemeClr>
              </a:gs>
            </a:gsLst>
            <a:lin ang="5400000" scaled="0"/>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smtClean="0">
                <a:solidFill>
                  <a:srgbClr val="000000"/>
                </a:solidFill>
                <a:latin typeface="Arial" pitchFamily="34" charset="0"/>
                <a:cs typeface="Arial" pitchFamily="34" charset="0"/>
              </a:rPr>
              <a:t>$b = </a:t>
            </a:r>
            <a:r>
              <a:rPr kumimoji="1" lang="en-US" altLang="ja-JP" sz="1600" b="1" dirty="0" err="1" smtClean="0">
                <a:solidFill>
                  <a:srgbClr val="000000"/>
                </a:solidFill>
                <a:latin typeface="Arial" pitchFamily="34" charset="0"/>
                <a:cs typeface="Arial" pitchFamily="34" charset="0"/>
              </a:rPr>
              <a:t>substr</a:t>
            </a:r>
            <a:r>
              <a:rPr kumimoji="1" lang="en-US" altLang="ja-JP" sz="1600" b="1" dirty="0" smtClean="0">
                <a:solidFill>
                  <a:srgbClr val="000000"/>
                </a:solidFill>
                <a:latin typeface="Arial" pitchFamily="34" charset="0"/>
                <a:cs typeface="Arial" pitchFamily="34" charset="0"/>
              </a:rPr>
              <a:t>($a, $x, $y)</a:t>
            </a:r>
            <a:endParaRPr kumimoji="1" lang="ja-JP" altLang="en-US" sz="1600" b="1" dirty="0">
              <a:solidFill>
                <a:srgbClr val="000000"/>
              </a:solidFill>
              <a:latin typeface="Arial" pitchFamily="34" charset="0"/>
              <a:cs typeface="Arial" pitchFamily="34" charset="0"/>
            </a:endParaRPr>
          </a:p>
        </p:txBody>
      </p:sp>
      <p:sp>
        <p:nvSpPr>
          <p:cNvPr id="21" name="正方形/長方形 20"/>
          <p:cNvSpPr/>
          <p:nvPr/>
        </p:nvSpPr>
        <p:spPr>
          <a:xfrm>
            <a:off x="4066147" y="4583225"/>
            <a:ext cx="828949"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分解</a:t>
            </a:r>
            <a:endParaRPr kumimoji="1" lang="ja-JP" altLang="en-US" sz="1600" b="1" dirty="0">
              <a:solidFill>
                <a:srgbClr val="000000"/>
              </a:solidFill>
            </a:endParaRPr>
          </a:p>
        </p:txBody>
      </p:sp>
      <p:pic>
        <p:nvPicPr>
          <p:cNvPr id="22" name="図 21"/>
          <p:cNvPicPr>
            <a:picLocks noChangeAspect="1"/>
          </p:cNvPicPr>
          <p:nvPr/>
        </p:nvPicPr>
        <p:blipFill>
          <a:blip r:embed="rId5" cstate="print"/>
          <a:stretch>
            <a:fillRect/>
          </a:stretch>
        </p:blipFill>
        <p:spPr>
          <a:xfrm>
            <a:off x="2027954" y="4986739"/>
            <a:ext cx="378749" cy="258040"/>
          </a:xfrm>
          <a:prstGeom prst="rect">
            <a:avLst/>
          </a:prstGeom>
        </p:spPr>
      </p:pic>
      <p:pic>
        <p:nvPicPr>
          <p:cNvPr id="23" name="図 22"/>
          <p:cNvPicPr>
            <a:picLocks noChangeAspect="1"/>
          </p:cNvPicPr>
          <p:nvPr/>
        </p:nvPicPr>
        <p:blipFill>
          <a:blip r:embed="rId6" cstate="print">
            <a:duotone>
              <a:prstClr val="black"/>
              <a:schemeClr val="accent3">
                <a:tint val="45000"/>
                <a:satMod val="400000"/>
              </a:schemeClr>
            </a:duotone>
          </a:blip>
          <a:stretch>
            <a:fillRect/>
          </a:stretch>
        </p:blipFill>
        <p:spPr>
          <a:xfrm>
            <a:off x="2755043" y="4976046"/>
            <a:ext cx="455752" cy="258040"/>
          </a:xfrm>
          <a:prstGeom prst="rect">
            <a:avLst/>
          </a:prstGeom>
        </p:spPr>
      </p:pic>
      <p:sp>
        <p:nvSpPr>
          <p:cNvPr id="24" name="正方形/長方形 23"/>
          <p:cNvSpPr/>
          <p:nvPr/>
        </p:nvSpPr>
        <p:spPr>
          <a:xfrm>
            <a:off x="1652868" y="4918346"/>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$a</a:t>
            </a:r>
            <a:endParaRPr kumimoji="1" lang="ja-JP" altLang="en-US" sz="1600" dirty="0">
              <a:solidFill>
                <a:srgbClr val="000000"/>
              </a:solidFill>
            </a:endParaRPr>
          </a:p>
        </p:txBody>
      </p:sp>
      <p:sp>
        <p:nvSpPr>
          <p:cNvPr id="25" name="正方形/長方形 24"/>
          <p:cNvSpPr/>
          <p:nvPr/>
        </p:nvSpPr>
        <p:spPr>
          <a:xfrm>
            <a:off x="2387438" y="4948198"/>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$b</a:t>
            </a:r>
            <a:endParaRPr kumimoji="1" lang="ja-JP" altLang="en-US" sz="1600" dirty="0">
              <a:solidFill>
                <a:srgbClr val="000000"/>
              </a:solidFill>
            </a:endParaRPr>
          </a:p>
        </p:txBody>
      </p:sp>
      <p:sp>
        <p:nvSpPr>
          <p:cNvPr id="26" name="右矢印 25"/>
          <p:cNvSpPr/>
          <p:nvPr/>
        </p:nvSpPr>
        <p:spPr>
          <a:xfrm rot="5400000">
            <a:off x="2371284" y="5373799"/>
            <a:ext cx="266327" cy="2485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5" cstate="print"/>
          <a:stretch>
            <a:fillRect/>
          </a:stretch>
        </p:blipFill>
        <p:spPr>
          <a:xfrm>
            <a:off x="2135323" y="5700978"/>
            <a:ext cx="378749" cy="258040"/>
          </a:xfrm>
          <a:prstGeom prst="rect">
            <a:avLst/>
          </a:prstGeom>
        </p:spPr>
      </p:pic>
      <p:pic>
        <p:nvPicPr>
          <p:cNvPr id="30" name="図 29"/>
          <p:cNvPicPr>
            <a:picLocks noChangeAspect="1"/>
          </p:cNvPicPr>
          <p:nvPr/>
        </p:nvPicPr>
        <p:blipFill>
          <a:blip r:embed="rId6" cstate="print">
            <a:duotone>
              <a:prstClr val="black"/>
              <a:schemeClr val="accent3">
                <a:tint val="45000"/>
                <a:satMod val="400000"/>
              </a:schemeClr>
            </a:duotone>
          </a:blip>
          <a:stretch>
            <a:fillRect/>
          </a:stretch>
        </p:blipFill>
        <p:spPr>
          <a:xfrm>
            <a:off x="2502873" y="5699008"/>
            <a:ext cx="455752" cy="258040"/>
          </a:xfrm>
          <a:prstGeom prst="rect">
            <a:avLst/>
          </a:prstGeom>
        </p:spPr>
      </p:pic>
      <p:sp>
        <p:nvSpPr>
          <p:cNvPr id="31" name="正方形/長方形 30"/>
          <p:cNvSpPr/>
          <p:nvPr/>
        </p:nvSpPr>
        <p:spPr>
          <a:xfrm>
            <a:off x="1756188" y="5660467"/>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$c</a:t>
            </a:r>
            <a:endParaRPr kumimoji="1" lang="ja-JP" altLang="en-US" sz="1600" dirty="0">
              <a:solidFill>
                <a:srgbClr val="000000"/>
              </a:solidFill>
            </a:endParaRPr>
          </a:p>
        </p:txBody>
      </p:sp>
      <p:pic>
        <p:nvPicPr>
          <p:cNvPr id="32" name="図 31"/>
          <p:cNvPicPr>
            <a:picLocks noChangeAspect="1"/>
          </p:cNvPicPr>
          <p:nvPr/>
        </p:nvPicPr>
        <p:blipFill>
          <a:blip r:embed="rId7" cstate="print"/>
          <a:stretch>
            <a:fillRect/>
          </a:stretch>
        </p:blipFill>
        <p:spPr>
          <a:xfrm>
            <a:off x="5212502" y="4823113"/>
            <a:ext cx="1417436" cy="258040"/>
          </a:xfrm>
          <a:prstGeom prst="rect">
            <a:avLst/>
          </a:prstGeom>
        </p:spPr>
      </p:pic>
      <p:sp>
        <p:nvSpPr>
          <p:cNvPr id="33" name="正方形/長方形 32"/>
          <p:cNvSpPr/>
          <p:nvPr/>
        </p:nvSpPr>
        <p:spPr>
          <a:xfrm>
            <a:off x="4833153" y="4784572"/>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$a</a:t>
            </a:r>
            <a:endParaRPr kumimoji="1" lang="ja-JP" altLang="en-US" sz="1600" dirty="0">
              <a:solidFill>
                <a:srgbClr val="000000"/>
              </a:solidFill>
            </a:endParaRPr>
          </a:p>
        </p:txBody>
      </p:sp>
      <p:sp>
        <p:nvSpPr>
          <p:cNvPr id="36" name="正方形/長方形 35"/>
          <p:cNvSpPr/>
          <p:nvPr/>
        </p:nvSpPr>
        <p:spPr>
          <a:xfrm>
            <a:off x="5299921" y="5685806"/>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$b</a:t>
            </a:r>
            <a:endParaRPr kumimoji="1" lang="ja-JP" altLang="en-US" sz="1600" dirty="0">
              <a:solidFill>
                <a:srgbClr val="000000"/>
              </a:solidFill>
            </a:endParaRPr>
          </a:p>
        </p:txBody>
      </p:sp>
      <p:cxnSp>
        <p:nvCxnSpPr>
          <p:cNvPr id="38" name="直線矢印コネクタ 37"/>
          <p:cNvCxnSpPr/>
          <p:nvPr/>
        </p:nvCxnSpPr>
        <p:spPr>
          <a:xfrm>
            <a:off x="5236670" y="5225529"/>
            <a:ext cx="431284" cy="0"/>
          </a:xfrm>
          <a:prstGeom prst="straightConnector1">
            <a:avLst/>
          </a:prstGeom>
          <a:ln>
            <a:headEnd type="none"/>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a:off x="5667954" y="5234217"/>
            <a:ext cx="484694"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41" name="右矢印 40"/>
          <p:cNvSpPr/>
          <p:nvPr/>
        </p:nvSpPr>
        <p:spPr>
          <a:xfrm rot="5400000">
            <a:off x="5778432" y="5372755"/>
            <a:ext cx="266327" cy="2485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5201263" y="5034188"/>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$x</a:t>
            </a:r>
            <a:endParaRPr kumimoji="1" lang="ja-JP" altLang="en-US" sz="1600" dirty="0">
              <a:solidFill>
                <a:srgbClr val="000000"/>
              </a:solidFill>
            </a:endParaRPr>
          </a:p>
        </p:txBody>
      </p:sp>
      <p:sp>
        <p:nvSpPr>
          <p:cNvPr id="44" name="正方形/長方形 43"/>
          <p:cNvSpPr/>
          <p:nvPr/>
        </p:nvSpPr>
        <p:spPr>
          <a:xfrm>
            <a:off x="5684081" y="5029810"/>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$y</a:t>
            </a:r>
            <a:endParaRPr kumimoji="1" lang="ja-JP" altLang="en-US" sz="1600" dirty="0">
              <a:solidFill>
                <a:srgbClr val="000000"/>
              </a:solidFill>
            </a:endParaRPr>
          </a:p>
        </p:txBody>
      </p:sp>
      <p:pic>
        <p:nvPicPr>
          <p:cNvPr id="1026" name="Picture 2" descr="Y:\php\study\binary2\図1_トリミング.png"/>
          <p:cNvPicPr>
            <a:picLocks noChangeAspect="1" noChangeArrowheads="1"/>
          </p:cNvPicPr>
          <p:nvPr/>
        </p:nvPicPr>
        <p:blipFill>
          <a:blip r:embed="rId8" cstate="email">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694588" y="5691736"/>
            <a:ext cx="444242" cy="26531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Y:\php\study\binary2\図1_トリミング.png"/>
          <p:cNvPicPr>
            <a:picLocks noChangeAspect="1" noChangeArrowheads="1"/>
          </p:cNvPicPr>
          <p:nvPr/>
        </p:nvPicPr>
        <p:blipFill>
          <a:blip r:embed="rId9" cstate="email">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675338" y="4824793"/>
            <a:ext cx="429048" cy="25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449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String </a:t>
            </a:r>
            <a:r>
              <a:rPr lang="ja-JP" altLang="en-US" dirty="0" smtClean="0"/>
              <a:t>型でバイト処理</a:t>
            </a:r>
            <a:r>
              <a:rPr lang="en-US" altLang="ja-JP" baseline="0" dirty="0" smtClean="0"/>
              <a:t> </a:t>
            </a:r>
            <a:r>
              <a:rPr lang="en-US" altLang="ja-JP" baseline="0" dirty="0" err="1" smtClean="0"/>
              <a:t>ord,chr</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バイナリと整数値</a:t>
            </a:r>
            <a:r>
              <a:rPr kumimoji="1" lang="ja-JP" altLang="en-US" dirty="0" smtClean="0"/>
              <a:t>との相互変換</a:t>
            </a:r>
            <a:endParaRPr kumimoji="1" lang="en-US" altLang="ja-JP" dirty="0" smtClean="0"/>
          </a:p>
          <a:p>
            <a:endParaRPr lang="en-US" altLang="ja-JP" dirty="0" smtClean="0"/>
          </a:p>
          <a:p>
            <a:endParaRPr kumimoji="1" lang="en-US" altLang="ja-JP" dirty="0" smtClean="0"/>
          </a:p>
          <a:p>
            <a:endParaRPr lang="en-US" altLang="ja-JP" dirty="0" smtClean="0"/>
          </a:p>
          <a:p>
            <a:endParaRPr kumimoji="1" lang="en-US" altLang="ja-JP" dirty="0" smtClean="0"/>
          </a:p>
        </p:txBody>
      </p:sp>
      <p:sp>
        <p:nvSpPr>
          <p:cNvPr id="4" name="正方形/長方形 3"/>
          <p:cNvSpPr/>
          <p:nvPr/>
        </p:nvSpPr>
        <p:spPr>
          <a:xfrm>
            <a:off x="3421213" y="2757449"/>
            <a:ext cx="1343078" cy="333910"/>
          </a:xfrm>
          <a:prstGeom prst="rect">
            <a:avLst/>
          </a:prstGeom>
          <a:gradFill>
            <a:gsLst>
              <a:gs pos="100000">
                <a:schemeClr val="bg2">
                  <a:lumMod val="75000"/>
                </a:schemeClr>
              </a:gs>
              <a:gs pos="80000">
                <a:schemeClr val="tx2">
                  <a:lumMod val="40000"/>
                  <a:lumOff val="60000"/>
                </a:schemeClr>
              </a:gs>
              <a:gs pos="0">
                <a:schemeClr val="tx2">
                  <a:lumMod val="20000"/>
                  <a:lumOff val="80000"/>
                </a:schemeClr>
              </a:gs>
            </a:gsLst>
            <a:lin ang="5400000" scaled="0"/>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smtClean="0">
                <a:solidFill>
                  <a:srgbClr val="000000"/>
                </a:solidFill>
                <a:latin typeface="Arial" pitchFamily="34" charset="0"/>
                <a:cs typeface="Arial" pitchFamily="34" charset="0"/>
              </a:rPr>
              <a:t>$b</a:t>
            </a:r>
            <a:r>
              <a:rPr kumimoji="1" lang="ja-JP" altLang="en-US" sz="1600" b="1" dirty="0">
                <a:solidFill>
                  <a:srgbClr val="000000"/>
                </a:solidFill>
                <a:latin typeface="Arial" pitchFamily="34" charset="0"/>
                <a:cs typeface="Arial" pitchFamily="34" charset="0"/>
              </a:rPr>
              <a:t> </a:t>
            </a:r>
            <a:r>
              <a:rPr kumimoji="1" lang="en-US" altLang="ja-JP" sz="1600" b="1" dirty="0" smtClean="0">
                <a:solidFill>
                  <a:srgbClr val="000000"/>
                </a:solidFill>
                <a:latin typeface="Arial" pitchFamily="34" charset="0"/>
                <a:cs typeface="Arial" pitchFamily="34" charset="0"/>
              </a:rPr>
              <a:t>= </a:t>
            </a:r>
            <a:r>
              <a:rPr kumimoji="1" lang="en-US" altLang="ja-JP" sz="1600" b="1" dirty="0" err="1" smtClean="0">
                <a:solidFill>
                  <a:srgbClr val="000000"/>
                </a:solidFill>
                <a:latin typeface="Arial" pitchFamily="34" charset="0"/>
                <a:cs typeface="Arial" pitchFamily="34" charset="0"/>
              </a:rPr>
              <a:t>ord</a:t>
            </a:r>
            <a:r>
              <a:rPr kumimoji="1" lang="en-US" altLang="ja-JP" sz="1600" b="1" dirty="0" smtClean="0">
                <a:solidFill>
                  <a:srgbClr val="000000"/>
                </a:solidFill>
                <a:latin typeface="Arial" pitchFamily="34" charset="0"/>
                <a:cs typeface="Arial" pitchFamily="34" charset="0"/>
              </a:rPr>
              <a:t>($a)</a:t>
            </a:r>
            <a:endParaRPr kumimoji="1" lang="ja-JP" altLang="en-US" sz="1600" b="1" dirty="0">
              <a:solidFill>
                <a:srgbClr val="000000"/>
              </a:solidFill>
              <a:latin typeface="Arial" pitchFamily="34" charset="0"/>
              <a:cs typeface="Arial" pitchFamily="34" charset="0"/>
            </a:endParaRPr>
          </a:p>
        </p:txBody>
      </p:sp>
      <p:sp>
        <p:nvSpPr>
          <p:cNvPr id="5" name="正方形/長方形 4"/>
          <p:cNvSpPr/>
          <p:nvPr/>
        </p:nvSpPr>
        <p:spPr>
          <a:xfrm>
            <a:off x="3421213" y="4064880"/>
            <a:ext cx="1343078" cy="333910"/>
          </a:xfrm>
          <a:prstGeom prst="rect">
            <a:avLst/>
          </a:prstGeom>
          <a:gradFill>
            <a:gsLst>
              <a:gs pos="100000">
                <a:schemeClr val="bg2">
                  <a:lumMod val="75000"/>
                </a:schemeClr>
              </a:gs>
              <a:gs pos="80000">
                <a:schemeClr val="tx2">
                  <a:lumMod val="40000"/>
                  <a:lumOff val="60000"/>
                </a:schemeClr>
              </a:gs>
              <a:gs pos="0">
                <a:schemeClr val="tx2">
                  <a:lumMod val="20000"/>
                  <a:lumOff val="80000"/>
                </a:schemeClr>
              </a:gs>
            </a:gsLst>
            <a:lin ang="5400000" scaled="0"/>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smtClean="0">
                <a:solidFill>
                  <a:srgbClr val="000000"/>
                </a:solidFill>
                <a:latin typeface="Arial" pitchFamily="34" charset="0"/>
                <a:cs typeface="Arial" pitchFamily="34" charset="0"/>
              </a:rPr>
              <a:t>$a</a:t>
            </a:r>
            <a:r>
              <a:rPr kumimoji="1" lang="ja-JP" altLang="en-US" sz="1600" b="1" dirty="0" smtClean="0">
                <a:solidFill>
                  <a:srgbClr val="000000"/>
                </a:solidFill>
                <a:latin typeface="Arial" pitchFamily="34" charset="0"/>
                <a:cs typeface="Arial" pitchFamily="34" charset="0"/>
              </a:rPr>
              <a:t> </a:t>
            </a:r>
            <a:r>
              <a:rPr kumimoji="1" lang="en-US" altLang="ja-JP" sz="1600" b="1" dirty="0" smtClean="0">
                <a:solidFill>
                  <a:srgbClr val="000000"/>
                </a:solidFill>
                <a:latin typeface="Arial" pitchFamily="34" charset="0"/>
                <a:cs typeface="Arial" pitchFamily="34" charset="0"/>
              </a:rPr>
              <a:t>= </a:t>
            </a:r>
            <a:r>
              <a:rPr kumimoji="1" lang="en-US" altLang="ja-JP" sz="1600" b="1" dirty="0" err="1" smtClean="0">
                <a:solidFill>
                  <a:srgbClr val="000000"/>
                </a:solidFill>
                <a:latin typeface="Arial" pitchFamily="34" charset="0"/>
                <a:cs typeface="Arial" pitchFamily="34" charset="0"/>
              </a:rPr>
              <a:t>chr</a:t>
            </a:r>
            <a:r>
              <a:rPr kumimoji="1" lang="en-US" altLang="ja-JP" sz="1600" b="1" dirty="0" smtClean="0">
                <a:solidFill>
                  <a:srgbClr val="000000"/>
                </a:solidFill>
                <a:latin typeface="Arial" pitchFamily="34" charset="0"/>
                <a:cs typeface="Arial" pitchFamily="34" charset="0"/>
              </a:rPr>
              <a:t>($b)</a:t>
            </a:r>
            <a:endParaRPr kumimoji="1" lang="ja-JP" altLang="en-US" sz="1600" b="1" dirty="0">
              <a:solidFill>
                <a:srgbClr val="000000"/>
              </a:solidFill>
              <a:latin typeface="Arial" pitchFamily="34" charset="0"/>
              <a:cs typeface="Arial" pitchFamily="34" charset="0"/>
            </a:endParaRPr>
          </a:p>
        </p:txBody>
      </p:sp>
      <p:pic>
        <p:nvPicPr>
          <p:cNvPr id="6" name="Picture 2" descr="Y:\php\study\binary2\図1_トリミング.png"/>
          <p:cNvPicPr>
            <a:picLocks noChangeAspect="1" noChangeArrowheads="1"/>
          </p:cNvPicPr>
          <p:nvPr/>
        </p:nvPicPr>
        <p:blipFill>
          <a:blip r:embed="rId3" cstate="email">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926837" y="3512047"/>
            <a:ext cx="292326" cy="265311"/>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2429293" y="3142020"/>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バイナリ</a:t>
            </a:r>
            <a:endParaRPr kumimoji="1" lang="ja-JP" altLang="en-US" sz="1600" b="1" dirty="0">
              <a:solidFill>
                <a:srgbClr val="000000"/>
              </a:solidFill>
            </a:endParaRPr>
          </a:p>
        </p:txBody>
      </p:sp>
      <p:sp>
        <p:nvSpPr>
          <p:cNvPr id="8" name="正方形/長方形 7"/>
          <p:cNvSpPr/>
          <p:nvPr/>
        </p:nvSpPr>
        <p:spPr>
          <a:xfrm>
            <a:off x="2552195" y="3477141"/>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$a</a:t>
            </a:r>
            <a:endParaRPr kumimoji="1" lang="ja-JP" altLang="en-US" sz="1600" dirty="0">
              <a:solidFill>
                <a:srgbClr val="000000"/>
              </a:solidFill>
            </a:endParaRPr>
          </a:p>
        </p:txBody>
      </p:sp>
      <p:pic>
        <p:nvPicPr>
          <p:cNvPr id="9" name="Picture 2" descr="Y:\php\study\binary2\図1_トリミング.png"/>
          <p:cNvPicPr>
            <a:picLocks noChangeAspect="1" noChangeArrowheads="1"/>
          </p:cNvPicPr>
          <p:nvPr/>
        </p:nvPicPr>
        <p:blipFill>
          <a:blip r:embed="rId4" cstate="email">
            <a:duotone>
              <a:prstClr val="black"/>
              <a:schemeClr val="tx2">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5339244" y="3488015"/>
            <a:ext cx="292326" cy="265311"/>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4964602" y="3117988"/>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整数値</a:t>
            </a:r>
            <a:endParaRPr kumimoji="1" lang="ja-JP" altLang="en-US" sz="1600" b="1" dirty="0">
              <a:solidFill>
                <a:srgbClr val="000000"/>
              </a:solidFill>
            </a:endParaRPr>
          </a:p>
        </p:txBody>
      </p:sp>
      <p:sp>
        <p:nvSpPr>
          <p:cNvPr id="11" name="正方形/長方形 10"/>
          <p:cNvSpPr/>
          <p:nvPr/>
        </p:nvSpPr>
        <p:spPr>
          <a:xfrm>
            <a:off x="4964602" y="3453109"/>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$b</a:t>
            </a:r>
            <a:endParaRPr kumimoji="1" lang="ja-JP" altLang="en-US" sz="1600" dirty="0">
              <a:solidFill>
                <a:srgbClr val="000000"/>
              </a:solidFill>
            </a:endParaRPr>
          </a:p>
        </p:txBody>
      </p:sp>
      <p:sp>
        <p:nvSpPr>
          <p:cNvPr id="13" name="正方形/長方形 12"/>
          <p:cNvSpPr/>
          <p:nvPr/>
        </p:nvSpPr>
        <p:spPr>
          <a:xfrm>
            <a:off x="1095423" y="4896677"/>
            <a:ext cx="1825921" cy="944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fontAlgn="ctr"/>
            <a:r>
              <a:rPr kumimoji="1" lang="en-US" altLang="ja-JP" dirty="0" smtClean="0">
                <a:solidFill>
                  <a:schemeClr val="bg1"/>
                </a:solidFill>
                <a:latin typeface="Arial Unicode MS" pitchFamily="50" charset="-128"/>
                <a:ea typeface="Arial Unicode MS" pitchFamily="50" charset="-128"/>
                <a:cs typeface="Arial Unicode MS" pitchFamily="50" charset="-128"/>
              </a:rPr>
              <a:t>$a = ‘</a:t>
            </a:r>
            <a:r>
              <a:rPr kumimoji="1" lang="en-US" altLang="ja-JP" dirty="0" err="1" smtClean="0">
                <a:solidFill>
                  <a:schemeClr val="bg1"/>
                </a:solidFill>
                <a:latin typeface="Arial Unicode MS" pitchFamily="50" charset="-128"/>
                <a:ea typeface="Arial Unicode MS" pitchFamily="50" charset="-128"/>
                <a:cs typeface="Arial Unicode MS" pitchFamily="50" charset="-128"/>
              </a:rPr>
              <a:t>Yoya</a:t>
            </a:r>
            <a:r>
              <a:rPr kumimoji="1" lang="en-US" altLang="ja-JP" dirty="0" smtClean="0">
                <a:solidFill>
                  <a:schemeClr val="bg1"/>
                </a:solidFill>
                <a:latin typeface="Arial Unicode MS" pitchFamily="50" charset="-128"/>
                <a:ea typeface="Arial Unicode MS" pitchFamily="50" charset="-128"/>
                <a:cs typeface="Arial Unicode MS" pitchFamily="50" charset="-128"/>
              </a:rPr>
              <a:t>’;</a:t>
            </a:r>
          </a:p>
          <a:p>
            <a:pPr fontAlgn="ctr"/>
            <a:r>
              <a:rPr kumimoji="1" lang="en-US" altLang="ja-JP" dirty="0" smtClean="0">
                <a:solidFill>
                  <a:schemeClr val="bg1"/>
                </a:solidFill>
                <a:latin typeface="Arial Unicode MS" pitchFamily="50" charset="-128"/>
                <a:ea typeface="Arial Unicode MS" pitchFamily="50" charset="-128"/>
                <a:cs typeface="Arial Unicode MS" pitchFamily="50" charset="-128"/>
              </a:rPr>
              <a:t>$b = </a:t>
            </a:r>
            <a:r>
              <a:rPr kumimoji="1" lang="en-US" altLang="ja-JP" dirty="0" err="1" smtClean="0">
                <a:solidFill>
                  <a:schemeClr val="bg1"/>
                </a:solidFill>
                <a:latin typeface="Arial Unicode MS" pitchFamily="50" charset="-128"/>
                <a:ea typeface="Arial Unicode MS" pitchFamily="50" charset="-128"/>
                <a:cs typeface="Arial Unicode MS" pitchFamily="50" charset="-128"/>
              </a:rPr>
              <a:t>ord</a:t>
            </a:r>
            <a:r>
              <a:rPr kumimoji="1" lang="en-US" altLang="ja-JP" dirty="0" smtClean="0">
                <a:solidFill>
                  <a:schemeClr val="bg1"/>
                </a:solidFill>
                <a:latin typeface="Arial Unicode MS" pitchFamily="50" charset="-128"/>
                <a:ea typeface="Arial Unicode MS" pitchFamily="50" charset="-128"/>
                <a:cs typeface="Arial Unicode MS" pitchFamily="50" charset="-128"/>
              </a:rPr>
              <a:t>($a[0]);</a:t>
            </a:r>
          </a:p>
          <a:p>
            <a:pPr fontAlgn="ctr"/>
            <a:r>
              <a:rPr kumimoji="1" lang="en-US" altLang="ja-JP" dirty="0">
                <a:solidFill>
                  <a:schemeClr val="bg1"/>
                </a:solidFill>
                <a:latin typeface="Arial Unicode MS" pitchFamily="50" charset="-128"/>
                <a:ea typeface="Arial Unicode MS" pitchFamily="50" charset="-128"/>
                <a:cs typeface="Arial Unicode MS" pitchFamily="50" charset="-128"/>
              </a:rPr>
              <a:t>e</a:t>
            </a:r>
            <a:r>
              <a:rPr kumimoji="1" lang="en-US" altLang="ja-JP" dirty="0" smtClean="0">
                <a:solidFill>
                  <a:schemeClr val="bg1"/>
                </a:solidFill>
                <a:latin typeface="Arial Unicode MS" pitchFamily="50" charset="-128"/>
                <a:ea typeface="Arial Unicode MS" pitchFamily="50" charset="-128"/>
                <a:cs typeface="Arial Unicode MS" pitchFamily="50" charset="-128"/>
              </a:rPr>
              <a:t>cho $b;</a:t>
            </a:r>
          </a:p>
        </p:txBody>
      </p:sp>
      <p:sp>
        <p:nvSpPr>
          <p:cNvPr id="14" name="正方形/長方形 13"/>
          <p:cNvSpPr/>
          <p:nvPr/>
        </p:nvSpPr>
        <p:spPr>
          <a:xfrm>
            <a:off x="4416994" y="4896677"/>
            <a:ext cx="2365403" cy="9449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fontAlgn="ctr"/>
            <a:r>
              <a:rPr kumimoji="1" lang="en-US" altLang="ja-JP" dirty="0" smtClean="0">
                <a:latin typeface="Arial Unicode MS" pitchFamily="50" charset="-128"/>
                <a:ea typeface="Arial Unicode MS" pitchFamily="50" charset="-128"/>
                <a:cs typeface="Arial Unicode MS" pitchFamily="50" charset="-128"/>
              </a:rPr>
              <a:t>$b = 89; $c = 111;</a:t>
            </a:r>
          </a:p>
          <a:p>
            <a:pPr fontAlgn="ctr"/>
            <a:r>
              <a:rPr kumimoji="1" lang="en-US" altLang="ja-JP" dirty="0" smtClean="0">
                <a:latin typeface="Arial Unicode MS" pitchFamily="50" charset="-128"/>
                <a:ea typeface="Arial Unicode MS" pitchFamily="50" charset="-128"/>
                <a:cs typeface="Arial Unicode MS" pitchFamily="50" charset="-128"/>
              </a:rPr>
              <a:t>$a = </a:t>
            </a:r>
            <a:r>
              <a:rPr kumimoji="1" lang="en-US" altLang="ja-JP" dirty="0" err="1" smtClean="0">
                <a:latin typeface="Arial Unicode MS" pitchFamily="50" charset="-128"/>
                <a:ea typeface="Arial Unicode MS" pitchFamily="50" charset="-128"/>
                <a:cs typeface="Arial Unicode MS" pitchFamily="50" charset="-128"/>
              </a:rPr>
              <a:t>chr</a:t>
            </a:r>
            <a:r>
              <a:rPr kumimoji="1" lang="en-US" altLang="ja-JP" dirty="0" smtClean="0">
                <a:latin typeface="Arial Unicode MS" pitchFamily="50" charset="-128"/>
                <a:ea typeface="Arial Unicode MS" pitchFamily="50" charset="-128"/>
                <a:cs typeface="Arial Unicode MS" pitchFamily="50" charset="-128"/>
              </a:rPr>
              <a:t>($b).</a:t>
            </a:r>
            <a:r>
              <a:rPr kumimoji="1" lang="en-US" altLang="ja-JP" dirty="0" err="1" smtClean="0">
                <a:latin typeface="Arial Unicode MS" pitchFamily="50" charset="-128"/>
                <a:ea typeface="Arial Unicode MS" pitchFamily="50" charset="-128"/>
                <a:cs typeface="Arial Unicode MS" pitchFamily="50" charset="-128"/>
              </a:rPr>
              <a:t>chr</a:t>
            </a:r>
            <a:r>
              <a:rPr kumimoji="1" lang="en-US" altLang="ja-JP" dirty="0" smtClean="0">
                <a:latin typeface="Arial Unicode MS" pitchFamily="50" charset="-128"/>
                <a:ea typeface="Arial Unicode MS" pitchFamily="50" charset="-128"/>
                <a:cs typeface="Arial Unicode MS" pitchFamily="50" charset="-128"/>
              </a:rPr>
              <a:t>($c);</a:t>
            </a:r>
          </a:p>
          <a:p>
            <a:pPr fontAlgn="ctr"/>
            <a:r>
              <a:rPr kumimoji="1" lang="en-US" altLang="ja-JP" dirty="0">
                <a:latin typeface="Arial Unicode MS" pitchFamily="50" charset="-128"/>
                <a:ea typeface="Arial Unicode MS" pitchFamily="50" charset="-128"/>
                <a:cs typeface="Arial Unicode MS" pitchFamily="50" charset="-128"/>
              </a:rPr>
              <a:t>e</a:t>
            </a:r>
            <a:r>
              <a:rPr kumimoji="1" lang="en-US" altLang="ja-JP" dirty="0" smtClean="0">
                <a:latin typeface="Arial Unicode MS" pitchFamily="50" charset="-128"/>
                <a:ea typeface="Arial Unicode MS" pitchFamily="50" charset="-128"/>
                <a:cs typeface="Arial Unicode MS" pitchFamily="50" charset="-128"/>
              </a:rPr>
              <a:t>cho $a;</a:t>
            </a:r>
          </a:p>
        </p:txBody>
      </p:sp>
      <p:sp>
        <p:nvSpPr>
          <p:cNvPr id="15" name="右矢印 14"/>
          <p:cNvSpPr/>
          <p:nvPr/>
        </p:nvSpPr>
        <p:spPr>
          <a:xfrm>
            <a:off x="3471194" y="3309580"/>
            <a:ext cx="1293097" cy="2024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左矢印 15"/>
          <p:cNvSpPr/>
          <p:nvPr/>
        </p:nvSpPr>
        <p:spPr>
          <a:xfrm>
            <a:off x="3471194" y="3676326"/>
            <a:ext cx="1293097" cy="22190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921344" y="5086242"/>
            <a:ext cx="1196398" cy="7554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実行結果</a:t>
            </a:r>
            <a:endParaRPr kumimoji="1" lang="en-US" altLang="ja-JP" sz="1600" b="1" dirty="0" smtClean="0">
              <a:solidFill>
                <a:srgbClr val="000000"/>
              </a:solidFill>
            </a:endParaRPr>
          </a:p>
          <a:p>
            <a:pPr marL="285750" indent="-285750" algn="ctr">
              <a:buFont typeface="Symbol"/>
              <a:buChar char="Þ"/>
            </a:pPr>
            <a:r>
              <a:rPr kumimoji="1" lang="en-US" altLang="ja-JP" sz="1600" b="1" dirty="0" smtClean="0">
                <a:solidFill>
                  <a:srgbClr val="000000"/>
                </a:solidFill>
                <a:latin typeface="Arial Unicode MS" pitchFamily="50" charset="-128"/>
                <a:ea typeface="Arial Unicode MS" pitchFamily="50" charset="-128"/>
                <a:cs typeface="Arial Unicode MS" pitchFamily="50" charset="-128"/>
              </a:rPr>
              <a:t>89</a:t>
            </a:r>
          </a:p>
          <a:p>
            <a:pPr algn="ctr"/>
            <a:r>
              <a:rPr kumimoji="1" lang="en-US" altLang="ja-JP" sz="1600" b="1" dirty="0" smtClean="0">
                <a:solidFill>
                  <a:srgbClr val="000000"/>
                </a:solidFill>
              </a:rPr>
              <a:t>     = (</a:t>
            </a:r>
            <a:r>
              <a:rPr kumimoji="1" lang="en-US" altLang="ja-JP" sz="1600" b="1" dirty="0" smtClean="0">
                <a:solidFill>
                  <a:srgbClr val="000000"/>
                </a:solidFill>
                <a:latin typeface="Arial Unicode MS" pitchFamily="50" charset="-128"/>
                <a:ea typeface="Arial Unicode MS" pitchFamily="50" charset="-128"/>
                <a:cs typeface="Arial Unicode MS" pitchFamily="50" charset="-128"/>
              </a:rPr>
              <a:t>0x59</a:t>
            </a:r>
            <a:r>
              <a:rPr kumimoji="1" lang="en-US" altLang="ja-JP" sz="1600" b="1" dirty="0" smtClean="0">
                <a:solidFill>
                  <a:srgbClr val="000000"/>
                </a:solidFill>
              </a:rPr>
              <a:t>)</a:t>
            </a:r>
            <a:endParaRPr kumimoji="1" lang="ja-JP" altLang="en-US" sz="1600" b="1" dirty="0">
              <a:solidFill>
                <a:srgbClr val="000000"/>
              </a:solidFill>
            </a:endParaRPr>
          </a:p>
        </p:txBody>
      </p:sp>
      <p:sp>
        <p:nvSpPr>
          <p:cNvPr id="19" name="正方形/長方形 18"/>
          <p:cNvSpPr/>
          <p:nvPr/>
        </p:nvSpPr>
        <p:spPr>
          <a:xfrm>
            <a:off x="779463" y="4231835"/>
            <a:ext cx="2136662" cy="59581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実行例 </a:t>
            </a:r>
            <a:endParaRPr kumimoji="1" lang="en-US" altLang="ja-JP" sz="1600" b="1" dirty="0" smtClean="0">
              <a:solidFill>
                <a:srgbClr val="000000"/>
              </a:solidFill>
            </a:endParaRPr>
          </a:p>
          <a:p>
            <a:pPr algn="ctr"/>
            <a:r>
              <a:rPr kumimoji="1" lang="en-US" altLang="ja-JP" sz="1600" b="1" dirty="0" smtClean="0">
                <a:solidFill>
                  <a:srgbClr val="000000"/>
                </a:solidFill>
              </a:rPr>
              <a:t>(</a:t>
            </a:r>
            <a:r>
              <a:rPr kumimoji="1" lang="ja-JP" altLang="en-US" sz="1600" b="1" dirty="0" smtClean="0">
                <a:solidFill>
                  <a:srgbClr val="000000"/>
                </a:solidFill>
              </a:rPr>
              <a:t>分かりやすいようにテキストで</a:t>
            </a:r>
            <a:r>
              <a:rPr kumimoji="1" lang="en-US" altLang="ja-JP" sz="1600" b="1" dirty="0" smtClean="0">
                <a:solidFill>
                  <a:srgbClr val="000000"/>
                </a:solidFill>
              </a:rPr>
              <a:t>)</a:t>
            </a:r>
            <a:endParaRPr kumimoji="1" lang="ja-JP" altLang="en-US" sz="1600" b="1" dirty="0">
              <a:solidFill>
                <a:srgbClr val="000000"/>
              </a:solidFill>
            </a:endParaRPr>
          </a:p>
        </p:txBody>
      </p:sp>
      <p:sp>
        <p:nvSpPr>
          <p:cNvPr id="12" name="円形吹き出し 11"/>
          <p:cNvSpPr/>
          <p:nvPr/>
        </p:nvSpPr>
        <p:spPr>
          <a:xfrm>
            <a:off x="5114056" y="4398790"/>
            <a:ext cx="485063" cy="333910"/>
          </a:xfrm>
          <a:prstGeom prst="wedgeEllipseCallout">
            <a:avLst>
              <a:gd name="adj1" fmla="val -34057"/>
              <a:gd name="adj2" fmla="val 108600"/>
            </a:avLst>
          </a:prstGeom>
          <a:gradFill flip="none" rotWithShape="1">
            <a:gsLst>
              <a:gs pos="100000">
                <a:schemeClr val="tx2">
                  <a:lumMod val="50000"/>
                </a:schemeClr>
              </a:gs>
              <a:gs pos="0">
                <a:srgbClr val="FFFFFF"/>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solidFill>
                  <a:schemeClr val="tx1"/>
                </a:solidFill>
              </a:rPr>
              <a:t>Y</a:t>
            </a:r>
            <a:endParaRPr kumimoji="1" lang="en-US" altLang="ja-JP" dirty="0" smtClean="0">
              <a:solidFill>
                <a:schemeClr val="tx1"/>
              </a:solidFill>
            </a:endParaRPr>
          </a:p>
        </p:txBody>
      </p:sp>
      <p:sp>
        <p:nvSpPr>
          <p:cNvPr id="20" name="円形吹き出し 19"/>
          <p:cNvSpPr/>
          <p:nvPr/>
        </p:nvSpPr>
        <p:spPr>
          <a:xfrm>
            <a:off x="6028250" y="4398790"/>
            <a:ext cx="485063" cy="333910"/>
          </a:xfrm>
          <a:prstGeom prst="wedgeEllipseCallout">
            <a:avLst>
              <a:gd name="adj1" fmla="val -34057"/>
              <a:gd name="adj2" fmla="val 108600"/>
            </a:avLst>
          </a:prstGeom>
          <a:gradFill flip="none" rotWithShape="1">
            <a:gsLst>
              <a:gs pos="100000">
                <a:schemeClr val="tx2">
                  <a:lumMod val="50000"/>
                </a:schemeClr>
              </a:gs>
              <a:gs pos="0">
                <a:srgbClr val="FFFFFF"/>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solidFill>
                  <a:schemeClr val="tx1"/>
                </a:solidFill>
              </a:rPr>
              <a:t>o</a:t>
            </a:r>
            <a:endParaRPr kumimoji="1" lang="en-US" altLang="ja-JP" dirty="0" smtClean="0">
              <a:solidFill>
                <a:schemeClr val="tx1"/>
              </a:solidFill>
            </a:endParaRPr>
          </a:p>
        </p:txBody>
      </p:sp>
      <p:sp>
        <p:nvSpPr>
          <p:cNvPr id="21" name="正方形/長方形 20"/>
          <p:cNvSpPr/>
          <p:nvPr/>
        </p:nvSpPr>
        <p:spPr>
          <a:xfrm>
            <a:off x="6782645" y="4941867"/>
            <a:ext cx="1196398" cy="75543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実行結果</a:t>
            </a:r>
            <a:endParaRPr kumimoji="1" lang="en-US" altLang="ja-JP" sz="1600" b="1" dirty="0" smtClean="0">
              <a:solidFill>
                <a:srgbClr val="000000"/>
              </a:solidFill>
            </a:endParaRPr>
          </a:p>
          <a:p>
            <a:pPr marL="285750" indent="-285750" algn="ctr">
              <a:buFont typeface="Symbol"/>
              <a:buChar char="Þ"/>
            </a:pPr>
            <a:r>
              <a:rPr kumimoji="1" lang="en-US" altLang="ja-JP" sz="1600" b="1" dirty="0" err="1" smtClean="0">
                <a:solidFill>
                  <a:srgbClr val="000000"/>
                </a:solidFill>
                <a:latin typeface="Arial Unicode MS" pitchFamily="50" charset="-128"/>
                <a:ea typeface="Arial Unicode MS" pitchFamily="50" charset="-128"/>
                <a:cs typeface="Arial Unicode MS" pitchFamily="50" charset="-128"/>
              </a:rPr>
              <a:t>Yo</a:t>
            </a:r>
            <a:endParaRPr kumimoji="1" lang="ja-JP" altLang="en-US" sz="1600" b="1" dirty="0">
              <a:solidFill>
                <a:srgbClr val="000000"/>
              </a:solidFill>
            </a:endParaRPr>
          </a:p>
        </p:txBody>
      </p:sp>
      <p:sp>
        <p:nvSpPr>
          <p:cNvPr id="22" name="円形吹き出し 21"/>
          <p:cNvSpPr/>
          <p:nvPr/>
        </p:nvSpPr>
        <p:spPr>
          <a:xfrm>
            <a:off x="3850220" y="4827651"/>
            <a:ext cx="485063" cy="333910"/>
          </a:xfrm>
          <a:prstGeom prst="wedgeEllipseCallout">
            <a:avLst>
              <a:gd name="adj1" fmla="val -57869"/>
              <a:gd name="adj2" fmla="val 131661"/>
            </a:avLst>
          </a:prstGeom>
          <a:gradFill flip="none" rotWithShape="1">
            <a:gsLst>
              <a:gs pos="100000">
                <a:schemeClr val="tx2">
                  <a:lumMod val="50000"/>
                </a:schemeClr>
              </a:gs>
              <a:gs pos="0">
                <a:srgbClr val="FFFFFF"/>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solidFill>
                  <a:schemeClr val="tx1"/>
                </a:solidFill>
              </a:rPr>
              <a:t>Y</a:t>
            </a:r>
            <a:endParaRPr kumimoji="1" lang="en-US" altLang="ja-JP" dirty="0" smtClean="0">
              <a:solidFill>
                <a:schemeClr val="tx1"/>
              </a:solidFill>
            </a:endParaRPr>
          </a:p>
        </p:txBody>
      </p:sp>
      <p:sp>
        <p:nvSpPr>
          <p:cNvPr id="23" name="正方形/長方形 22"/>
          <p:cNvSpPr/>
          <p:nvPr/>
        </p:nvSpPr>
        <p:spPr>
          <a:xfrm>
            <a:off x="2533311" y="2794001"/>
            <a:ext cx="897602"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(string</a:t>
            </a:r>
            <a:r>
              <a:rPr kumimoji="1" lang="en-US" altLang="ja-JP" sz="1600" dirty="0">
                <a:solidFill>
                  <a:srgbClr val="000000"/>
                </a:solidFill>
              </a:rPr>
              <a:t>)</a:t>
            </a:r>
            <a:endParaRPr kumimoji="1" lang="en-US" altLang="ja-JP" sz="1600" dirty="0" smtClean="0">
              <a:solidFill>
                <a:srgbClr val="000000"/>
              </a:solidFill>
            </a:endParaRPr>
          </a:p>
        </p:txBody>
      </p:sp>
      <p:sp>
        <p:nvSpPr>
          <p:cNvPr id="24" name="正方形/長方形 23"/>
          <p:cNvSpPr/>
          <p:nvPr/>
        </p:nvSpPr>
        <p:spPr>
          <a:xfrm>
            <a:off x="4967065" y="2754429"/>
            <a:ext cx="1626243"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(integer or float)</a:t>
            </a:r>
          </a:p>
        </p:txBody>
      </p:sp>
    </p:spTree>
    <p:extLst>
      <p:ext uri="{BB962C8B-B14F-4D97-AF65-F5344CB8AC3E}">
        <p14:creationId xmlns:p14="http://schemas.microsoft.com/office/powerpoint/2010/main" val="3118484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String </a:t>
            </a:r>
            <a:r>
              <a:rPr lang="ja-JP" altLang="en-US" dirty="0" smtClean="0"/>
              <a:t>型で</a:t>
            </a:r>
            <a:r>
              <a:rPr lang="ja-JP" altLang="en-US" dirty="0"/>
              <a:t>バイト</a:t>
            </a:r>
            <a:r>
              <a:rPr lang="ja-JP" altLang="en-US" dirty="0" smtClean="0"/>
              <a:t>処理</a:t>
            </a:r>
            <a:r>
              <a:rPr lang="en-US" altLang="ja-JP" baseline="0" dirty="0" smtClean="0"/>
              <a:t> Endian</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２バイト以上のバイナリと整数値の相互変換</a:t>
            </a:r>
            <a:endParaRPr lang="en-US" altLang="ja-JP" dirty="0" smtClean="0"/>
          </a:p>
          <a:p>
            <a:pPr lvl="1"/>
            <a:r>
              <a:rPr lang="en-US" altLang="ja-JP" dirty="0" smtClean="0"/>
              <a:t>Big Endian (MSB First)</a:t>
            </a:r>
          </a:p>
          <a:p>
            <a:pPr lvl="1"/>
            <a:endParaRPr lang="en-US" altLang="ja-JP" dirty="0"/>
          </a:p>
          <a:p>
            <a:pPr lvl="1"/>
            <a:endParaRPr lang="en-US" altLang="ja-JP" dirty="0" smtClean="0"/>
          </a:p>
          <a:p>
            <a:pPr marL="349250" lvl="1" indent="0">
              <a:buNone/>
            </a:pPr>
            <a:endParaRPr lang="en-US" altLang="ja-JP" dirty="0" smtClean="0"/>
          </a:p>
          <a:p>
            <a:pPr marL="692150" lvl="2" indent="-342900">
              <a:spcBef>
                <a:spcPts val="2000"/>
              </a:spcBef>
            </a:pPr>
            <a:r>
              <a:rPr lang="en-US" altLang="ja-JP" dirty="0" smtClean="0"/>
              <a:t>Little Endian (LSB first)</a:t>
            </a:r>
            <a:endParaRPr lang="ja-JP" altLang="en-US" dirty="0"/>
          </a:p>
          <a:p>
            <a:pPr marL="349250" lvl="1" indent="0">
              <a:buNone/>
            </a:pPr>
            <a:endParaRPr kumimoji="1" lang="en-US" altLang="ja-JP" dirty="0"/>
          </a:p>
          <a:p>
            <a:pPr lvl="1"/>
            <a:endParaRPr lang="en-US" altLang="ja-JP" dirty="0" smtClean="0"/>
          </a:p>
          <a:p>
            <a:pPr lvl="1"/>
            <a:endParaRPr kumimoji="1" lang="en-US" altLang="ja-JP" dirty="0"/>
          </a:p>
          <a:p>
            <a:pPr marL="349250" lvl="1" indent="0">
              <a:buNone/>
            </a:pPr>
            <a:endParaRPr kumimoji="1" lang="en-US" altLang="ja-JP" dirty="0"/>
          </a:p>
        </p:txBody>
      </p:sp>
      <p:sp>
        <p:nvSpPr>
          <p:cNvPr id="7" name="正方形/長方形 6"/>
          <p:cNvSpPr/>
          <p:nvPr/>
        </p:nvSpPr>
        <p:spPr>
          <a:xfrm>
            <a:off x="2584297" y="2907351"/>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バイナリ</a:t>
            </a:r>
            <a:endParaRPr kumimoji="1" lang="ja-JP" altLang="en-US" sz="1600" b="1" dirty="0">
              <a:solidFill>
                <a:srgbClr val="000000"/>
              </a:solidFill>
            </a:endParaRPr>
          </a:p>
        </p:txBody>
      </p:sp>
      <p:sp>
        <p:nvSpPr>
          <p:cNvPr id="8" name="正方形/長方形 7"/>
          <p:cNvSpPr/>
          <p:nvPr/>
        </p:nvSpPr>
        <p:spPr>
          <a:xfrm>
            <a:off x="2503758" y="3627748"/>
            <a:ext cx="1202978"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0x12 0x34</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pic>
        <p:nvPicPr>
          <p:cNvPr id="12" name="Picture 2" descr="Y:\php\study\binary2\図1_トリミング.png"/>
          <p:cNvPicPr>
            <a:picLocks noChangeAspect="1" noChangeArrowheads="1"/>
          </p:cNvPicPr>
          <p:nvPr/>
        </p:nvPicPr>
        <p:blipFill>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5270893" y="3249718"/>
            <a:ext cx="550425" cy="26531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Y:\php\study\binary2\図1_トリミング.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76887" y="3249718"/>
            <a:ext cx="514473" cy="265311"/>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5040896" y="2929575"/>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整数値</a:t>
            </a:r>
            <a:endParaRPr kumimoji="1" lang="ja-JP" altLang="en-US" sz="1600" b="1" dirty="0">
              <a:solidFill>
                <a:srgbClr val="000000"/>
              </a:solidFill>
            </a:endParaRPr>
          </a:p>
        </p:txBody>
      </p:sp>
      <p:sp>
        <p:nvSpPr>
          <p:cNvPr id="21" name="右矢印 20"/>
          <p:cNvSpPr/>
          <p:nvPr/>
        </p:nvSpPr>
        <p:spPr>
          <a:xfrm>
            <a:off x="3793087" y="3246625"/>
            <a:ext cx="789271" cy="2485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815012" y="3224236"/>
            <a:ext cx="63822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chemeClr val="bg1"/>
                </a:solidFill>
                <a:latin typeface="Arial Unicode MS" pitchFamily="50" charset="-128"/>
                <a:ea typeface="Arial Unicode MS" pitchFamily="50" charset="-128"/>
                <a:cs typeface="Arial Unicode MS" pitchFamily="50" charset="-128"/>
              </a:rPr>
              <a:t>x  y</a:t>
            </a:r>
            <a:endParaRPr kumimoji="1" lang="ja-JP" altLang="en-US" sz="1600" dirty="0">
              <a:solidFill>
                <a:schemeClr val="bg1"/>
              </a:solidFill>
              <a:latin typeface="Arial Unicode MS" pitchFamily="50" charset="-128"/>
              <a:ea typeface="Arial Unicode MS" pitchFamily="50" charset="-128"/>
              <a:cs typeface="Arial Unicode MS" pitchFamily="50" charset="-128"/>
            </a:endParaRPr>
          </a:p>
        </p:txBody>
      </p:sp>
      <p:sp>
        <p:nvSpPr>
          <p:cNvPr id="29" name="正方形/長方形 28"/>
          <p:cNvSpPr/>
          <p:nvPr/>
        </p:nvSpPr>
        <p:spPr>
          <a:xfrm>
            <a:off x="3538576" y="3628236"/>
            <a:ext cx="1309886"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a:solidFill>
                  <a:srgbClr val="000000"/>
                </a:solidFill>
                <a:latin typeface="Arial Unicode MS" pitchFamily="50" charset="-128"/>
                <a:ea typeface="Arial Unicode MS" pitchFamily="50" charset="-128"/>
                <a:cs typeface="Arial Unicode MS" pitchFamily="50" charset="-128"/>
              </a:rPr>
              <a:t>(</a:t>
            </a:r>
            <a:r>
              <a:rPr kumimoji="1" lang="en-US" altLang="ja-JP" sz="1600" dirty="0" smtClean="0">
                <a:solidFill>
                  <a:srgbClr val="000000"/>
                </a:solidFill>
                <a:latin typeface="Arial Unicode MS" pitchFamily="50" charset="-128"/>
                <a:ea typeface="Arial Unicode MS" pitchFamily="50" charset="-128"/>
                <a:cs typeface="Arial Unicode MS" pitchFamily="50" charset="-128"/>
              </a:rPr>
              <a:t>x*256)+y</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
        <p:nvSpPr>
          <p:cNvPr id="48" name="正方形/長方形 47"/>
          <p:cNvSpPr/>
          <p:nvPr/>
        </p:nvSpPr>
        <p:spPr>
          <a:xfrm>
            <a:off x="4582358" y="3629634"/>
            <a:ext cx="1964759"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0x1234 = 4660</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
        <p:nvSpPr>
          <p:cNvPr id="49" name="正方形/長方形 48"/>
          <p:cNvSpPr/>
          <p:nvPr/>
        </p:nvSpPr>
        <p:spPr>
          <a:xfrm>
            <a:off x="2605494" y="4662004"/>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バイナリ</a:t>
            </a:r>
            <a:endParaRPr kumimoji="1" lang="ja-JP" altLang="en-US" sz="1600" b="1" dirty="0">
              <a:solidFill>
                <a:srgbClr val="000000"/>
              </a:solidFill>
            </a:endParaRPr>
          </a:p>
        </p:txBody>
      </p:sp>
      <p:sp>
        <p:nvSpPr>
          <p:cNvPr id="50" name="正方形/長方形 49"/>
          <p:cNvSpPr/>
          <p:nvPr/>
        </p:nvSpPr>
        <p:spPr>
          <a:xfrm>
            <a:off x="2508972" y="5384287"/>
            <a:ext cx="1222120" cy="3485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0x12 0x34</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pic>
        <p:nvPicPr>
          <p:cNvPr id="51" name="Picture 2" descr="Y:\php\study\binary2\図1_トリミング.png"/>
          <p:cNvPicPr>
            <a:picLocks noChangeAspect="1" noChangeArrowheads="1"/>
          </p:cNvPicPr>
          <p:nvPr/>
        </p:nvPicPr>
        <p:blipFill>
          <a:blip r:embed="rId3" cstate="email">
            <a:duotone>
              <a:prstClr val="black"/>
              <a:schemeClr val="tx2">
                <a:tint val="45000"/>
                <a:satMod val="400000"/>
              </a:schemeClr>
            </a:duotone>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5292090" y="5004371"/>
            <a:ext cx="550425" cy="2653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Y:\php\study\binary2\図1_トリミング.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98084" y="5004371"/>
            <a:ext cx="514473" cy="265311"/>
          </a:xfrm>
          <a:prstGeom prst="rect">
            <a:avLst/>
          </a:prstGeom>
          <a:noFill/>
          <a:extLst>
            <a:ext uri="{909E8E84-426E-40DD-AFC4-6F175D3DCCD1}">
              <a14:hiddenFill xmlns:a14="http://schemas.microsoft.com/office/drawing/2010/main">
                <a:solidFill>
                  <a:srgbClr val="FFFFFF"/>
                </a:solidFill>
              </a14:hiddenFill>
            </a:ext>
          </a:extLst>
        </p:spPr>
      </p:pic>
      <p:sp>
        <p:nvSpPr>
          <p:cNvPr id="53" name="正方形/長方形 52"/>
          <p:cNvSpPr/>
          <p:nvPr/>
        </p:nvSpPr>
        <p:spPr>
          <a:xfrm>
            <a:off x="5062093" y="4684228"/>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整数値</a:t>
            </a:r>
            <a:endParaRPr kumimoji="1" lang="ja-JP" altLang="en-US" sz="1600" b="1" dirty="0">
              <a:solidFill>
                <a:srgbClr val="000000"/>
              </a:solidFill>
            </a:endParaRPr>
          </a:p>
        </p:txBody>
      </p:sp>
      <p:sp>
        <p:nvSpPr>
          <p:cNvPr id="54" name="右矢印 53"/>
          <p:cNvSpPr/>
          <p:nvPr/>
        </p:nvSpPr>
        <p:spPr>
          <a:xfrm>
            <a:off x="3814284" y="5001278"/>
            <a:ext cx="789271" cy="2485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2836209" y="4978889"/>
            <a:ext cx="63822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chemeClr val="bg1"/>
                </a:solidFill>
                <a:latin typeface="Arial Unicode MS" pitchFamily="50" charset="-128"/>
                <a:ea typeface="Arial Unicode MS" pitchFamily="50" charset="-128"/>
                <a:cs typeface="Arial Unicode MS" pitchFamily="50" charset="-128"/>
              </a:rPr>
              <a:t>x  y</a:t>
            </a:r>
            <a:endParaRPr kumimoji="1" lang="ja-JP" altLang="en-US" sz="1600" dirty="0">
              <a:solidFill>
                <a:schemeClr val="bg1"/>
              </a:solidFill>
              <a:latin typeface="Arial Unicode MS" pitchFamily="50" charset="-128"/>
              <a:ea typeface="Arial Unicode MS" pitchFamily="50" charset="-128"/>
              <a:cs typeface="Arial Unicode MS" pitchFamily="50" charset="-128"/>
            </a:endParaRPr>
          </a:p>
        </p:txBody>
      </p:sp>
      <p:sp>
        <p:nvSpPr>
          <p:cNvPr id="56" name="正方形/長方形 55"/>
          <p:cNvSpPr/>
          <p:nvPr/>
        </p:nvSpPr>
        <p:spPr>
          <a:xfrm>
            <a:off x="3577062" y="5382889"/>
            <a:ext cx="1331083"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x+(256*y)</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
        <p:nvSpPr>
          <p:cNvPr id="57" name="正方形/長方形 56"/>
          <p:cNvSpPr/>
          <p:nvPr/>
        </p:nvSpPr>
        <p:spPr>
          <a:xfrm>
            <a:off x="4719016" y="5384287"/>
            <a:ext cx="1964759"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0x3412 = 13330</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
        <p:nvSpPr>
          <p:cNvPr id="22" name="円形吹き出し 21"/>
          <p:cNvSpPr/>
          <p:nvPr/>
        </p:nvSpPr>
        <p:spPr>
          <a:xfrm>
            <a:off x="4062447" y="4109476"/>
            <a:ext cx="1313138" cy="333910"/>
          </a:xfrm>
          <a:prstGeom prst="wedgeEllipseCallout">
            <a:avLst>
              <a:gd name="adj1" fmla="val -34057"/>
              <a:gd name="adj2" fmla="val -116242"/>
            </a:avLst>
          </a:prstGeom>
          <a:gradFill flip="none" rotWithShape="1">
            <a:gsLst>
              <a:gs pos="100000">
                <a:schemeClr val="tx2">
                  <a:lumMod val="50000"/>
                </a:schemeClr>
              </a:gs>
              <a:gs pos="0">
                <a:srgbClr val="FFFFFF"/>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latin typeface="ＭＳ Ｐゴシック" pitchFamily="50" charset="-128"/>
                <a:ea typeface="ＭＳ Ｐゴシック" pitchFamily="50" charset="-128"/>
                <a:cs typeface="Arial Unicode MS" pitchFamily="50" charset="-128"/>
              </a:rPr>
              <a:t>=0x100</a:t>
            </a:r>
          </a:p>
        </p:txBody>
      </p:sp>
    </p:spTree>
    <p:extLst>
      <p:ext uri="{BB962C8B-B14F-4D97-AF65-F5344CB8AC3E}">
        <p14:creationId xmlns:p14="http://schemas.microsoft.com/office/powerpoint/2010/main" val="1801532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String </a:t>
            </a:r>
            <a:r>
              <a:rPr lang="ja-JP" altLang="en-US" dirty="0" smtClean="0"/>
              <a:t>型で</a:t>
            </a:r>
            <a:r>
              <a:rPr lang="ja-JP" altLang="en-US" dirty="0"/>
              <a:t>バイト</a:t>
            </a:r>
            <a:r>
              <a:rPr lang="ja-JP" altLang="en-US" dirty="0" smtClean="0"/>
              <a:t>処理</a:t>
            </a:r>
            <a:r>
              <a:rPr lang="en-US" altLang="ja-JP" baseline="0" dirty="0" smtClean="0"/>
              <a:t> </a:t>
            </a:r>
            <a:r>
              <a:rPr lang="en-US" altLang="ja-JP" dirty="0" err="1" smtClean="0"/>
              <a:t>BigEndian</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バイナリと整数値の相互変換</a:t>
            </a:r>
            <a:r>
              <a:rPr lang="en-US" altLang="ja-JP" dirty="0" smtClean="0"/>
              <a:t> (Big Endian)</a:t>
            </a:r>
          </a:p>
          <a:p>
            <a:endParaRPr lang="en-US" altLang="ja-JP" dirty="0"/>
          </a:p>
          <a:p>
            <a:endParaRPr lang="en-US" altLang="ja-JP" dirty="0" smtClean="0"/>
          </a:p>
          <a:p>
            <a:endParaRPr lang="en-US" altLang="ja-JP" dirty="0"/>
          </a:p>
          <a:p>
            <a:endParaRPr lang="en-US" altLang="ja-JP" dirty="0" smtClean="0"/>
          </a:p>
          <a:p>
            <a:endParaRPr lang="en-US" altLang="ja-JP" dirty="0" smtClean="0"/>
          </a:p>
          <a:p>
            <a:r>
              <a:rPr lang="en-US" altLang="ja-JP" dirty="0"/>
              <a:t>p</a:t>
            </a:r>
            <a:r>
              <a:rPr lang="en-US" altLang="ja-JP" dirty="0" smtClean="0"/>
              <a:t>ack </a:t>
            </a:r>
            <a:r>
              <a:rPr lang="ja-JP" altLang="en-US" dirty="0" smtClean="0"/>
              <a:t>で逆変換</a:t>
            </a:r>
            <a:endParaRPr lang="en-US" altLang="ja-JP" dirty="0" smtClean="0"/>
          </a:p>
        </p:txBody>
      </p:sp>
      <p:sp>
        <p:nvSpPr>
          <p:cNvPr id="5" name="正方形/長方形 4"/>
          <p:cNvSpPr/>
          <p:nvPr/>
        </p:nvSpPr>
        <p:spPr>
          <a:xfrm>
            <a:off x="1818194" y="3022343"/>
            <a:ext cx="2190475" cy="333910"/>
          </a:xfrm>
          <a:prstGeom prst="rect">
            <a:avLst/>
          </a:prstGeom>
          <a:gradFill>
            <a:gsLst>
              <a:gs pos="100000">
                <a:schemeClr val="bg2">
                  <a:lumMod val="75000"/>
                </a:schemeClr>
              </a:gs>
              <a:gs pos="80000">
                <a:schemeClr val="tx2">
                  <a:lumMod val="40000"/>
                  <a:lumOff val="60000"/>
                </a:schemeClr>
              </a:gs>
              <a:gs pos="0">
                <a:schemeClr val="tx2">
                  <a:lumMod val="20000"/>
                  <a:lumOff val="80000"/>
                </a:schemeClr>
              </a:gs>
            </a:gsLst>
            <a:lin ang="5400000" scaled="0"/>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smtClean="0">
                <a:solidFill>
                  <a:srgbClr val="000000"/>
                </a:solidFill>
                <a:latin typeface="Arial" pitchFamily="34" charset="0"/>
                <a:cs typeface="Arial" pitchFamily="34" charset="0"/>
              </a:rPr>
              <a:t>$b</a:t>
            </a:r>
            <a:r>
              <a:rPr kumimoji="1" lang="ja-JP" altLang="en-US" sz="1600" b="1" dirty="0" smtClean="0">
                <a:solidFill>
                  <a:srgbClr val="000000"/>
                </a:solidFill>
                <a:latin typeface="Arial" pitchFamily="34" charset="0"/>
                <a:cs typeface="Arial" pitchFamily="34" charset="0"/>
              </a:rPr>
              <a:t> </a:t>
            </a:r>
            <a:r>
              <a:rPr kumimoji="1" lang="en-US" altLang="ja-JP" sz="1600" b="1" dirty="0" smtClean="0">
                <a:solidFill>
                  <a:srgbClr val="000000"/>
                </a:solidFill>
                <a:latin typeface="Arial" pitchFamily="34" charset="0"/>
                <a:cs typeface="Arial" pitchFamily="34" charset="0"/>
              </a:rPr>
              <a:t>= unpack(‘n’, $a)</a:t>
            </a:r>
            <a:endParaRPr kumimoji="1" lang="ja-JP" altLang="en-US" sz="1600" b="1" dirty="0">
              <a:solidFill>
                <a:srgbClr val="000000"/>
              </a:solidFill>
              <a:latin typeface="Arial" pitchFamily="34" charset="0"/>
              <a:cs typeface="Arial" pitchFamily="34" charset="0"/>
            </a:endParaRPr>
          </a:p>
        </p:txBody>
      </p:sp>
      <p:sp>
        <p:nvSpPr>
          <p:cNvPr id="7" name="正方形/長方形 6"/>
          <p:cNvSpPr/>
          <p:nvPr/>
        </p:nvSpPr>
        <p:spPr>
          <a:xfrm>
            <a:off x="1174753" y="3433858"/>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バイナリ</a:t>
            </a:r>
            <a:endParaRPr kumimoji="1" lang="ja-JP" altLang="en-US" sz="1600" b="1" dirty="0">
              <a:solidFill>
                <a:srgbClr val="000000"/>
              </a:solidFill>
            </a:endParaRPr>
          </a:p>
        </p:txBody>
      </p:sp>
      <p:sp>
        <p:nvSpPr>
          <p:cNvPr id="8" name="正方形/長方形 7"/>
          <p:cNvSpPr/>
          <p:nvPr/>
        </p:nvSpPr>
        <p:spPr>
          <a:xfrm>
            <a:off x="1095298" y="3746852"/>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$a</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
        <p:nvSpPr>
          <p:cNvPr id="9" name="正方形/長方形 8"/>
          <p:cNvSpPr/>
          <p:nvPr/>
        </p:nvSpPr>
        <p:spPr>
          <a:xfrm>
            <a:off x="5276061" y="3022948"/>
            <a:ext cx="2190475" cy="333910"/>
          </a:xfrm>
          <a:prstGeom prst="rect">
            <a:avLst/>
          </a:prstGeom>
          <a:gradFill>
            <a:gsLst>
              <a:gs pos="100000">
                <a:schemeClr val="bg2">
                  <a:lumMod val="75000"/>
                </a:schemeClr>
              </a:gs>
              <a:gs pos="80000">
                <a:schemeClr val="tx2">
                  <a:lumMod val="40000"/>
                  <a:lumOff val="60000"/>
                </a:schemeClr>
              </a:gs>
              <a:gs pos="0">
                <a:schemeClr val="tx2">
                  <a:lumMod val="20000"/>
                  <a:lumOff val="80000"/>
                </a:schemeClr>
              </a:gs>
            </a:gsLst>
            <a:lin ang="5400000" scaled="0"/>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smtClean="0">
                <a:solidFill>
                  <a:srgbClr val="000000"/>
                </a:solidFill>
                <a:latin typeface="Arial" pitchFamily="34" charset="0"/>
                <a:cs typeface="Arial" pitchFamily="34" charset="0"/>
              </a:rPr>
              <a:t>$b</a:t>
            </a:r>
            <a:r>
              <a:rPr kumimoji="1" lang="ja-JP" altLang="en-US" sz="1600" b="1" dirty="0" smtClean="0">
                <a:solidFill>
                  <a:srgbClr val="000000"/>
                </a:solidFill>
                <a:latin typeface="Arial" pitchFamily="34" charset="0"/>
                <a:cs typeface="Arial" pitchFamily="34" charset="0"/>
              </a:rPr>
              <a:t> </a:t>
            </a:r>
            <a:r>
              <a:rPr kumimoji="1" lang="en-US" altLang="ja-JP" sz="1600" b="1" dirty="0" smtClean="0">
                <a:solidFill>
                  <a:srgbClr val="000000"/>
                </a:solidFill>
                <a:latin typeface="Arial" pitchFamily="34" charset="0"/>
                <a:cs typeface="Arial" pitchFamily="34" charset="0"/>
              </a:rPr>
              <a:t>= unpack(‘N’, $a)</a:t>
            </a:r>
            <a:endParaRPr kumimoji="1" lang="ja-JP" altLang="en-US" sz="1600" b="1" dirty="0">
              <a:solidFill>
                <a:srgbClr val="000000"/>
              </a:solidFill>
              <a:latin typeface="Arial" pitchFamily="34" charset="0"/>
              <a:cs typeface="Arial" pitchFamily="34" charset="0"/>
            </a:endParaRPr>
          </a:p>
        </p:txBody>
      </p:sp>
      <p:pic>
        <p:nvPicPr>
          <p:cNvPr id="11" name="図 10"/>
          <p:cNvPicPr>
            <a:picLocks noChangeAspect="1"/>
          </p:cNvPicPr>
          <p:nvPr/>
        </p:nvPicPr>
        <p:blipFill>
          <a:blip r:embed="rId3" cstate="print"/>
          <a:stretch>
            <a:fillRect/>
          </a:stretch>
        </p:blipFill>
        <p:spPr>
          <a:xfrm>
            <a:off x="5006116" y="3764866"/>
            <a:ext cx="1066683" cy="258040"/>
          </a:xfrm>
          <a:prstGeom prst="rect">
            <a:avLst/>
          </a:prstGeom>
        </p:spPr>
      </p:pic>
      <p:pic>
        <p:nvPicPr>
          <p:cNvPr id="12" name="Picture 2" descr="Y:\php\study\binary2\図1_トリミング.png"/>
          <p:cNvPicPr>
            <a:picLocks noChangeAspect="1" noChangeArrowheads="1"/>
          </p:cNvPicPr>
          <p:nvPr/>
        </p:nvPicPr>
        <p:blipFill>
          <a:blip r:embed="rId4" cstate="email">
            <a:duotone>
              <a:prstClr val="black"/>
              <a:schemeClr val="tx2">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3576903" y="3776225"/>
            <a:ext cx="550425" cy="265311"/>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2913432" y="3741319"/>
            <a:ext cx="750098"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$b[1]</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pic>
        <p:nvPicPr>
          <p:cNvPr id="16" name="Picture 2" descr="Y:\php\study\binary2\図1_トリミング.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67343" y="3776225"/>
            <a:ext cx="514473" cy="2653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Y:\php\study\binary2\図1_トリミング.png"/>
          <p:cNvPicPr>
            <a:picLocks noChangeAspect="1" noChangeArrowheads="1"/>
          </p:cNvPicPr>
          <p:nvPr/>
        </p:nvPicPr>
        <p:blipFill>
          <a:blip r:embed="rId4" cstate="email">
            <a:duotone>
              <a:prstClr val="black"/>
              <a:schemeClr val="tx2">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7476160" y="3776224"/>
            <a:ext cx="607575" cy="265311"/>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6842815" y="3741318"/>
            <a:ext cx="652544"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$b[1]</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
        <p:nvSpPr>
          <p:cNvPr id="20" name="正方形/長方形 19"/>
          <p:cNvSpPr/>
          <p:nvPr/>
        </p:nvSpPr>
        <p:spPr>
          <a:xfrm>
            <a:off x="3202377" y="3427711"/>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整数値</a:t>
            </a:r>
            <a:endParaRPr kumimoji="1" lang="ja-JP" altLang="en-US" sz="1600" b="1" dirty="0">
              <a:solidFill>
                <a:srgbClr val="000000"/>
              </a:solidFill>
            </a:endParaRPr>
          </a:p>
        </p:txBody>
      </p:sp>
      <p:sp>
        <p:nvSpPr>
          <p:cNvPr id="21" name="右矢印 20"/>
          <p:cNvSpPr/>
          <p:nvPr/>
        </p:nvSpPr>
        <p:spPr>
          <a:xfrm>
            <a:off x="2108070" y="3731090"/>
            <a:ext cx="789271" cy="2485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6188742" y="3766073"/>
            <a:ext cx="654074" cy="2485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6945585" y="3434539"/>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整数値</a:t>
            </a:r>
            <a:endParaRPr kumimoji="1" lang="ja-JP" altLang="en-US" sz="1600" b="1" dirty="0">
              <a:solidFill>
                <a:srgbClr val="000000"/>
              </a:solidFill>
            </a:endParaRPr>
          </a:p>
        </p:txBody>
      </p:sp>
      <p:sp>
        <p:nvSpPr>
          <p:cNvPr id="24" name="正方形/長方形 23"/>
          <p:cNvSpPr/>
          <p:nvPr/>
        </p:nvSpPr>
        <p:spPr>
          <a:xfrm>
            <a:off x="5006116" y="3427652"/>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バイナリ</a:t>
            </a:r>
            <a:endParaRPr kumimoji="1" lang="ja-JP" altLang="en-US" sz="1600" b="1" dirty="0">
              <a:solidFill>
                <a:srgbClr val="000000"/>
              </a:solidFill>
            </a:endParaRPr>
          </a:p>
        </p:txBody>
      </p:sp>
      <p:sp>
        <p:nvSpPr>
          <p:cNvPr id="25" name="正方形/長方形 24"/>
          <p:cNvSpPr/>
          <p:nvPr/>
        </p:nvSpPr>
        <p:spPr>
          <a:xfrm>
            <a:off x="4631474" y="3764866"/>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$a</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
        <p:nvSpPr>
          <p:cNvPr id="26" name="正方形/長方形 25"/>
          <p:cNvSpPr/>
          <p:nvPr/>
        </p:nvSpPr>
        <p:spPr>
          <a:xfrm>
            <a:off x="4944738" y="3726325"/>
            <a:ext cx="1164656"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a:solidFill>
                  <a:schemeClr val="bg1"/>
                </a:solidFill>
                <a:latin typeface="Arial Unicode MS" pitchFamily="50" charset="-128"/>
                <a:ea typeface="Arial Unicode MS" pitchFamily="50" charset="-128"/>
                <a:cs typeface="Arial Unicode MS" pitchFamily="50" charset="-128"/>
              </a:rPr>
              <a:t>w</a:t>
            </a:r>
            <a:r>
              <a:rPr kumimoji="1" lang="en-US" altLang="ja-JP" sz="1600" dirty="0" smtClean="0">
                <a:solidFill>
                  <a:schemeClr val="bg1"/>
                </a:solidFill>
                <a:latin typeface="Arial Unicode MS" pitchFamily="50" charset="-128"/>
                <a:ea typeface="Arial Unicode MS" pitchFamily="50" charset="-128"/>
                <a:cs typeface="Arial Unicode MS" pitchFamily="50" charset="-128"/>
              </a:rPr>
              <a:t>   x   y   z</a:t>
            </a:r>
            <a:endParaRPr kumimoji="1" lang="ja-JP" altLang="en-US" sz="1600" dirty="0">
              <a:solidFill>
                <a:schemeClr val="bg1"/>
              </a:solidFill>
              <a:latin typeface="Arial Unicode MS" pitchFamily="50" charset="-128"/>
              <a:ea typeface="Arial Unicode MS" pitchFamily="50" charset="-128"/>
              <a:cs typeface="Arial Unicode MS" pitchFamily="50" charset="-128"/>
            </a:endParaRPr>
          </a:p>
        </p:txBody>
      </p:sp>
      <p:sp>
        <p:nvSpPr>
          <p:cNvPr id="27" name="正方形/長方形 26"/>
          <p:cNvSpPr/>
          <p:nvPr/>
        </p:nvSpPr>
        <p:spPr>
          <a:xfrm>
            <a:off x="4944738" y="4099987"/>
            <a:ext cx="300535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(((((w*256)+x)*256)+y)*256)+z</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
        <p:nvSpPr>
          <p:cNvPr id="28" name="正方形/長方形 27"/>
          <p:cNvSpPr/>
          <p:nvPr/>
        </p:nvSpPr>
        <p:spPr>
          <a:xfrm>
            <a:off x="1405468" y="3750743"/>
            <a:ext cx="63822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chemeClr val="bg1"/>
                </a:solidFill>
                <a:latin typeface="Arial Unicode MS" pitchFamily="50" charset="-128"/>
                <a:ea typeface="Arial Unicode MS" pitchFamily="50" charset="-128"/>
                <a:cs typeface="Arial Unicode MS" pitchFamily="50" charset="-128"/>
              </a:rPr>
              <a:t>x  y</a:t>
            </a:r>
            <a:endParaRPr kumimoji="1" lang="ja-JP" altLang="en-US" sz="1600" dirty="0">
              <a:solidFill>
                <a:schemeClr val="bg1"/>
              </a:solidFill>
              <a:latin typeface="Arial Unicode MS" pitchFamily="50" charset="-128"/>
              <a:ea typeface="Arial Unicode MS" pitchFamily="50" charset="-128"/>
              <a:cs typeface="Arial Unicode MS" pitchFamily="50" charset="-128"/>
            </a:endParaRPr>
          </a:p>
        </p:txBody>
      </p:sp>
      <p:sp>
        <p:nvSpPr>
          <p:cNvPr id="29" name="正方形/長方形 28"/>
          <p:cNvSpPr/>
          <p:nvPr/>
        </p:nvSpPr>
        <p:spPr>
          <a:xfrm>
            <a:off x="2053057" y="3988581"/>
            <a:ext cx="1149205"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a:solidFill>
                  <a:srgbClr val="000000"/>
                </a:solidFill>
                <a:latin typeface="Arial Unicode MS" pitchFamily="50" charset="-128"/>
                <a:ea typeface="Arial Unicode MS" pitchFamily="50" charset="-128"/>
                <a:cs typeface="Arial Unicode MS" pitchFamily="50" charset="-128"/>
              </a:rPr>
              <a:t>(</a:t>
            </a:r>
            <a:r>
              <a:rPr kumimoji="1" lang="en-US" altLang="ja-JP" sz="1600" dirty="0" smtClean="0">
                <a:solidFill>
                  <a:srgbClr val="000000"/>
                </a:solidFill>
                <a:latin typeface="Arial Unicode MS" pitchFamily="50" charset="-128"/>
                <a:ea typeface="Arial Unicode MS" pitchFamily="50" charset="-128"/>
                <a:cs typeface="Arial Unicode MS" pitchFamily="50" charset="-128"/>
              </a:rPr>
              <a:t>x*256)+y</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354371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自己紹介</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六本木の方で携帯</a:t>
            </a:r>
            <a:r>
              <a:rPr lang="en-US" altLang="ja-JP" b="1" dirty="0" smtClean="0"/>
              <a:t>Web</a:t>
            </a:r>
            <a:r>
              <a:rPr lang="ja-JP" altLang="en-US" dirty="0" smtClean="0"/>
              <a:t>の仕事をしてます</a:t>
            </a:r>
            <a:endParaRPr lang="en-US" altLang="ja-JP" dirty="0" smtClean="0"/>
          </a:p>
          <a:p>
            <a:endParaRPr kumimoji="1" lang="en-US" altLang="ja-JP" dirty="0"/>
          </a:p>
          <a:p>
            <a:endParaRPr lang="en-US" altLang="ja-JP" dirty="0" smtClean="0"/>
          </a:p>
          <a:p>
            <a:r>
              <a:rPr kumimoji="1" lang="ja-JP" altLang="en-US" b="1" dirty="0" smtClean="0"/>
              <a:t>バイナリ</a:t>
            </a:r>
            <a:r>
              <a:rPr lang="ja-JP" altLang="en-US" dirty="0" smtClean="0"/>
              <a:t>変換プログラミングが趣味です</a:t>
            </a:r>
            <a:endParaRPr kumimoji="1" lang="ja-JP" altLang="en-US" dirty="0"/>
          </a:p>
        </p:txBody>
      </p:sp>
      <p:pic>
        <p:nvPicPr>
          <p:cNvPr id="4" name="図 3" descr="0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53329" y="2611307"/>
            <a:ext cx="1584292" cy="933830"/>
          </a:xfrm>
          <a:prstGeom prst="rect">
            <a:avLst/>
          </a:prstGeom>
        </p:spPr>
      </p:pic>
      <p:pic>
        <p:nvPicPr>
          <p:cNvPr id="5" name="図 4" descr="ropphills04.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65251" y="2409177"/>
            <a:ext cx="1180301" cy="1573735"/>
          </a:xfrm>
          <a:prstGeom prst="rect">
            <a:avLst/>
          </a:prstGeom>
        </p:spPr>
      </p:pic>
      <p:pic>
        <p:nvPicPr>
          <p:cNvPr id="6" name="図 5" descr="3320600-binary-code-3d-rendered-art.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10318" y="4513766"/>
            <a:ext cx="1531334" cy="1443282"/>
          </a:xfrm>
          <a:prstGeom prst="rect">
            <a:avLst/>
          </a:prstGeom>
        </p:spPr>
      </p:pic>
      <p:pic>
        <p:nvPicPr>
          <p:cNvPr id="7" name="図 6" descr="s-2009100716085452555.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96977" y="4772129"/>
            <a:ext cx="1828800" cy="1216152"/>
          </a:xfrm>
          <a:prstGeom prst="rect">
            <a:avLst/>
          </a:prstGeom>
        </p:spPr>
      </p:pic>
      <p:sp>
        <p:nvSpPr>
          <p:cNvPr id="8" name="正方形/長方形 7"/>
          <p:cNvSpPr/>
          <p:nvPr/>
        </p:nvSpPr>
        <p:spPr>
          <a:xfrm>
            <a:off x="6057007" y="4772169"/>
            <a:ext cx="1738492" cy="1015663"/>
          </a:xfrm>
          <a:prstGeom prst="rect">
            <a:avLst/>
          </a:prstGeom>
          <a:noFill/>
        </p:spPr>
        <p:txBody>
          <a:bodyPr wrap="square" lIns="91440" tIns="45720" rIns="91440" bIns="45720">
            <a:spAutoFit/>
          </a:bodyPr>
          <a:lstStyle/>
          <a:p>
            <a:pPr algn="ctr"/>
            <a:r>
              <a:rPr lang="ja-JP" altLang="en-US" sz="2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ea typeface="ＤＦＰ隷書体"/>
              </a:rPr>
              <a:t>神は人に</a:t>
            </a:r>
            <a:endParaRPr lang="en-US" altLang="ja-JP" sz="2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ea typeface="ＤＦＰ隷書体"/>
            </a:endParaRPr>
          </a:p>
          <a:p>
            <a:pPr algn="ctr"/>
            <a:r>
              <a:rPr lang="ja-JP" altLang="en-US" sz="2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ea typeface="ＤＦＰ隷書体"/>
              </a:rPr>
              <a:t>２進数を</a:t>
            </a:r>
            <a:endParaRPr lang="en-US" altLang="ja-JP" sz="2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ea typeface="ＤＦＰ隷書体"/>
            </a:endParaRPr>
          </a:p>
          <a:p>
            <a:pPr algn="ctr"/>
            <a:r>
              <a:rPr lang="ja-JP" altLang="en-US" sz="20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ea typeface="ＤＦＰ隷書体"/>
              </a:rPr>
              <a:t>与えたもう</a:t>
            </a:r>
            <a:endParaRPr lang="ja-JP" altLang="en-US" sz="20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5">
                    <a:satMod val="175000"/>
                    <a:alpha val="40000"/>
                  </a:schemeClr>
                </a:glow>
                <a:innerShdw blurRad="69850" dist="43180" dir="5400000">
                  <a:srgbClr val="000000">
                    <a:alpha val="65000"/>
                  </a:srgbClr>
                </a:innerShdw>
              </a:effectLst>
              <a:ea typeface="ＤＦＰ隷書体"/>
            </a:endParaRPr>
          </a:p>
        </p:txBody>
      </p:sp>
      <p:sp>
        <p:nvSpPr>
          <p:cNvPr id="9" name="正方形/長方形 8"/>
          <p:cNvSpPr/>
          <p:nvPr/>
        </p:nvSpPr>
        <p:spPr>
          <a:xfrm>
            <a:off x="4295270" y="4421714"/>
            <a:ext cx="1582339" cy="316380"/>
          </a:xfrm>
          <a:prstGeom prst="rect">
            <a:avLst/>
          </a:prstGeom>
          <a:gradFill>
            <a:gsLst>
              <a:gs pos="100000">
                <a:schemeClr val="accent1">
                  <a:lumMod val="75000"/>
                </a:schemeClr>
              </a:gs>
              <a:gs pos="91000">
                <a:schemeClr val="accent1"/>
              </a:gs>
            </a:gsLst>
            <a:path path="rect">
              <a:fillToRect l="50000" t="50000" r="50000" b="50000"/>
            </a:path>
          </a:gradFill>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kumimoji="1" lang="en-US" altLang="ja-JP" dirty="0" smtClean="0"/>
              <a:t>1 1 0 1     1 1 0 1</a:t>
            </a:r>
            <a:endParaRPr kumimoji="1" lang="ja-JP" altLang="en-US" dirty="0"/>
          </a:p>
        </p:txBody>
      </p:sp>
    </p:spTree>
    <p:extLst>
      <p:ext uri="{BB962C8B-B14F-4D97-AF65-F5344CB8AC3E}">
        <p14:creationId xmlns:p14="http://schemas.microsoft.com/office/powerpoint/2010/main" val="361662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String </a:t>
            </a:r>
            <a:r>
              <a:rPr lang="ja-JP" altLang="en-US" dirty="0" smtClean="0"/>
              <a:t>型で</a:t>
            </a:r>
            <a:r>
              <a:rPr lang="ja-JP" altLang="en-US" dirty="0"/>
              <a:t>バイト</a:t>
            </a:r>
            <a:r>
              <a:rPr lang="ja-JP" altLang="en-US" dirty="0" smtClean="0"/>
              <a:t>処理</a:t>
            </a:r>
            <a:r>
              <a:rPr lang="en-US" altLang="ja-JP" baseline="0" dirty="0" smtClean="0"/>
              <a:t> </a:t>
            </a:r>
            <a:r>
              <a:rPr lang="en-US" altLang="ja-JP" baseline="0" smtClean="0"/>
              <a:t>LittleEndian</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バイナリと整数値の相互変換</a:t>
            </a:r>
            <a:r>
              <a:rPr lang="en-US" altLang="ja-JP" dirty="0"/>
              <a:t> </a:t>
            </a:r>
            <a:r>
              <a:rPr lang="en-US" altLang="ja-JP" dirty="0" smtClean="0"/>
              <a:t>(Little Endian)</a:t>
            </a:r>
          </a:p>
          <a:p>
            <a:endParaRPr lang="en-US" altLang="ja-JP" dirty="0"/>
          </a:p>
          <a:p>
            <a:endParaRPr lang="en-US" altLang="ja-JP" dirty="0" smtClean="0"/>
          </a:p>
          <a:p>
            <a:endParaRPr lang="en-US" altLang="ja-JP" dirty="0"/>
          </a:p>
          <a:p>
            <a:endParaRPr lang="en-US" altLang="ja-JP" dirty="0" smtClean="0"/>
          </a:p>
          <a:p>
            <a:endParaRPr lang="en-US" altLang="ja-JP" dirty="0"/>
          </a:p>
          <a:p>
            <a:r>
              <a:rPr lang="en-US" altLang="ja-JP" dirty="0"/>
              <a:t>p</a:t>
            </a:r>
            <a:r>
              <a:rPr lang="en-US" altLang="ja-JP" dirty="0" smtClean="0"/>
              <a:t>ack </a:t>
            </a:r>
            <a:r>
              <a:rPr lang="ja-JP" altLang="en-US" dirty="0" smtClean="0"/>
              <a:t>で逆変換</a:t>
            </a:r>
            <a:endParaRPr lang="en-US" altLang="ja-JP" dirty="0"/>
          </a:p>
        </p:txBody>
      </p:sp>
      <p:sp>
        <p:nvSpPr>
          <p:cNvPr id="14" name="正方形/長方形 13"/>
          <p:cNvSpPr/>
          <p:nvPr/>
        </p:nvSpPr>
        <p:spPr>
          <a:xfrm>
            <a:off x="2066333" y="3006931"/>
            <a:ext cx="2190475" cy="333910"/>
          </a:xfrm>
          <a:prstGeom prst="rect">
            <a:avLst/>
          </a:prstGeom>
          <a:gradFill>
            <a:gsLst>
              <a:gs pos="100000">
                <a:schemeClr val="bg2">
                  <a:lumMod val="75000"/>
                </a:schemeClr>
              </a:gs>
              <a:gs pos="80000">
                <a:schemeClr val="tx2">
                  <a:lumMod val="40000"/>
                  <a:lumOff val="60000"/>
                </a:schemeClr>
              </a:gs>
              <a:gs pos="0">
                <a:schemeClr val="tx2">
                  <a:lumMod val="20000"/>
                  <a:lumOff val="80000"/>
                </a:schemeClr>
              </a:gs>
            </a:gsLst>
            <a:lin ang="5400000" scaled="0"/>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1600" b="1" dirty="0" smtClean="0">
                <a:solidFill>
                  <a:srgbClr val="000000"/>
                </a:solidFill>
                <a:latin typeface="Arial" pitchFamily="34" charset="0"/>
                <a:cs typeface="Arial" pitchFamily="34" charset="0"/>
              </a:rPr>
              <a:t>$b</a:t>
            </a:r>
            <a:r>
              <a:rPr kumimoji="1" lang="ja-JP" altLang="en-US" sz="1600" b="1" dirty="0" smtClean="0">
                <a:solidFill>
                  <a:srgbClr val="000000"/>
                </a:solidFill>
                <a:latin typeface="Arial" pitchFamily="34" charset="0"/>
                <a:cs typeface="Arial" pitchFamily="34" charset="0"/>
              </a:rPr>
              <a:t> </a:t>
            </a:r>
            <a:r>
              <a:rPr kumimoji="1" lang="en-US" altLang="ja-JP" sz="1600" b="1" dirty="0" smtClean="0">
                <a:solidFill>
                  <a:srgbClr val="000000"/>
                </a:solidFill>
                <a:latin typeface="Arial" pitchFamily="34" charset="0"/>
                <a:cs typeface="Arial" pitchFamily="34" charset="0"/>
              </a:rPr>
              <a:t>= unpack(‘v’, $a)</a:t>
            </a:r>
            <a:endParaRPr kumimoji="1" lang="ja-JP" altLang="en-US" sz="1600" b="1" dirty="0">
              <a:solidFill>
                <a:srgbClr val="000000"/>
              </a:solidFill>
              <a:latin typeface="Arial" pitchFamily="34" charset="0"/>
              <a:cs typeface="Arial" pitchFamily="34" charset="0"/>
            </a:endParaRPr>
          </a:p>
        </p:txBody>
      </p:sp>
      <p:sp>
        <p:nvSpPr>
          <p:cNvPr id="15" name="正方形/長方形 14"/>
          <p:cNvSpPr/>
          <p:nvPr/>
        </p:nvSpPr>
        <p:spPr>
          <a:xfrm>
            <a:off x="5222983" y="3014717"/>
            <a:ext cx="2190475" cy="333910"/>
          </a:xfrm>
          <a:prstGeom prst="rect">
            <a:avLst/>
          </a:prstGeom>
          <a:gradFill>
            <a:gsLst>
              <a:gs pos="100000">
                <a:schemeClr val="bg2">
                  <a:lumMod val="75000"/>
                </a:schemeClr>
              </a:gs>
              <a:gs pos="80000">
                <a:schemeClr val="tx2">
                  <a:lumMod val="40000"/>
                  <a:lumOff val="60000"/>
                </a:schemeClr>
              </a:gs>
              <a:gs pos="0">
                <a:schemeClr val="tx2">
                  <a:lumMod val="20000"/>
                  <a:lumOff val="80000"/>
                </a:schemeClr>
              </a:gs>
            </a:gsLst>
            <a:lin ang="5400000" scaled="0"/>
          </a:gra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kumimoji="1" lang="en-US" altLang="ja-JP" sz="1600" b="1" dirty="0" smtClean="0">
                <a:solidFill>
                  <a:srgbClr val="000000"/>
                </a:solidFill>
                <a:latin typeface="Arial" pitchFamily="34" charset="0"/>
                <a:cs typeface="Arial" pitchFamily="34" charset="0"/>
              </a:rPr>
              <a:t>$b</a:t>
            </a:r>
            <a:r>
              <a:rPr kumimoji="1" lang="ja-JP" altLang="en-US" sz="1600" b="1" dirty="0" smtClean="0">
                <a:solidFill>
                  <a:srgbClr val="000000"/>
                </a:solidFill>
                <a:latin typeface="Arial" pitchFamily="34" charset="0"/>
                <a:cs typeface="Arial" pitchFamily="34" charset="0"/>
              </a:rPr>
              <a:t> </a:t>
            </a:r>
            <a:r>
              <a:rPr kumimoji="1" lang="en-US" altLang="ja-JP" sz="1600" b="1" dirty="0" smtClean="0">
                <a:solidFill>
                  <a:srgbClr val="000000"/>
                </a:solidFill>
                <a:latin typeface="Arial" pitchFamily="34" charset="0"/>
                <a:cs typeface="Arial" pitchFamily="34" charset="0"/>
              </a:rPr>
              <a:t>= unpack(‘V’, $a)</a:t>
            </a:r>
            <a:endParaRPr kumimoji="1" lang="ja-JP" altLang="en-US" sz="1600" b="1" dirty="0">
              <a:solidFill>
                <a:srgbClr val="000000"/>
              </a:solidFill>
              <a:latin typeface="Arial" pitchFamily="34" charset="0"/>
              <a:cs typeface="Arial" pitchFamily="34" charset="0"/>
            </a:endParaRPr>
          </a:p>
        </p:txBody>
      </p:sp>
      <p:sp>
        <p:nvSpPr>
          <p:cNvPr id="30" name="正方形/長方形 29"/>
          <p:cNvSpPr/>
          <p:nvPr/>
        </p:nvSpPr>
        <p:spPr>
          <a:xfrm>
            <a:off x="1323431" y="3406883"/>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バイナリ</a:t>
            </a:r>
            <a:endParaRPr kumimoji="1" lang="ja-JP" altLang="en-US" sz="1600" b="1" dirty="0">
              <a:solidFill>
                <a:srgbClr val="000000"/>
              </a:solidFill>
            </a:endParaRPr>
          </a:p>
        </p:txBody>
      </p:sp>
      <p:sp>
        <p:nvSpPr>
          <p:cNvPr id="31" name="正方形/長方形 30"/>
          <p:cNvSpPr/>
          <p:nvPr/>
        </p:nvSpPr>
        <p:spPr>
          <a:xfrm>
            <a:off x="1243976" y="3694221"/>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$a</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pic>
        <p:nvPicPr>
          <p:cNvPr id="32" name="図 31"/>
          <p:cNvPicPr>
            <a:picLocks noChangeAspect="1"/>
          </p:cNvPicPr>
          <p:nvPr/>
        </p:nvPicPr>
        <p:blipFill>
          <a:blip r:embed="rId3" cstate="print"/>
          <a:stretch>
            <a:fillRect/>
          </a:stretch>
        </p:blipFill>
        <p:spPr>
          <a:xfrm>
            <a:off x="5154794" y="3712235"/>
            <a:ext cx="1066683" cy="258040"/>
          </a:xfrm>
          <a:prstGeom prst="rect">
            <a:avLst/>
          </a:prstGeom>
        </p:spPr>
      </p:pic>
      <p:pic>
        <p:nvPicPr>
          <p:cNvPr id="33" name="Picture 2" descr="Y:\php\study\binary2\図1_トリミング.png"/>
          <p:cNvPicPr>
            <a:picLocks noChangeAspect="1" noChangeArrowheads="1"/>
          </p:cNvPicPr>
          <p:nvPr/>
        </p:nvPicPr>
        <p:blipFill>
          <a:blip r:embed="rId4" cstate="email">
            <a:duotone>
              <a:prstClr val="black"/>
              <a:schemeClr val="tx2">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3725581" y="3723594"/>
            <a:ext cx="550425" cy="265311"/>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3142320" y="3688688"/>
            <a:ext cx="65063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$b[1]</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pic>
        <p:nvPicPr>
          <p:cNvPr id="35" name="Picture 2" descr="Y:\php\study\binary2\図1_トリミング.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16021" y="3723594"/>
            <a:ext cx="514473" cy="26531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Y:\php\study\binary2\図1_トリミング.png"/>
          <p:cNvPicPr>
            <a:picLocks noChangeAspect="1" noChangeArrowheads="1"/>
          </p:cNvPicPr>
          <p:nvPr/>
        </p:nvPicPr>
        <p:blipFill>
          <a:blip r:embed="rId4" cstate="email">
            <a:duotone>
              <a:prstClr val="black"/>
              <a:schemeClr val="tx2">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7624838" y="3723593"/>
            <a:ext cx="607575" cy="265311"/>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p:cNvSpPr/>
          <p:nvPr/>
        </p:nvSpPr>
        <p:spPr>
          <a:xfrm>
            <a:off x="6972293" y="3688687"/>
            <a:ext cx="64292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$b[1]</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
        <p:nvSpPr>
          <p:cNvPr id="38" name="正方形/長方形 37"/>
          <p:cNvSpPr/>
          <p:nvPr/>
        </p:nvSpPr>
        <p:spPr>
          <a:xfrm>
            <a:off x="3351055" y="3400736"/>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整数値</a:t>
            </a:r>
            <a:endParaRPr kumimoji="1" lang="ja-JP" altLang="en-US" sz="1600" b="1" dirty="0">
              <a:solidFill>
                <a:srgbClr val="000000"/>
              </a:solidFill>
            </a:endParaRPr>
          </a:p>
        </p:txBody>
      </p:sp>
      <p:sp>
        <p:nvSpPr>
          <p:cNvPr id="39" name="右矢印 38"/>
          <p:cNvSpPr/>
          <p:nvPr/>
        </p:nvSpPr>
        <p:spPr>
          <a:xfrm>
            <a:off x="2256748" y="3678459"/>
            <a:ext cx="789271" cy="2485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右矢印 39"/>
          <p:cNvSpPr/>
          <p:nvPr/>
        </p:nvSpPr>
        <p:spPr>
          <a:xfrm>
            <a:off x="6337420" y="3713442"/>
            <a:ext cx="634876" cy="2485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7094263" y="3407564"/>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整数値</a:t>
            </a:r>
            <a:endParaRPr kumimoji="1" lang="ja-JP" altLang="en-US" sz="1600" b="1" dirty="0">
              <a:solidFill>
                <a:srgbClr val="000000"/>
              </a:solidFill>
            </a:endParaRPr>
          </a:p>
        </p:txBody>
      </p:sp>
      <p:sp>
        <p:nvSpPr>
          <p:cNvPr id="42" name="正方形/長方形 41"/>
          <p:cNvSpPr/>
          <p:nvPr/>
        </p:nvSpPr>
        <p:spPr>
          <a:xfrm>
            <a:off x="5154794" y="3400677"/>
            <a:ext cx="104190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smtClean="0">
                <a:solidFill>
                  <a:srgbClr val="000000"/>
                </a:solidFill>
              </a:rPr>
              <a:t>バイナリ</a:t>
            </a:r>
            <a:endParaRPr kumimoji="1" lang="ja-JP" altLang="en-US" sz="1600" b="1" dirty="0">
              <a:solidFill>
                <a:srgbClr val="000000"/>
              </a:solidFill>
            </a:endParaRPr>
          </a:p>
        </p:txBody>
      </p:sp>
      <p:sp>
        <p:nvSpPr>
          <p:cNvPr id="43" name="正方形/長方形 42"/>
          <p:cNvSpPr/>
          <p:nvPr/>
        </p:nvSpPr>
        <p:spPr>
          <a:xfrm>
            <a:off x="4760902" y="3712235"/>
            <a:ext cx="46126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$a</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
        <p:nvSpPr>
          <p:cNvPr id="44" name="正方形/長方形 43"/>
          <p:cNvSpPr/>
          <p:nvPr/>
        </p:nvSpPr>
        <p:spPr>
          <a:xfrm>
            <a:off x="5093416" y="3673694"/>
            <a:ext cx="1164656"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a:solidFill>
                  <a:schemeClr val="bg1"/>
                </a:solidFill>
                <a:latin typeface="Arial Unicode MS" pitchFamily="50" charset="-128"/>
                <a:ea typeface="Arial Unicode MS" pitchFamily="50" charset="-128"/>
                <a:cs typeface="Arial Unicode MS" pitchFamily="50" charset="-128"/>
              </a:rPr>
              <a:t>w</a:t>
            </a:r>
            <a:r>
              <a:rPr kumimoji="1" lang="en-US" altLang="ja-JP" sz="1600" dirty="0" smtClean="0">
                <a:solidFill>
                  <a:schemeClr val="bg1"/>
                </a:solidFill>
                <a:latin typeface="Arial Unicode MS" pitchFamily="50" charset="-128"/>
                <a:ea typeface="Arial Unicode MS" pitchFamily="50" charset="-128"/>
                <a:cs typeface="Arial Unicode MS" pitchFamily="50" charset="-128"/>
              </a:rPr>
              <a:t>   x   y   z</a:t>
            </a:r>
            <a:endParaRPr kumimoji="1" lang="ja-JP" altLang="en-US" sz="1600" dirty="0">
              <a:solidFill>
                <a:schemeClr val="bg1"/>
              </a:solidFill>
              <a:latin typeface="Arial Unicode MS" pitchFamily="50" charset="-128"/>
              <a:ea typeface="Arial Unicode MS" pitchFamily="50" charset="-128"/>
              <a:cs typeface="Arial Unicode MS" pitchFamily="50" charset="-128"/>
            </a:endParaRPr>
          </a:p>
        </p:txBody>
      </p:sp>
      <p:sp>
        <p:nvSpPr>
          <p:cNvPr id="45" name="正方形/長方形 44"/>
          <p:cNvSpPr/>
          <p:nvPr/>
        </p:nvSpPr>
        <p:spPr>
          <a:xfrm>
            <a:off x="5093416" y="4047356"/>
            <a:ext cx="3005357"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a:solidFill>
                  <a:srgbClr val="000000"/>
                </a:solidFill>
                <a:latin typeface="Arial Unicode MS" pitchFamily="50" charset="-128"/>
                <a:ea typeface="Arial Unicode MS" pitchFamily="50" charset="-128"/>
                <a:cs typeface="Arial Unicode MS" pitchFamily="50" charset="-128"/>
              </a:rPr>
              <a:t>w</a:t>
            </a:r>
            <a:r>
              <a:rPr kumimoji="1" lang="en-US" altLang="ja-JP" sz="1600" dirty="0" smtClean="0">
                <a:solidFill>
                  <a:srgbClr val="000000"/>
                </a:solidFill>
                <a:latin typeface="Arial Unicode MS" pitchFamily="50" charset="-128"/>
                <a:ea typeface="Arial Unicode MS" pitchFamily="50" charset="-128"/>
                <a:cs typeface="Arial Unicode MS" pitchFamily="50" charset="-128"/>
              </a:rPr>
              <a:t>+(256*(x+(256*(y+(256*z)))))</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
        <p:nvSpPr>
          <p:cNvPr id="46" name="正方形/長方形 45"/>
          <p:cNvSpPr/>
          <p:nvPr/>
        </p:nvSpPr>
        <p:spPr>
          <a:xfrm>
            <a:off x="1554146" y="3698112"/>
            <a:ext cx="638221"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chemeClr val="bg1"/>
                </a:solidFill>
                <a:latin typeface="Arial Unicode MS" pitchFamily="50" charset="-128"/>
                <a:ea typeface="Arial Unicode MS" pitchFamily="50" charset="-128"/>
                <a:cs typeface="Arial Unicode MS" pitchFamily="50" charset="-128"/>
              </a:rPr>
              <a:t>x  y</a:t>
            </a:r>
            <a:endParaRPr kumimoji="1" lang="ja-JP" altLang="en-US" sz="1600" dirty="0">
              <a:solidFill>
                <a:schemeClr val="bg1"/>
              </a:solidFill>
              <a:latin typeface="Arial Unicode MS" pitchFamily="50" charset="-128"/>
              <a:ea typeface="Arial Unicode MS" pitchFamily="50" charset="-128"/>
              <a:cs typeface="Arial Unicode MS" pitchFamily="50" charset="-128"/>
            </a:endParaRPr>
          </a:p>
        </p:txBody>
      </p:sp>
      <p:sp>
        <p:nvSpPr>
          <p:cNvPr id="47" name="正方形/長方形 46"/>
          <p:cNvSpPr/>
          <p:nvPr/>
        </p:nvSpPr>
        <p:spPr>
          <a:xfrm>
            <a:off x="2201735" y="3993700"/>
            <a:ext cx="1149205"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latin typeface="Arial Unicode MS" pitchFamily="50" charset="-128"/>
                <a:ea typeface="Arial Unicode MS" pitchFamily="50" charset="-128"/>
                <a:cs typeface="Arial Unicode MS" pitchFamily="50" charset="-128"/>
              </a:rPr>
              <a:t>x+(y*256)</a:t>
            </a:r>
            <a:endParaRPr kumimoji="1" lang="ja-JP" altLang="en-US" sz="1600" dirty="0">
              <a:solidFill>
                <a:srgbClr val="000000"/>
              </a:solidFill>
              <a:latin typeface="Arial Unicode MS" pitchFamily="50" charset="-128"/>
              <a:ea typeface="Arial Unicode MS" pitchFamily="50" charset="-128"/>
              <a:cs typeface="Arial Unicode MS" pitchFamily="50" charset="-128"/>
            </a:endParaRPr>
          </a:p>
        </p:txBody>
      </p:sp>
    </p:spTree>
    <p:extLst>
      <p:ext uri="{BB962C8B-B14F-4D97-AF65-F5344CB8AC3E}">
        <p14:creationId xmlns:p14="http://schemas.microsoft.com/office/powerpoint/2010/main" val="146698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String </a:t>
            </a:r>
            <a:r>
              <a:rPr lang="ja-JP" altLang="en-US" dirty="0" smtClean="0"/>
              <a:t>型で</a:t>
            </a:r>
            <a:r>
              <a:rPr lang="ja-JP" altLang="en-US" dirty="0"/>
              <a:t>バイト</a:t>
            </a:r>
            <a:r>
              <a:rPr lang="ja-JP" altLang="en-US" dirty="0" smtClean="0"/>
              <a:t>処理</a:t>
            </a:r>
            <a:r>
              <a:rPr lang="en-US" altLang="ja-JP" baseline="0" dirty="0" smtClean="0"/>
              <a:t> </a:t>
            </a:r>
            <a:r>
              <a:rPr lang="ja-JP" altLang="en-US" baseline="0" dirty="0" smtClean="0"/>
              <a:t>その他</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err="1" smtClean="0"/>
              <a:t>strrev</a:t>
            </a:r>
            <a:r>
              <a:rPr lang="ja-JP" altLang="en-US" dirty="0" smtClean="0"/>
              <a:t> で前後リバース</a:t>
            </a:r>
            <a:r>
              <a:rPr lang="en-US" altLang="ja-JP" dirty="0" smtClean="0"/>
              <a:t>(</a:t>
            </a:r>
            <a:r>
              <a:rPr lang="ja-JP" altLang="en-US" dirty="0" smtClean="0"/>
              <a:t>逆順にする</a:t>
            </a:r>
            <a:r>
              <a:rPr lang="en-US" altLang="ja-JP" dirty="0" smtClean="0"/>
              <a:t>)</a:t>
            </a:r>
          </a:p>
          <a:p>
            <a:r>
              <a:rPr lang="en-US" altLang="ja-JP" dirty="0" err="1" smtClean="0"/>
              <a:t>substr_replace</a:t>
            </a:r>
            <a:r>
              <a:rPr lang="en-US" altLang="ja-JP" dirty="0" smtClean="0"/>
              <a:t> </a:t>
            </a:r>
            <a:r>
              <a:rPr lang="ja-JP" altLang="en-US" dirty="0" smtClean="0"/>
              <a:t>で一部入れ替え</a:t>
            </a:r>
            <a:endParaRPr lang="en-US" altLang="ja-JP" dirty="0" smtClean="0"/>
          </a:p>
          <a:p>
            <a:r>
              <a:rPr lang="en-US" altLang="ja-JP" dirty="0" err="1" smtClean="0"/>
              <a:t>strcmp</a:t>
            </a:r>
            <a:r>
              <a:rPr lang="ja-JP" altLang="en-US" dirty="0" smtClean="0"/>
              <a:t> でバイナリ比較</a:t>
            </a:r>
            <a:r>
              <a:rPr lang="en-US" altLang="ja-JP" dirty="0" smtClean="0"/>
              <a:t>(</a:t>
            </a:r>
            <a:r>
              <a:rPr lang="ja-JP" altLang="en-US" dirty="0" smtClean="0"/>
              <a:t>一致するか否か</a:t>
            </a:r>
            <a:r>
              <a:rPr lang="en-US" altLang="ja-JP" dirty="0" smtClean="0"/>
              <a:t>)</a:t>
            </a:r>
          </a:p>
          <a:p>
            <a:r>
              <a:rPr lang="en-US" altLang="ja-JP" dirty="0" err="1" smtClean="0"/>
              <a:t>str_pad</a:t>
            </a:r>
            <a:r>
              <a:rPr lang="ja-JP" altLang="en-US" dirty="0" smtClean="0"/>
              <a:t> で同じ</a:t>
            </a:r>
            <a:r>
              <a:rPr lang="ja-JP" altLang="en-US" dirty="0" smtClean="0"/>
              <a:t>バイト</a:t>
            </a:r>
            <a:r>
              <a:rPr lang="ja-JP" altLang="en-US" dirty="0"/>
              <a:t>の</a:t>
            </a:r>
            <a:r>
              <a:rPr lang="ja-JP" altLang="en-US" dirty="0" smtClean="0"/>
              <a:t>繰り返し</a:t>
            </a:r>
            <a:endParaRPr lang="en-US" altLang="ja-JP" dirty="0" smtClean="0"/>
          </a:p>
          <a:p>
            <a:r>
              <a:rPr lang="ja-JP" altLang="en-US" dirty="0" smtClean="0"/>
              <a:t>その他、</a:t>
            </a:r>
            <a:r>
              <a:rPr lang="en-US" altLang="ja-JP" dirty="0" err="1" smtClean="0"/>
              <a:t>str</a:t>
            </a:r>
            <a:r>
              <a:rPr lang="en-US" altLang="ja-JP" dirty="0" smtClean="0"/>
              <a:t> </a:t>
            </a:r>
            <a:r>
              <a:rPr lang="ja-JP" altLang="en-US" dirty="0" smtClean="0"/>
              <a:t>系で色々な操作が可能。</a:t>
            </a:r>
            <a:endParaRPr lang="en-US" altLang="ja-JP" dirty="0" smtClean="0"/>
          </a:p>
          <a:p>
            <a:pPr lvl="1"/>
            <a:r>
              <a:rPr lang="en-US" altLang="ja-JP" dirty="0" smtClean="0"/>
              <a:t>(</a:t>
            </a:r>
            <a:r>
              <a:rPr lang="ja-JP" altLang="en-US" dirty="0" smtClean="0"/>
              <a:t>あくまで、</a:t>
            </a:r>
            <a:r>
              <a:rPr lang="en-US" altLang="ja-JP" dirty="0" smtClean="0"/>
              <a:t>Byte</a:t>
            </a:r>
            <a:r>
              <a:rPr lang="ja-JP" altLang="en-US" dirty="0" smtClean="0"/>
              <a:t>レベルで</a:t>
            </a:r>
            <a:r>
              <a:rPr lang="en-US" altLang="ja-JP" dirty="0" smtClean="0"/>
              <a:t>)</a:t>
            </a:r>
          </a:p>
          <a:p>
            <a:pPr>
              <a:buNone/>
            </a:pPr>
            <a:endParaRPr lang="en-US" altLang="ja-JP" dirty="0" smtClean="0"/>
          </a:p>
        </p:txBody>
      </p:sp>
    </p:spTree>
    <p:extLst>
      <p:ext uri="{BB962C8B-B14F-4D97-AF65-F5344CB8AC3E}">
        <p14:creationId xmlns:p14="http://schemas.microsoft.com/office/powerpoint/2010/main" val="146698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バイト</a:t>
            </a:r>
            <a:r>
              <a:rPr kumimoji="1" lang="ja-JP" altLang="en-US" dirty="0" smtClean="0"/>
              <a:t>処理の注意点</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smtClean="0">
                <a:latin typeface="Arial Unicode MS" pitchFamily="50" charset="-128"/>
                <a:ea typeface="Arial Unicode MS" pitchFamily="50" charset="-128"/>
                <a:cs typeface="Arial Unicode MS" pitchFamily="50" charset="-128"/>
              </a:rPr>
              <a:t>$a[0]</a:t>
            </a:r>
            <a:r>
              <a:rPr lang="ja-JP" altLang="en-US" dirty="0" smtClean="0">
                <a:latin typeface="Arial Unicode MS" pitchFamily="50" charset="-128"/>
                <a:ea typeface="Arial Unicode MS" pitchFamily="50" charset="-128"/>
                <a:cs typeface="Arial Unicode MS" pitchFamily="50" charset="-128"/>
              </a:rPr>
              <a:t> </a:t>
            </a:r>
            <a:endParaRPr lang="en-US" altLang="ja-JP" dirty="0" smtClean="0">
              <a:latin typeface="Arial Unicode MS" pitchFamily="50" charset="-128"/>
              <a:ea typeface="Arial Unicode MS" pitchFamily="50" charset="-128"/>
              <a:cs typeface="Arial Unicode MS" pitchFamily="50" charset="-128"/>
            </a:endParaRPr>
          </a:p>
          <a:p>
            <a:pPr marL="692150" lvl="2" indent="-342900">
              <a:spcBef>
                <a:spcPts val="2000"/>
              </a:spcBef>
            </a:pPr>
            <a:r>
              <a:rPr lang="ja-JP" altLang="en-US" dirty="0" smtClean="0"/>
              <a:t>文字列を配列のように参照すると、</a:t>
            </a:r>
            <a:r>
              <a:rPr lang="en-US" altLang="ja-JP" dirty="0" smtClean="0"/>
              <a:t>(</a:t>
            </a:r>
            <a:r>
              <a:rPr lang="en-US" altLang="ja-JP" dirty="0" smtClean="0">
                <a:latin typeface="Arial Unicode MS" pitchFamily="50" charset="-128"/>
                <a:ea typeface="Arial Unicode MS" pitchFamily="50" charset="-128"/>
                <a:cs typeface="Arial Unicode MS" pitchFamily="50" charset="-128"/>
              </a:rPr>
              <a:t>$a</a:t>
            </a:r>
            <a:r>
              <a:rPr lang="en-US" altLang="ja-JP" dirty="0" smtClean="0"/>
              <a:t> </a:t>
            </a:r>
            <a:r>
              <a:rPr lang="ja-JP" altLang="en-US" dirty="0" smtClean="0"/>
              <a:t>の </a:t>
            </a:r>
            <a:r>
              <a:rPr lang="en-US" altLang="ja-JP" dirty="0" smtClean="0">
                <a:latin typeface="Arial Unicode MS" pitchFamily="50" charset="-128"/>
                <a:ea typeface="Arial Unicode MS" pitchFamily="50" charset="-128"/>
                <a:cs typeface="Arial Unicode MS" pitchFamily="50" charset="-128"/>
              </a:rPr>
              <a:t>0</a:t>
            </a:r>
            <a:r>
              <a:rPr lang="en-US" altLang="ja-JP" dirty="0" smtClean="0"/>
              <a:t> </a:t>
            </a:r>
            <a:r>
              <a:rPr lang="ja-JP" altLang="en-US" dirty="0" smtClean="0"/>
              <a:t>番目の数値でなく</a:t>
            </a:r>
            <a:r>
              <a:rPr lang="en-US" altLang="ja-JP" dirty="0" smtClean="0"/>
              <a:t>)</a:t>
            </a:r>
            <a:r>
              <a:rPr lang="ja-JP" altLang="en-US" dirty="0" err="1" smtClean="0"/>
              <a:t>、</a:t>
            </a:r>
            <a:r>
              <a:rPr lang="en-US" altLang="ja-JP" b="1" dirty="0" smtClean="0">
                <a:latin typeface="Arial Unicode MS" pitchFamily="50" charset="-128"/>
                <a:ea typeface="Arial Unicode MS" pitchFamily="50" charset="-128"/>
                <a:cs typeface="Arial Unicode MS" pitchFamily="50" charset="-128"/>
              </a:rPr>
              <a:t>0</a:t>
            </a:r>
            <a:r>
              <a:rPr lang="ja-JP" altLang="en-US" b="1" dirty="0" smtClean="0"/>
              <a:t>番目の文字を切り出したもの</a:t>
            </a:r>
            <a:r>
              <a:rPr lang="ja-JP" altLang="en-US" dirty="0" smtClean="0"/>
              <a:t>が取得できる。</a:t>
            </a:r>
            <a:endParaRPr lang="en-US" altLang="ja-JP" dirty="0" smtClean="0"/>
          </a:p>
          <a:p>
            <a:pPr marL="692150" lvl="2" indent="-342900">
              <a:spcBef>
                <a:spcPts val="2000"/>
              </a:spcBef>
            </a:pPr>
            <a:r>
              <a:rPr lang="en-US" altLang="ja-JP" dirty="0" smtClean="0">
                <a:latin typeface="Arial Unicode MS" pitchFamily="50" charset="-128"/>
                <a:ea typeface="Arial Unicode MS" pitchFamily="50" charset="-128"/>
                <a:cs typeface="Arial Unicode MS" pitchFamily="50" charset="-128"/>
              </a:rPr>
              <a:t>$a[0] </a:t>
            </a:r>
            <a:r>
              <a:rPr lang="ja-JP" altLang="en-US" dirty="0" smtClean="0"/>
              <a:t>は </a:t>
            </a:r>
            <a:r>
              <a:rPr lang="en-US" altLang="ja-JP" dirty="0" err="1" smtClean="0">
                <a:latin typeface="Arial Unicode MS" pitchFamily="50" charset="-128"/>
                <a:ea typeface="Arial Unicode MS" pitchFamily="50" charset="-128"/>
                <a:cs typeface="Arial Unicode MS" pitchFamily="50" charset="-128"/>
              </a:rPr>
              <a:t>substr</a:t>
            </a:r>
            <a:r>
              <a:rPr lang="en-US" altLang="ja-JP" dirty="0" smtClean="0">
                <a:latin typeface="Arial Unicode MS" pitchFamily="50" charset="-128"/>
                <a:ea typeface="Arial Unicode MS" pitchFamily="50" charset="-128"/>
                <a:cs typeface="Arial Unicode MS" pitchFamily="50" charset="-128"/>
              </a:rPr>
              <a:t>($a, 0, 1) </a:t>
            </a:r>
            <a:r>
              <a:rPr lang="ja-JP" altLang="en-US" dirty="0" smtClean="0"/>
              <a:t>と同じ</a:t>
            </a:r>
            <a:r>
              <a:rPr lang="en-US" altLang="ja-JP" dirty="0"/>
              <a:t> </a:t>
            </a:r>
            <a:r>
              <a:rPr lang="en-US" altLang="ja-JP" dirty="0" smtClean="0"/>
              <a:t> (C</a:t>
            </a:r>
            <a:r>
              <a:rPr lang="ja-JP" altLang="en-US" dirty="0" smtClean="0"/>
              <a:t>言語出身者は多分ココで躓く</a:t>
            </a:r>
            <a:r>
              <a:rPr lang="en-US" altLang="ja-JP" dirty="0" smtClean="0"/>
              <a:t>)</a:t>
            </a:r>
          </a:p>
          <a:p>
            <a:r>
              <a:rPr lang="en-US" altLang="ja-JP" dirty="0" smtClean="0"/>
              <a:t>unpack(‘N’, … </a:t>
            </a:r>
            <a:r>
              <a:rPr lang="ja-JP" altLang="en-US" dirty="0" smtClean="0"/>
              <a:t>と </a:t>
            </a:r>
            <a:r>
              <a:rPr lang="en-US" altLang="ja-JP" dirty="0" smtClean="0"/>
              <a:t>‘V’</a:t>
            </a:r>
            <a:r>
              <a:rPr lang="ja-JP" altLang="en-US" dirty="0" smtClean="0"/>
              <a:t>の </a:t>
            </a:r>
            <a:r>
              <a:rPr lang="en-US" altLang="ja-JP" dirty="0" smtClean="0"/>
              <a:t>PHP bug</a:t>
            </a:r>
          </a:p>
          <a:p>
            <a:pPr lvl="1"/>
            <a:r>
              <a:rPr lang="en-US" altLang="ja-JP" dirty="0" smtClean="0"/>
              <a:t>N, V </a:t>
            </a:r>
            <a:r>
              <a:rPr lang="ja-JP" altLang="en-US" dirty="0" smtClean="0"/>
              <a:t>は </a:t>
            </a:r>
            <a:r>
              <a:rPr lang="en-US" altLang="ja-JP" dirty="0" smtClean="0"/>
              <a:t>unsigned long (</a:t>
            </a:r>
            <a:r>
              <a:rPr lang="en-US" altLang="ja-JP" dirty="0" smtClean="0">
                <a:latin typeface="Arial Unicode MS" pitchFamily="50" charset="-128"/>
                <a:ea typeface="Arial Unicode MS" pitchFamily="50" charset="-128"/>
                <a:cs typeface="Arial Unicode MS" pitchFamily="50" charset="-128"/>
              </a:rPr>
              <a:t>32</a:t>
            </a:r>
            <a:r>
              <a:rPr lang="ja-JP" altLang="en-US" dirty="0" smtClean="0"/>
              <a:t>ビット値</a:t>
            </a:r>
            <a:r>
              <a:rPr lang="en-US" altLang="ja-JP" dirty="0" smtClean="0"/>
              <a:t>)</a:t>
            </a:r>
            <a:r>
              <a:rPr lang="ja-JP" altLang="en-US" dirty="0" smtClean="0"/>
              <a:t>のはずだが、</a:t>
            </a:r>
            <a:r>
              <a:rPr lang="ja-JP" altLang="en-US" b="1" dirty="0" smtClean="0"/>
              <a:t>実際は </a:t>
            </a:r>
            <a:r>
              <a:rPr lang="en-US" altLang="ja-JP" b="1" dirty="0" smtClean="0"/>
              <a:t>signed long(</a:t>
            </a:r>
            <a:r>
              <a:rPr lang="ja-JP" altLang="en-US" b="1" dirty="0" smtClean="0"/>
              <a:t>符号付き</a:t>
            </a:r>
            <a:r>
              <a:rPr lang="en-US" altLang="ja-JP" b="1" dirty="0" smtClean="0"/>
              <a:t>)</a:t>
            </a:r>
            <a:r>
              <a:rPr lang="ja-JP" altLang="en-US" b="1" dirty="0" smtClean="0"/>
              <a:t>の値</a:t>
            </a:r>
            <a:r>
              <a:rPr lang="ja-JP" altLang="en-US" dirty="0" smtClean="0"/>
              <a:t>が出てくる</a:t>
            </a:r>
            <a:endParaRPr lang="en-US" altLang="ja-JP" dirty="0" smtClean="0"/>
          </a:p>
          <a:p>
            <a:pPr lvl="1"/>
            <a:r>
              <a:rPr lang="ja-JP" altLang="en-US" dirty="0" smtClean="0"/>
              <a:t>負の値が</a:t>
            </a:r>
            <a:r>
              <a:rPr lang="ja-JP" altLang="en-US" dirty="0"/>
              <a:t>出てきたら</a:t>
            </a:r>
            <a:r>
              <a:rPr lang="ja-JP" altLang="en-US" dirty="0" smtClean="0"/>
              <a:t> </a:t>
            </a:r>
            <a:r>
              <a:rPr lang="en-US" altLang="ja-JP" dirty="0" smtClean="0">
                <a:latin typeface="Arial Unicode MS" pitchFamily="50" charset="-128"/>
                <a:ea typeface="Arial Unicode MS" pitchFamily="50" charset="-128"/>
                <a:cs typeface="Arial Unicode MS" pitchFamily="50" charset="-128"/>
              </a:rPr>
              <a:t>4294967296</a:t>
            </a:r>
            <a:r>
              <a:rPr lang="en-US" altLang="ja-JP" dirty="0" smtClean="0"/>
              <a:t> </a:t>
            </a:r>
            <a:r>
              <a:rPr lang="ja-JP" altLang="en-US" dirty="0" smtClean="0"/>
              <a:t>を足して補正</a:t>
            </a:r>
            <a:endParaRPr lang="en-US" altLang="ja-JP" dirty="0" smtClean="0"/>
          </a:p>
          <a:p>
            <a:pPr lvl="2"/>
            <a:r>
              <a:rPr lang="ja-JP" altLang="en-US" dirty="0" smtClean="0"/>
              <a:t>足すと </a:t>
            </a:r>
            <a:r>
              <a:rPr lang="en-US" altLang="ja-JP" dirty="0" smtClean="0"/>
              <a:t>(integer  </a:t>
            </a:r>
            <a:r>
              <a:rPr lang="ja-JP" altLang="en-US" dirty="0" smtClean="0"/>
              <a:t>の範囲を超えて</a:t>
            </a:r>
            <a:r>
              <a:rPr lang="en-US" altLang="ja-JP" dirty="0" smtClean="0"/>
              <a:t>)</a:t>
            </a:r>
            <a:r>
              <a:rPr lang="ja-JP" altLang="en-US" dirty="0" smtClean="0"/>
              <a:t>型が </a:t>
            </a:r>
            <a:r>
              <a:rPr lang="en-US" altLang="ja-JP" dirty="0" smtClean="0"/>
              <a:t>float</a:t>
            </a:r>
            <a:r>
              <a:rPr lang="ja-JP" altLang="en-US" dirty="0" smtClean="0"/>
              <a:t> </a:t>
            </a:r>
            <a:r>
              <a:rPr lang="ja-JP" altLang="en-US" dirty="0"/>
              <a:t>に</a:t>
            </a:r>
            <a:r>
              <a:rPr lang="ja-JP" altLang="en-US" dirty="0" smtClean="0"/>
              <a:t>なる。要注意。</a:t>
            </a:r>
            <a:endParaRPr lang="en-US" altLang="ja-JP" dirty="0" smtClean="0"/>
          </a:p>
          <a:p>
            <a:pPr lvl="1"/>
            <a:r>
              <a:rPr lang="en-US" altLang="ja-JP" b="1" dirty="0" smtClean="0"/>
              <a:t>pack </a:t>
            </a:r>
            <a:r>
              <a:rPr lang="ja-JP" altLang="en-US" b="1" dirty="0" smtClean="0"/>
              <a:t>は正でも負でも受理</a:t>
            </a:r>
            <a:r>
              <a:rPr lang="ja-JP" altLang="en-US" dirty="0" smtClean="0"/>
              <a:t>してくれる。</a:t>
            </a:r>
            <a:endParaRPr lang="ja-JP" altLang="en-US" dirty="0"/>
          </a:p>
        </p:txBody>
      </p:sp>
    </p:spTree>
    <p:extLst>
      <p:ext uri="{BB962C8B-B14F-4D97-AF65-F5344CB8AC3E}">
        <p14:creationId xmlns:p14="http://schemas.microsoft.com/office/powerpoint/2010/main" val="31534341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バイト処理の実例</a:t>
            </a:r>
            <a:r>
              <a:rPr kumimoji="1" lang="en-US" altLang="ja-JP" dirty="0" smtClean="0"/>
              <a:t> JPEG</a:t>
            </a:r>
            <a:r>
              <a:rPr kumimoji="1" lang="ja-JP" altLang="en-US" baseline="0" dirty="0" smtClean="0"/>
              <a:t>分解</a:t>
            </a:r>
            <a:endParaRPr kumimoji="1" lang="ja-JP" altLang="en-US" dirty="0"/>
          </a:p>
        </p:txBody>
      </p:sp>
      <p:sp>
        <p:nvSpPr>
          <p:cNvPr id="3" name="コンテンツ プレースホルダー 2"/>
          <p:cNvSpPr>
            <a:spLocks noGrp="1"/>
          </p:cNvSpPr>
          <p:nvPr>
            <p:ph idx="1"/>
          </p:nvPr>
        </p:nvSpPr>
        <p:spPr>
          <a:xfrm>
            <a:off x="764971" y="1980661"/>
            <a:ext cx="7583488" cy="4007224"/>
          </a:xfrm>
        </p:spPr>
        <p:txBody>
          <a:bodyPr/>
          <a:lstStyle/>
          <a:p>
            <a:r>
              <a:rPr lang="ja-JP" altLang="en-US" dirty="0" smtClean="0"/>
              <a:t>例えば</a:t>
            </a:r>
            <a:r>
              <a:rPr lang="en-US" altLang="ja-JP" dirty="0" smtClean="0"/>
              <a:t>) JPEG </a:t>
            </a:r>
            <a:r>
              <a:rPr lang="ja-JP" altLang="en-US" dirty="0" smtClean="0"/>
              <a:t>画像のサイズを抜き出す</a:t>
            </a:r>
            <a:endParaRPr lang="en-US" altLang="ja-JP" dirty="0" smtClean="0"/>
          </a:p>
          <a:p>
            <a:pPr lvl="1"/>
            <a:r>
              <a:rPr lang="en-US" altLang="ja-JP" dirty="0">
                <a:hlinkClick r:id="rId3"/>
              </a:rPr>
              <a:t>http://www.w3.org/Graphics/JPEG</a:t>
            </a:r>
            <a:r>
              <a:rPr lang="en-US" altLang="ja-JP" dirty="0" smtClean="0">
                <a:hlinkClick r:id="rId3"/>
              </a:rPr>
              <a:t>/</a:t>
            </a:r>
            <a:r>
              <a:rPr lang="en-US" altLang="ja-JP" dirty="0" smtClean="0"/>
              <a:t> </a:t>
            </a:r>
            <a:r>
              <a:rPr lang="ja-JP" altLang="en-US" dirty="0" smtClean="0"/>
              <a:t>← 仕様はココ</a:t>
            </a:r>
            <a:endParaRPr lang="en-US" altLang="ja-JP" dirty="0" smtClean="0"/>
          </a:p>
          <a:p>
            <a:pPr lvl="1"/>
            <a:endParaRPr lang="en-US" altLang="ja-JP" dirty="0"/>
          </a:p>
          <a:p>
            <a:pPr lvl="1"/>
            <a:endParaRPr lang="en-US" altLang="ja-JP" dirty="0" smtClean="0"/>
          </a:p>
          <a:p>
            <a:pPr lvl="1"/>
            <a:endParaRPr lang="en-US" altLang="ja-JP" dirty="0"/>
          </a:p>
          <a:p>
            <a:pPr lvl="1"/>
            <a:endParaRPr lang="en-US" altLang="ja-JP" dirty="0" smtClean="0"/>
          </a:p>
          <a:p>
            <a:pPr marL="342900" lvl="1" indent="-342900">
              <a:spcBef>
                <a:spcPts val="2000"/>
              </a:spcBef>
            </a:pPr>
            <a:r>
              <a:rPr lang="en-US" altLang="ja-JP" dirty="0"/>
              <a:t>JPEG </a:t>
            </a:r>
            <a:r>
              <a:rPr lang="ja-JP" altLang="en-US" dirty="0" smtClean="0"/>
              <a:t>情報要素</a:t>
            </a:r>
            <a:endParaRPr lang="en-US" altLang="ja-JP" dirty="0" smtClean="0"/>
          </a:p>
          <a:p>
            <a:pPr marL="0" lvl="1" indent="0">
              <a:spcBef>
                <a:spcPts val="2000"/>
              </a:spcBef>
              <a:buNone/>
            </a:pPr>
            <a:endParaRPr lang="en-US" altLang="ja-JP" dirty="0"/>
          </a:p>
        </p:txBody>
      </p:sp>
      <p:sp>
        <p:nvSpPr>
          <p:cNvPr id="4" name="正方形/長方形 3"/>
          <p:cNvSpPr/>
          <p:nvPr/>
        </p:nvSpPr>
        <p:spPr>
          <a:xfrm>
            <a:off x="1915425" y="4965066"/>
            <a:ext cx="5727030" cy="864096"/>
          </a:xfrm>
          <a:prstGeom prst="rect">
            <a:avLst/>
          </a:prstGeom>
          <a:gradFill>
            <a:gsLst>
              <a:gs pos="100000">
                <a:schemeClr val="accent1"/>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b="1" dirty="0" smtClean="0">
                <a:solidFill>
                  <a:schemeClr val="tx1"/>
                </a:solidFill>
              </a:rPr>
              <a:t>JPEG</a:t>
            </a:r>
            <a:endParaRPr kumimoji="1" lang="ja-JP" altLang="en-US" b="1" dirty="0">
              <a:solidFill>
                <a:schemeClr val="tx1"/>
              </a:solidFill>
            </a:endParaRPr>
          </a:p>
        </p:txBody>
      </p:sp>
      <p:sp>
        <p:nvSpPr>
          <p:cNvPr id="6" name="正方形/長方形 5"/>
          <p:cNvSpPr/>
          <p:nvPr/>
        </p:nvSpPr>
        <p:spPr>
          <a:xfrm>
            <a:off x="2059824" y="5334731"/>
            <a:ext cx="539009" cy="432048"/>
          </a:xfrm>
          <a:prstGeom prst="rect">
            <a:avLst/>
          </a:prstGeom>
          <a:gradFill>
            <a:gsLst>
              <a:gs pos="100000">
                <a:schemeClr val="accent1">
                  <a:lumMod val="60000"/>
                  <a:lumOff val="40000"/>
                </a:schemeClr>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SOI</a:t>
            </a:r>
            <a:endParaRPr kumimoji="1" lang="ja-JP" altLang="en-US" sz="1600" b="1" dirty="0">
              <a:solidFill>
                <a:schemeClr val="tx1"/>
              </a:solidFill>
            </a:endParaRPr>
          </a:p>
        </p:txBody>
      </p:sp>
      <p:sp>
        <p:nvSpPr>
          <p:cNvPr id="7" name="正方形/長方形 6"/>
          <p:cNvSpPr/>
          <p:nvPr/>
        </p:nvSpPr>
        <p:spPr>
          <a:xfrm>
            <a:off x="3455482" y="5334731"/>
            <a:ext cx="606391" cy="432048"/>
          </a:xfrm>
          <a:prstGeom prst="rect">
            <a:avLst/>
          </a:prstGeom>
          <a:gradFill>
            <a:gsLst>
              <a:gs pos="100000">
                <a:schemeClr val="accent1">
                  <a:lumMod val="60000"/>
                  <a:lumOff val="40000"/>
                </a:schemeClr>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tx1"/>
                </a:solidFill>
              </a:rPr>
              <a:t>DQT</a:t>
            </a:r>
            <a:endParaRPr kumimoji="1" lang="ja-JP" altLang="en-US" sz="1400" b="1" dirty="0">
              <a:solidFill>
                <a:schemeClr val="tx1"/>
              </a:solidFill>
            </a:endParaRPr>
          </a:p>
        </p:txBody>
      </p:sp>
      <p:sp>
        <p:nvSpPr>
          <p:cNvPr id="8" name="正方形/長方形 7"/>
          <p:cNvSpPr/>
          <p:nvPr/>
        </p:nvSpPr>
        <p:spPr>
          <a:xfrm>
            <a:off x="4912312" y="5334731"/>
            <a:ext cx="583711" cy="432048"/>
          </a:xfrm>
          <a:prstGeom prst="rect">
            <a:avLst/>
          </a:prstGeom>
          <a:gradFill>
            <a:gsLst>
              <a:gs pos="100000">
                <a:schemeClr val="accent1">
                  <a:lumMod val="60000"/>
                  <a:lumOff val="40000"/>
                </a:schemeClr>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tx1"/>
                </a:solidFill>
              </a:rPr>
              <a:t>DHT</a:t>
            </a:r>
            <a:endParaRPr kumimoji="1" lang="ja-JP" altLang="en-US" sz="1400" b="1" dirty="0">
              <a:solidFill>
                <a:schemeClr val="tx1"/>
              </a:solidFill>
            </a:endParaRPr>
          </a:p>
        </p:txBody>
      </p:sp>
      <p:sp>
        <p:nvSpPr>
          <p:cNvPr id="9" name="正方形/長方形 8"/>
          <p:cNvSpPr/>
          <p:nvPr/>
        </p:nvSpPr>
        <p:spPr>
          <a:xfrm>
            <a:off x="6295440" y="5334731"/>
            <a:ext cx="596245" cy="432048"/>
          </a:xfrm>
          <a:prstGeom prst="rect">
            <a:avLst/>
          </a:prstGeom>
          <a:gradFill>
            <a:gsLst>
              <a:gs pos="100000">
                <a:schemeClr val="accent1">
                  <a:lumMod val="60000"/>
                  <a:lumOff val="40000"/>
                </a:schemeClr>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RST</a:t>
            </a:r>
            <a:endParaRPr kumimoji="1" lang="ja-JP" altLang="en-US" sz="1600" b="1" dirty="0">
              <a:solidFill>
                <a:schemeClr val="tx1"/>
              </a:solidFill>
            </a:endParaRPr>
          </a:p>
        </p:txBody>
      </p:sp>
      <p:sp>
        <p:nvSpPr>
          <p:cNvPr id="10" name="正方形/長方形 9"/>
          <p:cNvSpPr/>
          <p:nvPr/>
        </p:nvSpPr>
        <p:spPr>
          <a:xfrm>
            <a:off x="2704716" y="5334731"/>
            <a:ext cx="651578" cy="432048"/>
          </a:xfrm>
          <a:prstGeom prst="rect">
            <a:avLst/>
          </a:prstGeom>
          <a:gradFill>
            <a:gsLst>
              <a:gs pos="100000">
                <a:schemeClr val="accent1">
                  <a:lumMod val="60000"/>
                  <a:lumOff val="40000"/>
                </a:schemeClr>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tx1"/>
                </a:solidFill>
              </a:rPr>
              <a:t>APP</a:t>
            </a:r>
            <a:r>
              <a:rPr kumimoji="1" lang="en-US" altLang="ja-JP" sz="1400" b="1" dirty="0" smtClean="0">
                <a:solidFill>
                  <a:schemeClr val="tx1"/>
                </a:solidFill>
                <a:latin typeface="Osaka−等幅"/>
                <a:ea typeface="Osaka−等幅"/>
              </a:rPr>
              <a:t>1</a:t>
            </a:r>
            <a:endParaRPr kumimoji="1" lang="ja-JP" altLang="en-US" sz="1400" b="1" dirty="0">
              <a:solidFill>
                <a:schemeClr val="tx1"/>
              </a:solidFill>
              <a:latin typeface="Osaka−等幅"/>
              <a:ea typeface="Osaka−等幅"/>
            </a:endParaRPr>
          </a:p>
        </p:txBody>
      </p:sp>
      <p:sp>
        <p:nvSpPr>
          <p:cNvPr id="11" name="正方形/長方形 10"/>
          <p:cNvSpPr/>
          <p:nvPr/>
        </p:nvSpPr>
        <p:spPr>
          <a:xfrm>
            <a:off x="5593492" y="5334731"/>
            <a:ext cx="610691" cy="432048"/>
          </a:xfrm>
          <a:prstGeom prst="rect">
            <a:avLst/>
          </a:prstGeom>
          <a:gradFill>
            <a:gsLst>
              <a:gs pos="100000">
                <a:schemeClr val="accent1">
                  <a:lumMod val="60000"/>
                  <a:lumOff val="40000"/>
                </a:schemeClr>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smtClean="0">
                <a:solidFill>
                  <a:schemeClr val="tx1"/>
                </a:solidFill>
              </a:rPr>
              <a:t>SOS</a:t>
            </a:r>
            <a:endParaRPr kumimoji="1" lang="ja-JP" altLang="en-US" sz="1400" b="1" dirty="0">
              <a:solidFill>
                <a:schemeClr val="tx1"/>
              </a:solidFill>
            </a:endParaRPr>
          </a:p>
        </p:txBody>
      </p:sp>
      <p:sp>
        <p:nvSpPr>
          <p:cNvPr id="12" name="正方形/長方形 11"/>
          <p:cNvSpPr/>
          <p:nvPr/>
        </p:nvSpPr>
        <p:spPr>
          <a:xfrm>
            <a:off x="4167991" y="5334731"/>
            <a:ext cx="655664" cy="432048"/>
          </a:xfrm>
          <a:prstGeom prst="rect">
            <a:avLst/>
          </a:prstGeom>
          <a:gradFill>
            <a:gsLst>
              <a:gs pos="100000">
                <a:schemeClr val="accent1">
                  <a:lumMod val="60000"/>
                  <a:lumOff val="40000"/>
                </a:schemeClr>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rPr>
              <a:t>SOF</a:t>
            </a:r>
            <a:r>
              <a:rPr lang="en-US" altLang="ja-JP" sz="1400" b="1" dirty="0" smtClean="0">
                <a:solidFill>
                  <a:schemeClr val="tx1"/>
                </a:solidFill>
                <a:latin typeface="Osaka−等幅"/>
                <a:ea typeface="Osaka−等幅"/>
              </a:rPr>
              <a:t>0</a:t>
            </a:r>
            <a:endParaRPr kumimoji="1" lang="ja-JP" altLang="en-US" sz="1400" b="1" dirty="0">
              <a:solidFill>
                <a:schemeClr val="tx1"/>
              </a:solidFill>
              <a:latin typeface="Osaka−等幅"/>
              <a:ea typeface="Osaka−等幅"/>
            </a:endParaRPr>
          </a:p>
        </p:txBody>
      </p:sp>
      <p:sp>
        <p:nvSpPr>
          <p:cNvPr id="42" name="正方形/長方形 41"/>
          <p:cNvSpPr/>
          <p:nvPr/>
        </p:nvSpPr>
        <p:spPr>
          <a:xfrm>
            <a:off x="6977804" y="5334731"/>
            <a:ext cx="504056" cy="432048"/>
          </a:xfrm>
          <a:prstGeom prst="rect">
            <a:avLst/>
          </a:prstGeom>
          <a:gradFill>
            <a:gsLst>
              <a:gs pos="100000">
                <a:schemeClr val="accent1">
                  <a:lumMod val="60000"/>
                  <a:lumOff val="40000"/>
                </a:schemeClr>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E</a:t>
            </a:r>
            <a:r>
              <a:rPr kumimoji="1" lang="en-US" altLang="ja-JP" sz="1600" b="1" dirty="0" smtClean="0">
                <a:solidFill>
                  <a:schemeClr val="tx1"/>
                </a:solidFill>
              </a:rPr>
              <a:t>OI</a:t>
            </a:r>
            <a:endParaRPr kumimoji="1" lang="ja-JP" altLang="en-US" sz="1600" b="1" dirty="0">
              <a:solidFill>
                <a:schemeClr val="tx1"/>
              </a:solidFill>
            </a:endParaRPr>
          </a:p>
        </p:txBody>
      </p:sp>
      <p:sp>
        <p:nvSpPr>
          <p:cNvPr id="53" name="円/楕円 52"/>
          <p:cNvSpPr/>
          <p:nvPr/>
        </p:nvSpPr>
        <p:spPr>
          <a:xfrm>
            <a:off x="4129248" y="5276981"/>
            <a:ext cx="761782" cy="494431"/>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円形吹き出し 56"/>
          <p:cNvSpPr/>
          <p:nvPr/>
        </p:nvSpPr>
        <p:spPr>
          <a:xfrm>
            <a:off x="5381742" y="3844845"/>
            <a:ext cx="2337352" cy="1010652"/>
          </a:xfrm>
          <a:prstGeom prst="wedgeEllipseCallout">
            <a:avLst>
              <a:gd name="adj1" fmla="val -82775"/>
              <a:gd name="adj2" fmla="val 103117"/>
            </a:avLst>
          </a:prstGeom>
          <a:gradFill flip="none" rotWithShape="1">
            <a:gsLst>
              <a:gs pos="35000">
                <a:schemeClr val="bg2">
                  <a:lumMod val="75000"/>
                </a:schemeClr>
              </a:gs>
              <a:gs pos="87000">
                <a:schemeClr val="tx2">
                  <a:lumMod val="40000"/>
                  <a:lumOff val="60000"/>
                </a:schemeClr>
              </a:gs>
            </a:gsLst>
            <a:path path="circle">
              <a:fillToRect l="100000" t="100000"/>
            </a:path>
            <a:tileRect r="-100000" b="-100000"/>
          </a:gradFill>
          <a:ln>
            <a:solidFill>
              <a:schemeClr val="tx1">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ここにサイズが入っている</a:t>
            </a:r>
            <a:endParaRPr kumimoji="1" lang="en-US" altLang="ja-JP" dirty="0" smtClean="0"/>
          </a:p>
        </p:txBody>
      </p:sp>
      <p:pic>
        <p:nvPicPr>
          <p:cNvPr id="2050" name="Picture 2" descr="C:\Users\yoya\Pictures\IMG_000008_0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0048" y="3131620"/>
            <a:ext cx="121920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直線コネクタ 42"/>
          <p:cNvCxnSpPr/>
          <p:nvPr/>
        </p:nvCxnSpPr>
        <p:spPr>
          <a:xfrm>
            <a:off x="2900341" y="4137510"/>
            <a:ext cx="1228907" cy="0"/>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3098570" y="4103376"/>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width</a:t>
            </a:r>
            <a:endParaRPr kumimoji="1" lang="ja-JP" altLang="en-US" sz="1600" b="1" dirty="0">
              <a:solidFill>
                <a:schemeClr val="tx1"/>
              </a:solidFill>
            </a:endParaRPr>
          </a:p>
        </p:txBody>
      </p:sp>
      <p:cxnSp>
        <p:nvCxnSpPr>
          <p:cNvPr id="47" name="直線コネクタ 46"/>
          <p:cNvCxnSpPr/>
          <p:nvPr/>
        </p:nvCxnSpPr>
        <p:spPr>
          <a:xfrm>
            <a:off x="4243148" y="3131620"/>
            <a:ext cx="0" cy="914400"/>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4167991" y="3408800"/>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height</a:t>
            </a:r>
            <a:endParaRPr kumimoji="1" lang="ja-JP" altLang="en-US" sz="1600" b="1" dirty="0">
              <a:solidFill>
                <a:schemeClr val="tx1"/>
              </a:solidFill>
            </a:endParaRPr>
          </a:p>
        </p:txBody>
      </p:sp>
    </p:spTree>
    <p:extLst>
      <p:ext uri="{BB962C8B-B14F-4D97-AF65-F5344CB8AC3E}">
        <p14:creationId xmlns:p14="http://schemas.microsoft.com/office/powerpoint/2010/main" val="691096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バイト処理の実例</a:t>
            </a:r>
            <a:r>
              <a:rPr kumimoji="1" lang="en-US" altLang="ja-JP" dirty="0" smtClean="0"/>
              <a:t> JPEG</a:t>
            </a:r>
            <a:r>
              <a:rPr kumimoji="1" lang="ja-JP" altLang="en-US" dirty="0" smtClean="0"/>
              <a:t>形式</a:t>
            </a:r>
            <a:endParaRPr kumimoji="1" lang="ja-JP" altLang="en-US" dirty="0"/>
          </a:p>
        </p:txBody>
      </p:sp>
      <p:sp>
        <p:nvSpPr>
          <p:cNvPr id="3" name="コンテンツ プレースホルダー 2"/>
          <p:cNvSpPr>
            <a:spLocks noGrp="1"/>
          </p:cNvSpPr>
          <p:nvPr>
            <p:ph idx="1"/>
          </p:nvPr>
        </p:nvSpPr>
        <p:spPr>
          <a:xfrm>
            <a:off x="764971" y="1980661"/>
            <a:ext cx="7583488" cy="4007224"/>
          </a:xfrm>
        </p:spPr>
        <p:txBody>
          <a:bodyPr/>
          <a:lstStyle/>
          <a:p>
            <a:pPr marL="342900" lvl="1" indent="-342900">
              <a:spcBef>
                <a:spcPts val="2000"/>
              </a:spcBef>
            </a:pPr>
            <a:r>
              <a:rPr lang="en-US" altLang="ja-JP" dirty="0"/>
              <a:t>JPEG chunk data format (</a:t>
            </a:r>
            <a:r>
              <a:rPr lang="ja-JP" altLang="en-US" dirty="0"/>
              <a:t>以下の３パターン</a:t>
            </a:r>
            <a:r>
              <a:rPr lang="en-US" altLang="ja-JP" dirty="0" smtClean="0"/>
              <a:t>)</a:t>
            </a:r>
          </a:p>
          <a:p>
            <a:pPr marL="342900" lvl="1" indent="-342900">
              <a:spcBef>
                <a:spcPts val="2000"/>
              </a:spcBef>
            </a:pPr>
            <a:endParaRPr lang="en-US" altLang="ja-JP" dirty="0"/>
          </a:p>
          <a:p>
            <a:pPr marL="342900" lvl="1" indent="-342900">
              <a:spcBef>
                <a:spcPts val="2000"/>
              </a:spcBef>
            </a:pPr>
            <a:endParaRPr lang="en-US" altLang="ja-JP" dirty="0" smtClean="0"/>
          </a:p>
          <a:p>
            <a:pPr marL="0" lvl="1" indent="0">
              <a:spcBef>
                <a:spcPts val="2000"/>
              </a:spcBef>
              <a:buNone/>
            </a:pPr>
            <a:endParaRPr lang="en-US" altLang="ja-JP" dirty="0"/>
          </a:p>
          <a:p>
            <a:pPr marL="342900" lvl="1" indent="-342900">
              <a:spcBef>
                <a:spcPts val="2000"/>
              </a:spcBef>
            </a:pPr>
            <a:r>
              <a:rPr lang="en-US" altLang="ja-JP" dirty="0" smtClean="0"/>
              <a:t>SOF</a:t>
            </a:r>
            <a:r>
              <a:rPr lang="en-US" altLang="ja-JP" dirty="0" smtClean="0">
                <a:latin typeface="Osaka−等幅"/>
                <a:ea typeface="Osaka−等幅"/>
              </a:rPr>
              <a:t>0</a:t>
            </a:r>
            <a:r>
              <a:rPr lang="en-US" altLang="ja-JP" dirty="0" smtClean="0"/>
              <a:t> </a:t>
            </a:r>
            <a:r>
              <a:rPr lang="ja-JP" altLang="en-US" dirty="0" smtClean="0"/>
              <a:t>の中身</a:t>
            </a:r>
            <a:endParaRPr lang="en-US" altLang="ja-JP" dirty="0" smtClean="0"/>
          </a:p>
          <a:p>
            <a:pPr marL="0" lvl="1" indent="0">
              <a:spcBef>
                <a:spcPts val="2000"/>
              </a:spcBef>
              <a:buNone/>
            </a:pPr>
            <a:endParaRPr lang="en-US" altLang="ja-JP" dirty="0" smtClean="0"/>
          </a:p>
          <a:p>
            <a:pPr marL="0" lvl="1" indent="0">
              <a:spcBef>
                <a:spcPts val="2000"/>
              </a:spcBef>
              <a:buNone/>
            </a:pPr>
            <a:endParaRPr lang="en-US" altLang="ja-JP" dirty="0"/>
          </a:p>
        </p:txBody>
      </p:sp>
      <p:sp>
        <p:nvSpPr>
          <p:cNvPr id="43" name="正方形/長方形 42"/>
          <p:cNvSpPr/>
          <p:nvPr/>
        </p:nvSpPr>
        <p:spPr>
          <a:xfrm>
            <a:off x="2576464" y="4606673"/>
            <a:ext cx="5751335" cy="864096"/>
          </a:xfrm>
          <a:prstGeom prst="rect">
            <a:avLst/>
          </a:prstGeom>
          <a:gradFill>
            <a:gsLst>
              <a:gs pos="100000">
                <a:schemeClr val="accent1">
                  <a:lumMod val="60000"/>
                  <a:lumOff val="40000"/>
                </a:schemeClr>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b="1" dirty="0" smtClean="0">
                <a:solidFill>
                  <a:schemeClr val="tx1"/>
                </a:solidFill>
              </a:rPr>
              <a:t>SOF</a:t>
            </a:r>
            <a:r>
              <a:rPr lang="en-US" altLang="ja-JP" b="1" dirty="0" smtClean="0">
                <a:solidFill>
                  <a:schemeClr val="tx1"/>
                </a:solidFill>
                <a:latin typeface="Osaka−等幅"/>
                <a:ea typeface="Osaka−等幅"/>
              </a:rPr>
              <a:t>0</a:t>
            </a:r>
            <a:endParaRPr kumimoji="1" lang="ja-JP" altLang="en-US" b="1" dirty="0">
              <a:solidFill>
                <a:schemeClr val="tx1"/>
              </a:solidFill>
              <a:latin typeface="Osaka−等幅"/>
              <a:ea typeface="Osaka−等幅"/>
            </a:endParaRPr>
          </a:p>
        </p:txBody>
      </p:sp>
      <p:sp>
        <p:nvSpPr>
          <p:cNvPr id="45" name="正方形/長方形 44"/>
          <p:cNvSpPr/>
          <p:nvPr/>
        </p:nvSpPr>
        <p:spPr>
          <a:xfrm>
            <a:off x="2674810" y="4961450"/>
            <a:ext cx="858336" cy="432048"/>
          </a:xfrm>
          <a:prstGeom prst="rect">
            <a:avLst/>
          </a:prstGeom>
          <a:gradFill>
            <a:gsLst>
              <a:gs pos="100000">
                <a:schemeClr val="accent1">
                  <a:lumMod val="40000"/>
                  <a:lumOff val="60000"/>
                </a:schemeClr>
              </a:gs>
              <a:gs pos="32000">
                <a:srgbClr val="FFD8B2"/>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Marker</a:t>
            </a:r>
          </a:p>
          <a:p>
            <a:pPr algn="ctr"/>
            <a:r>
              <a:rPr kumimoji="1" lang="en-US" altLang="ja-JP" sz="1600" b="1" dirty="0" smtClean="0">
                <a:solidFill>
                  <a:schemeClr val="tx1"/>
                </a:solidFill>
              </a:rPr>
              <a:t>=</a:t>
            </a:r>
            <a:r>
              <a:rPr kumimoji="1" lang="en-US" altLang="ja-JP" sz="1600" b="1" dirty="0" smtClean="0">
                <a:solidFill>
                  <a:schemeClr val="tx1"/>
                </a:solidFill>
                <a:latin typeface="Arial Unicode MS" pitchFamily="50" charset="-128"/>
                <a:ea typeface="Arial Unicode MS" pitchFamily="50" charset="-128"/>
                <a:cs typeface="Arial Unicode MS" pitchFamily="50" charset="-128"/>
              </a:rPr>
              <a:t>0xffc0</a:t>
            </a:r>
            <a:endParaRPr kumimoji="1" lang="ja-JP" altLang="en-US" sz="1600" b="1" dirty="0">
              <a:solidFill>
                <a:schemeClr val="tx1"/>
              </a:solidFill>
              <a:latin typeface="Arial Unicode MS" pitchFamily="50" charset="-128"/>
              <a:ea typeface="Arial Unicode MS" pitchFamily="50" charset="-128"/>
              <a:cs typeface="Arial Unicode MS" pitchFamily="50" charset="-128"/>
            </a:endParaRPr>
          </a:p>
        </p:txBody>
      </p:sp>
      <p:sp>
        <p:nvSpPr>
          <p:cNvPr id="47" name="正方形/長方形 46"/>
          <p:cNvSpPr/>
          <p:nvPr/>
        </p:nvSpPr>
        <p:spPr>
          <a:xfrm>
            <a:off x="3631053" y="4961450"/>
            <a:ext cx="858336" cy="432048"/>
          </a:xfrm>
          <a:prstGeom prst="rect">
            <a:avLst/>
          </a:prstGeom>
          <a:gradFill>
            <a:gsLst>
              <a:gs pos="100000">
                <a:schemeClr val="accent1">
                  <a:lumMod val="40000"/>
                  <a:lumOff val="60000"/>
                </a:schemeClr>
              </a:gs>
              <a:gs pos="32000">
                <a:srgbClr val="FFD8B2"/>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Length</a:t>
            </a:r>
            <a:endParaRPr kumimoji="1" lang="ja-JP" altLang="en-US" sz="1600" b="1" dirty="0">
              <a:solidFill>
                <a:schemeClr val="tx1"/>
              </a:solidFill>
            </a:endParaRPr>
          </a:p>
        </p:txBody>
      </p:sp>
      <p:cxnSp>
        <p:nvCxnSpPr>
          <p:cNvPr id="51" name="直線コネクタ 50"/>
          <p:cNvCxnSpPr/>
          <p:nvPr/>
        </p:nvCxnSpPr>
        <p:spPr>
          <a:xfrm>
            <a:off x="2656682" y="5637210"/>
            <a:ext cx="858336" cy="0"/>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正方形/長方形 57"/>
          <p:cNvSpPr/>
          <p:nvPr/>
        </p:nvSpPr>
        <p:spPr>
          <a:xfrm>
            <a:off x="2672863" y="5641348"/>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2</a:t>
            </a:r>
            <a:r>
              <a:rPr lang="en-US" altLang="ja-JP" sz="1600" b="1" dirty="0" smtClean="0">
                <a:solidFill>
                  <a:schemeClr val="tx1"/>
                </a:solidFill>
              </a:rPr>
              <a:t> bytes</a:t>
            </a:r>
            <a:endParaRPr kumimoji="1" lang="ja-JP" altLang="en-US" sz="1600" b="1" dirty="0">
              <a:solidFill>
                <a:schemeClr val="tx1"/>
              </a:solidFill>
            </a:endParaRPr>
          </a:p>
        </p:txBody>
      </p:sp>
      <p:cxnSp>
        <p:nvCxnSpPr>
          <p:cNvPr id="59" name="直線コネクタ 58"/>
          <p:cNvCxnSpPr/>
          <p:nvPr/>
        </p:nvCxnSpPr>
        <p:spPr>
          <a:xfrm>
            <a:off x="3657344" y="5637210"/>
            <a:ext cx="858336" cy="0"/>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3673525" y="5641348"/>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2</a:t>
            </a:r>
            <a:r>
              <a:rPr lang="en-US" altLang="ja-JP" sz="1600" b="1" dirty="0" smtClean="0">
                <a:solidFill>
                  <a:schemeClr val="tx1"/>
                </a:solidFill>
              </a:rPr>
              <a:t> bytes</a:t>
            </a:r>
            <a:endParaRPr kumimoji="1" lang="ja-JP" altLang="en-US" sz="1600" b="1" dirty="0">
              <a:solidFill>
                <a:schemeClr val="tx1"/>
              </a:solidFill>
            </a:endParaRPr>
          </a:p>
        </p:txBody>
      </p:sp>
      <p:sp>
        <p:nvSpPr>
          <p:cNvPr id="61" name="正方形/長方形 60"/>
          <p:cNvSpPr/>
          <p:nvPr/>
        </p:nvSpPr>
        <p:spPr>
          <a:xfrm>
            <a:off x="4614827" y="4700197"/>
            <a:ext cx="3496552" cy="693301"/>
          </a:xfrm>
          <a:prstGeom prst="rect">
            <a:avLst/>
          </a:prstGeom>
          <a:gradFill>
            <a:gsLst>
              <a:gs pos="100000">
                <a:schemeClr val="accent1">
                  <a:lumMod val="40000"/>
                  <a:lumOff val="60000"/>
                </a:schemeClr>
              </a:gs>
              <a:gs pos="32000">
                <a:srgbClr val="FFD8B2"/>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sz="1600" b="1" dirty="0" smtClean="0">
                <a:solidFill>
                  <a:schemeClr val="tx1"/>
                </a:solidFill>
              </a:rPr>
              <a:t>Data</a:t>
            </a:r>
            <a:endParaRPr kumimoji="1" lang="ja-JP" altLang="en-US" sz="1600" b="1" dirty="0">
              <a:solidFill>
                <a:schemeClr val="tx1"/>
              </a:solidFill>
            </a:endParaRPr>
          </a:p>
        </p:txBody>
      </p:sp>
      <p:sp>
        <p:nvSpPr>
          <p:cNvPr id="70" name="正方形/長方形 69"/>
          <p:cNvSpPr/>
          <p:nvPr/>
        </p:nvSpPr>
        <p:spPr>
          <a:xfrm>
            <a:off x="4722180" y="4950908"/>
            <a:ext cx="347939"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P</a:t>
            </a:r>
            <a:endParaRPr kumimoji="1" lang="ja-JP" altLang="en-US" sz="1600" b="1" dirty="0">
              <a:solidFill>
                <a:schemeClr val="tx1"/>
              </a:solidFill>
            </a:endParaRPr>
          </a:p>
        </p:txBody>
      </p:sp>
      <p:sp>
        <p:nvSpPr>
          <p:cNvPr id="71" name="正方形/長方形 70"/>
          <p:cNvSpPr/>
          <p:nvPr/>
        </p:nvSpPr>
        <p:spPr>
          <a:xfrm>
            <a:off x="5177016" y="4950908"/>
            <a:ext cx="796180"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h</a:t>
            </a:r>
            <a:r>
              <a:rPr kumimoji="1" lang="en-US" altLang="ja-JP" sz="1600" b="1" dirty="0" smtClean="0">
                <a:solidFill>
                  <a:schemeClr val="tx1"/>
                </a:solidFill>
              </a:rPr>
              <a:t>eight</a:t>
            </a:r>
            <a:endParaRPr kumimoji="1" lang="ja-JP" altLang="en-US" sz="1600" b="1" dirty="0">
              <a:solidFill>
                <a:schemeClr val="tx1"/>
              </a:solidFill>
            </a:endParaRPr>
          </a:p>
        </p:txBody>
      </p:sp>
      <p:sp>
        <p:nvSpPr>
          <p:cNvPr id="72" name="正方形/長方形 71"/>
          <p:cNvSpPr/>
          <p:nvPr/>
        </p:nvSpPr>
        <p:spPr>
          <a:xfrm>
            <a:off x="4447680" y="5644382"/>
            <a:ext cx="84215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1</a:t>
            </a:r>
            <a:r>
              <a:rPr lang="en-US" altLang="ja-JP" sz="1600" b="1" dirty="0">
                <a:solidFill>
                  <a:schemeClr val="tx1"/>
                </a:solidFill>
              </a:rPr>
              <a:t> </a:t>
            </a:r>
            <a:r>
              <a:rPr lang="en-US" altLang="ja-JP" sz="1600" b="1" dirty="0" smtClean="0">
                <a:solidFill>
                  <a:schemeClr val="tx1"/>
                </a:solidFill>
              </a:rPr>
              <a:t>byte</a:t>
            </a:r>
            <a:endParaRPr kumimoji="1" lang="ja-JP" altLang="en-US" sz="1600" b="1" dirty="0">
              <a:solidFill>
                <a:schemeClr val="tx1"/>
              </a:solidFill>
            </a:endParaRPr>
          </a:p>
        </p:txBody>
      </p:sp>
      <p:cxnSp>
        <p:nvCxnSpPr>
          <p:cNvPr id="73" name="直線コネクタ 72"/>
          <p:cNvCxnSpPr/>
          <p:nvPr/>
        </p:nvCxnSpPr>
        <p:spPr>
          <a:xfrm>
            <a:off x="5215504" y="5640431"/>
            <a:ext cx="643779" cy="5674"/>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V="1">
            <a:off x="4707799" y="5634757"/>
            <a:ext cx="362320" cy="11348"/>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正方形/長方形 74"/>
          <p:cNvSpPr/>
          <p:nvPr/>
        </p:nvSpPr>
        <p:spPr>
          <a:xfrm>
            <a:off x="6075828" y="4950908"/>
            <a:ext cx="764716" cy="4320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width</a:t>
            </a:r>
            <a:endParaRPr kumimoji="1" lang="ja-JP" altLang="en-US" sz="1600" b="1" dirty="0">
              <a:solidFill>
                <a:schemeClr val="tx1"/>
              </a:solidFill>
            </a:endParaRPr>
          </a:p>
        </p:txBody>
      </p:sp>
      <p:cxnSp>
        <p:nvCxnSpPr>
          <p:cNvPr id="76" name="直線コネクタ 75"/>
          <p:cNvCxnSpPr/>
          <p:nvPr/>
        </p:nvCxnSpPr>
        <p:spPr>
          <a:xfrm>
            <a:off x="6152803" y="5640431"/>
            <a:ext cx="643779" cy="5674"/>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5131042" y="5646105"/>
            <a:ext cx="84215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2 byte</a:t>
            </a:r>
            <a:endParaRPr kumimoji="1" lang="ja-JP" altLang="en-US" sz="1600" b="1" dirty="0">
              <a:solidFill>
                <a:schemeClr val="tx1"/>
              </a:solidFill>
            </a:endParaRPr>
          </a:p>
        </p:txBody>
      </p:sp>
      <p:sp>
        <p:nvSpPr>
          <p:cNvPr id="78" name="正方形/長方形 77"/>
          <p:cNvSpPr/>
          <p:nvPr/>
        </p:nvSpPr>
        <p:spPr>
          <a:xfrm>
            <a:off x="6030702" y="5646105"/>
            <a:ext cx="84215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2 byte</a:t>
            </a:r>
            <a:endParaRPr kumimoji="1" lang="ja-JP" altLang="en-US" sz="1600" b="1" dirty="0">
              <a:solidFill>
                <a:schemeClr val="tx1"/>
              </a:solidFill>
            </a:endParaRPr>
          </a:p>
        </p:txBody>
      </p:sp>
      <p:sp>
        <p:nvSpPr>
          <p:cNvPr id="79" name="円/楕円 78"/>
          <p:cNvSpPr/>
          <p:nvPr/>
        </p:nvSpPr>
        <p:spPr>
          <a:xfrm>
            <a:off x="5131043" y="4837182"/>
            <a:ext cx="1850624" cy="642295"/>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1048516" y="2583412"/>
            <a:ext cx="1072144" cy="864096"/>
          </a:xfrm>
          <a:prstGeom prst="rect">
            <a:avLst/>
          </a:prstGeom>
          <a:gradFill>
            <a:gsLst>
              <a:gs pos="100000">
                <a:schemeClr val="accent1">
                  <a:lumMod val="60000"/>
                  <a:lumOff val="40000"/>
                </a:schemeClr>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b="1" dirty="0" smtClean="0">
                <a:solidFill>
                  <a:schemeClr val="tx1"/>
                </a:solidFill>
              </a:rPr>
              <a:t>SOI,EOI</a:t>
            </a:r>
            <a:endParaRPr kumimoji="1" lang="ja-JP" altLang="en-US" b="1" dirty="0">
              <a:solidFill>
                <a:schemeClr val="tx1"/>
              </a:solidFill>
            </a:endParaRPr>
          </a:p>
        </p:txBody>
      </p:sp>
      <p:sp>
        <p:nvSpPr>
          <p:cNvPr id="26" name="正方形/長方形 25"/>
          <p:cNvSpPr/>
          <p:nvPr/>
        </p:nvSpPr>
        <p:spPr>
          <a:xfrm>
            <a:off x="1146861" y="2938189"/>
            <a:ext cx="858336" cy="432048"/>
          </a:xfrm>
          <a:prstGeom prst="rect">
            <a:avLst/>
          </a:prstGeom>
          <a:gradFill>
            <a:gsLst>
              <a:gs pos="100000">
                <a:schemeClr val="accent1">
                  <a:lumMod val="40000"/>
                  <a:lumOff val="60000"/>
                </a:schemeClr>
              </a:gs>
              <a:gs pos="32000">
                <a:srgbClr val="FFD8B2"/>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Marker</a:t>
            </a:r>
            <a:endParaRPr kumimoji="1" lang="ja-JP" altLang="en-US" sz="1600" b="1" dirty="0">
              <a:solidFill>
                <a:schemeClr val="tx1"/>
              </a:solidFill>
            </a:endParaRPr>
          </a:p>
        </p:txBody>
      </p:sp>
      <p:sp>
        <p:nvSpPr>
          <p:cNvPr id="27" name="正方形/長方形 26"/>
          <p:cNvSpPr/>
          <p:nvPr/>
        </p:nvSpPr>
        <p:spPr>
          <a:xfrm>
            <a:off x="2322337" y="2594401"/>
            <a:ext cx="2904931" cy="864096"/>
          </a:xfrm>
          <a:prstGeom prst="rect">
            <a:avLst/>
          </a:prstGeom>
          <a:gradFill>
            <a:gsLst>
              <a:gs pos="100000">
                <a:schemeClr val="accent1">
                  <a:lumMod val="60000"/>
                  <a:lumOff val="40000"/>
                </a:schemeClr>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b="1" dirty="0" smtClean="0">
                <a:solidFill>
                  <a:schemeClr val="tx1"/>
                </a:solidFill>
              </a:rPr>
              <a:t>APP,DQT, SOF</a:t>
            </a:r>
            <a:r>
              <a:rPr lang="en-US" altLang="ja-JP" b="1" dirty="0">
                <a:solidFill>
                  <a:schemeClr val="tx1"/>
                </a:solidFill>
                <a:latin typeface="Osaka−等幅"/>
                <a:ea typeface="Osaka−等幅"/>
              </a:rPr>
              <a:t>0</a:t>
            </a:r>
            <a:endParaRPr kumimoji="1" lang="ja-JP" altLang="en-US" b="1" dirty="0">
              <a:solidFill>
                <a:schemeClr val="tx1"/>
              </a:solidFill>
              <a:latin typeface="Osaka−等幅"/>
              <a:ea typeface="Osaka−等幅"/>
            </a:endParaRPr>
          </a:p>
          <a:p>
            <a:endParaRPr kumimoji="1" lang="ja-JP" altLang="en-US" b="1" dirty="0">
              <a:solidFill>
                <a:schemeClr val="tx1"/>
              </a:solidFill>
            </a:endParaRPr>
          </a:p>
        </p:txBody>
      </p:sp>
      <p:sp>
        <p:nvSpPr>
          <p:cNvPr id="28" name="正方形/長方形 27"/>
          <p:cNvSpPr/>
          <p:nvPr/>
        </p:nvSpPr>
        <p:spPr>
          <a:xfrm>
            <a:off x="2420683" y="2949178"/>
            <a:ext cx="858336" cy="432048"/>
          </a:xfrm>
          <a:prstGeom prst="rect">
            <a:avLst/>
          </a:prstGeom>
          <a:gradFill>
            <a:gsLst>
              <a:gs pos="100000">
                <a:schemeClr val="accent1">
                  <a:lumMod val="40000"/>
                  <a:lumOff val="60000"/>
                </a:schemeClr>
              </a:gs>
              <a:gs pos="32000">
                <a:srgbClr val="FFD8B2"/>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Marker</a:t>
            </a:r>
            <a:endParaRPr kumimoji="1" lang="ja-JP" altLang="en-US" sz="1600" b="1" dirty="0">
              <a:solidFill>
                <a:schemeClr val="tx1"/>
              </a:solidFill>
            </a:endParaRPr>
          </a:p>
        </p:txBody>
      </p:sp>
      <p:sp>
        <p:nvSpPr>
          <p:cNvPr id="29" name="正方形/長方形 28"/>
          <p:cNvSpPr/>
          <p:nvPr/>
        </p:nvSpPr>
        <p:spPr>
          <a:xfrm>
            <a:off x="3376926" y="2949178"/>
            <a:ext cx="858336" cy="432048"/>
          </a:xfrm>
          <a:prstGeom prst="rect">
            <a:avLst/>
          </a:prstGeom>
          <a:gradFill>
            <a:gsLst>
              <a:gs pos="100000">
                <a:schemeClr val="accent1">
                  <a:lumMod val="40000"/>
                  <a:lumOff val="60000"/>
                </a:schemeClr>
              </a:gs>
              <a:gs pos="32000">
                <a:srgbClr val="FFD8B2"/>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Length</a:t>
            </a:r>
            <a:endParaRPr kumimoji="1" lang="ja-JP" altLang="en-US" sz="1600" b="1" dirty="0">
              <a:solidFill>
                <a:schemeClr val="tx1"/>
              </a:solidFill>
            </a:endParaRPr>
          </a:p>
        </p:txBody>
      </p:sp>
      <p:sp>
        <p:nvSpPr>
          <p:cNvPr id="30" name="正方形/長方形 29"/>
          <p:cNvSpPr/>
          <p:nvPr/>
        </p:nvSpPr>
        <p:spPr>
          <a:xfrm>
            <a:off x="5355561" y="2583412"/>
            <a:ext cx="1944241" cy="864096"/>
          </a:xfrm>
          <a:prstGeom prst="rect">
            <a:avLst/>
          </a:prstGeom>
          <a:gradFill>
            <a:gsLst>
              <a:gs pos="100000">
                <a:schemeClr val="accent1">
                  <a:lumMod val="60000"/>
                  <a:lumOff val="40000"/>
                </a:schemeClr>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b="1" dirty="0" err="1" smtClean="0">
                <a:solidFill>
                  <a:schemeClr val="tx1"/>
                </a:solidFill>
              </a:rPr>
              <a:t>RSTx</a:t>
            </a:r>
            <a:endParaRPr kumimoji="1" lang="ja-JP" altLang="en-US" b="1" dirty="0">
              <a:solidFill>
                <a:schemeClr val="tx1"/>
              </a:solidFill>
            </a:endParaRPr>
          </a:p>
        </p:txBody>
      </p:sp>
      <p:sp>
        <p:nvSpPr>
          <p:cNvPr id="31" name="正方形/長方形 30"/>
          <p:cNvSpPr/>
          <p:nvPr/>
        </p:nvSpPr>
        <p:spPr>
          <a:xfrm>
            <a:off x="5452316" y="2938189"/>
            <a:ext cx="858336" cy="432048"/>
          </a:xfrm>
          <a:prstGeom prst="rect">
            <a:avLst/>
          </a:prstGeom>
          <a:gradFill>
            <a:gsLst>
              <a:gs pos="100000">
                <a:schemeClr val="accent1">
                  <a:lumMod val="40000"/>
                  <a:lumOff val="60000"/>
                </a:schemeClr>
              </a:gs>
              <a:gs pos="32000">
                <a:srgbClr val="FFD8B2"/>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Marker</a:t>
            </a:r>
            <a:endParaRPr kumimoji="1" lang="ja-JP" altLang="en-US" sz="1600" b="1" dirty="0">
              <a:solidFill>
                <a:schemeClr val="tx1"/>
              </a:solidFill>
            </a:endParaRPr>
          </a:p>
        </p:txBody>
      </p:sp>
      <p:cxnSp>
        <p:nvCxnSpPr>
          <p:cNvPr id="33" name="直線コネクタ 32"/>
          <p:cNvCxnSpPr/>
          <p:nvPr/>
        </p:nvCxnSpPr>
        <p:spPr>
          <a:xfrm>
            <a:off x="1146861" y="3626474"/>
            <a:ext cx="858336" cy="0"/>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1163042" y="3630612"/>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2</a:t>
            </a:r>
            <a:r>
              <a:rPr lang="en-US" altLang="ja-JP" sz="1600" b="1" dirty="0" smtClean="0">
                <a:solidFill>
                  <a:schemeClr val="tx1"/>
                </a:solidFill>
              </a:rPr>
              <a:t> bytes</a:t>
            </a:r>
            <a:endParaRPr kumimoji="1" lang="ja-JP" altLang="en-US" sz="1600" b="1" dirty="0">
              <a:solidFill>
                <a:schemeClr val="tx1"/>
              </a:solidFill>
            </a:endParaRPr>
          </a:p>
        </p:txBody>
      </p:sp>
      <p:cxnSp>
        <p:nvCxnSpPr>
          <p:cNvPr id="35" name="直線コネクタ 34"/>
          <p:cNvCxnSpPr/>
          <p:nvPr/>
        </p:nvCxnSpPr>
        <p:spPr>
          <a:xfrm>
            <a:off x="2402555" y="3624938"/>
            <a:ext cx="858336" cy="0"/>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2418736" y="3629076"/>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2</a:t>
            </a:r>
            <a:r>
              <a:rPr lang="en-US" altLang="ja-JP" sz="1600" b="1" dirty="0" smtClean="0">
                <a:solidFill>
                  <a:schemeClr val="tx1"/>
                </a:solidFill>
              </a:rPr>
              <a:t> bytes</a:t>
            </a:r>
            <a:endParaRPr kumimoji="1" lang="ja-JP" altLang="en-US" sz="1600" b="1" dirty="0">
              <a:solidFill>
                <a:schemeClr val="tx1"/>
              </a:solidFill>
            </a:endParaRPr>
          </a:p>
        </p:txBody>
      </p:sp>
      <p:cxnSp>
        <p:nvCxnSpPr>
          <p:cNvPr id="37" name="直線コネクタ 36"/>
          <p:cNvCxnSpPr/>
          <p:nvPr/>
        </p:nvCxnSpPr>
        <p:spPr>
          <a:xfrm>
            <a:off x="3403217" y="3624938"/>
            <a:ext cx="858336" cy="0"/>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3419398" y="3629076"/>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2</a:t>
            </a:r>
            <a:r>
              <a:rPr lang="en-US" altLang="ja-JP" sz="1600" b="1" dirty="0" smtClean="0">
                <a:solidFill>
                  <a:schemeClr val="tx1"/>
                </a:solidFill>
              </a:rPr>
              <a:t> bytes</a:t>
            </a:r>
            <a:endParaRPr kumimoji="1" lang="ja-JP" altLang="en-US" sz="1600" b="1" dirty="0">
              <a:solidFill>
                <a:schemeClr val="tx1"/>
              </a:solidFill>
            </a:endParaRPr>
          </a:p>
        </p:txBody>
      </p:sp>
      <p:cxnSp>
        <p:nvCxnSpPr>
          <p:cNvPr id="39" name="直線コネクタ 38"/>
          <p:cNvCxnSpPr/>
          <p:nvPr/>
        </p:nvCxnSpPr>
        <p:spPr>
          <a:xfrm>
            <a:off x="5450066" y="3597538"/>
            <a:ext cx="858336" cy="0"/>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5466247" y="3601676"/>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2</a:t>
            </a:r>
            <a:r>
              <a:rPr lang="en-US" altLang="ja-JP" sz="1600" b="1" dirty="0" smtClean="0">
                <a:solidFill>
                  <a:schemeClr val="tx1"/>
                </a:solidFill>
              </a:rPr>
              <a:t> bytes</a:t>
            </a:r>
            <a:endParaRPr kumimoji="1" lang="ja-JP" altLang="en-US" sz="1600" b="1" dirty="0">
              <a:solidFill>
                <a:schemeClr val="tx1"/>
              </a:solidFill>
            </a:endParaRPr>
          </a:p>
        </p:txBody>
      </p:sp>
      <p:cxnSp>
        <p:nvCxnSpPr>
          <p:cNvPr id="41" name="直線コネクタ 40"/>
          <p:cNvCxnSpPr/>
          <p:nvPr/>
        </p:nvCxnSpPr>
        <p:spPr>
          <a:xfrm>
            <a:off x="6363103" y="3603212"/>
            <a:ext cx="1055837" cy="0"/>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6196326" y="3597538"/>
            <a:ext cx="216662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次の</a:t>
            </a:r>
            <a:r>
              <a:rPr lang="en-US" altLang="ja-JP" sz="1600" b="1" dirty="0" smtClean="0">
                <a:solidFill>
                  <a:schemeClr val="tx1"/>
                </a:solidFill>
              </a:rPr>
              <a:t>chunk</a:t>
            </a:r>
            <a:r>
              <a:rPr lang="ja-JP" altLang="en-US" sz="1600" b="1" dirty="0" smtClean="0">
                <a:solidFill>
                  <a:schemeClr val="tx1"/>
                </a:solidFill>
              </a:rPr>
              <a:t>まで</a:t>
            </a:r>
            <a:r>
              <a:rPr lang="en-US" altLang="ja-JP" sz="1600" b="1" dirty="0" smtClean="0">
                <a:solidFill>
                  <a:schemeClr val="tx1"/>
                </a:solidFill>
              </a:rPr>
              <a:t>scan</a:t>
            </a:r>
            <a:endParaRPr kumimoji="1" lang="ja-JP" altLang="en-US" sz="1600" b="1" dirty="0">
              <a:solidFill>
                <a:schemeClr val="tx1"/>
              </a:solidFill>
            </a:endParaRPr>
          </a:p>
        </p:txBody>
      </p:sp>
      <p:sp>
        <p:nvSpPr>
          <p:cNvPr id="44" name="正方形/長方形 43"/>
          <p:cNvSpPr/>
          <p:nvPr/>
        </p:nvSpPr>
        <p:spPr>
          <a:xfrm>
            <a:off x="4360700" y="2949178"/>
            <a:ext cx="738277" cy="432048"/>
          </a:xfrm>
          <a:prstGeom prst="rect">
            <a:avLst/>
          </a:prstGeom>
          <a:gradFill>
            <a:gsLst>
              <a:gs pos="100000">
                <a:schemeClr val="accent1">
                  <a:lumMod val="40000"/>
                  <a:lumOff val="60000"/>
                </a:schemeClr>
              </a:gs>
              <a:gs pos="32000">
                <a:srgbClr val="FFD8B2"/>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Data</a:t>
            </a:r>
            <a:endParaRPr kumimoji="1" lang="ja-JP" altLang="en-US" sz="1600" b="1" dirty="0">
              <a:solidFill>
                <a:schemeClr val="tx1"/>
              </a:solidFill>
            </a:endParaRPr>
          </a:p>
        </p:txBody>
      </p:sp>
      <p:sp>
        <p:nvSpPr>
          <p:cNvPr id="46" name="正方形/長方形 45"/>
          <p:cNvSpPr/>
          <p:nvPr/>
        </p:nvSpPr>
        <p:spPr>
          <a:xfrm>
            <a:off x="6414418" y="2938189"/>
            <a:ext cx="762885" cy="432048"/>
          </a:xfrm>
          <a:prstGeom prst="rect">
            <a:avLst/>
          </a:prstGeom>
          <a:gradFill>
            <a:gsLst>
              <a:gs pos="100000">
                <a:schemeClr val="accent1">
                  <a:lumMod val="40000"/>
                  <a:lumOff val="60000"/>
                </a:schemeClr>
              </a:gs>
              <a:gs pos="32000">
                <a:srgbClr val="FFD8B2"/>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Data</a:t>
            </a:r>
            <a:endParaRPr kumimoji="1" lang="ja-JP" altLang="en-US" sz="1600" b="1" dirty="0">
              <a:solidFill>
                <a:schemeClr val="tx1"/>
              </a:solidFill>
            </a:endParaRPr>
          </a:p>
        </p:txBody>
      </p:sp>
      <p:cxnSp>
        <p:nvCxnSpPr>
          <p:cNvPr id="48" name="直線コネクタ 47"/>
          <p:cNvCxnSpPr/>
          <p:nvPr/>
        </p:nvCxnSpPr>
        <p:spPr>
          <a:xfrm>
            <a:off x="3419398" y="4007281"/>
            <a:ext cx="1679579" cy="0"/>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4322213" y="3626474"/>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L</a:t>
            </a:r>
            <a:r>
              <a:rPr lang="en-US" altLang="ja-JP" sz="1600" b="1" dirty="0" smtClean="0">
                <a:solidFill>
                  <a:schemeClr val="tx1"/>
                </a:solidFill>
              </a:rPr>
              <a:t>ength</a:t>
            </a:r>
            <a:endParaRPr kumimoji="1" lang="ja-JP" altLang="en-US" sz="1600" b="1" dirty="0">
              <a:solidFill>
                <a:schemeClr val="tx1"/>
              </a:solidFill>
            </a:endParaRPr>
          </a:p>
        </p:txBody>
      </p:sp>
      <p:sp>
        <p:nvSpPr>
          <p:cNvPr id="50" name="上下矢印 49"/>
          <p:cNvSpPr/>
          <p:nvPr/>
        </p:nvSpPr>
        <p:spPr>
          <a:xfrm>
            <a:off x="4245650" y="3221917"/>
            <a:ext cx="153538" cy="545993"/>
          </a:xfrm>
          <a:prstGeom prst="upDownArrow">
            <a:avLst/>
          </a:prstGeom>
          <a:solidFill>
            <a:srgbClr val="CCFFCC">
              <a:alpha val="50000"/>
            </a:srgbClr>
          </a:solidFill>
          <a:ln>
            <a:solidFill>
              <a:srgbClr val="008000"/>
            </a:solidFill>
          </a:ln>
          <a:scene3d>
            <a:camera prst="orthographicFront">
              <a:rot lat="0" lon="0" rev="3300000"/>
            </a:camera>
            <a:lightRig rig="glow" dir="tl"/>
          </a:scene3d>
          <a:sp3d>
            <a:bevelT w="0" h="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円/楕円 51"/>
          <p:cNvSpPr/>
          <p:nvPr/>
        </p:nvSpPr>
        <p:spPr>
          <a:xfrm>
            <a:off x="4342641" y="3630612"/>
            <a:ext cx="821727" cy="389843"/>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円/楕円 52"/>
          <p:cNvSpPr/>
          <p:nvPr/>
        </p:nvSpPr>
        <p:spPr>
          <a:xfrm>
            <a:off x="3339705" y="2959291"/>
            <a:ext cx="884627" cy="389843"/>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439653" y="2949178"/>
            <a:ext cx="858336" cy="432048"/>
          </a:xfrm>
          <a:prstGeom prst="rect">
            <a:avLst/>
          </a:prstGeom>
          <a:gradFill>
            <a:gsLst>
              <a:gs pos="100000">
                <a:schemeClr val="accent1">
                  <a:lumMod val="40000"/>
                  <a:lumOff val="60000"/>
                </a:schemeClr>
              </a:gs>
              <a:gs pos="32000">
                <a:srgbClr val="FFD8B2"/>
              </a:gs>
              <a:gs pos="0">
                <a:schemeClr val="accent1">
                  <a:lumMod val="20000"/>
                  <a:lumOff val="8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Marker</a:t>
            </a:r>
            <a:endParaRPr kumimoji="1" lang="ja-JP" altLang="en-US" sz="1600" b="1" dirty="0">
              <a:solidFill>
                <a:schemeClr val="tx1"/>
              </a:solidFill>
            </a:endParaRPr>
          </a:p>
        </p:txBody>
      </p:sp>
      <p:sp>
        <p:nvSpPr>
          <p:cNvPr id="54" name="円形吹き出し 53"/>
          <p:cNvSpPr/>
          <p:nvPr/>
        </p:nvSpPr>
        <p:spPr>
          <a:xfrm>
            <a:off x="7418940" y="2092756"/>
            <a:ext cx="811576" cy="610002"/>
          </a:xfrm>
          <a:prstGeom prst="wedgeEllipseCallout">
            <a:avLst>
              <a:gd name="adj1" fmla="val -1177"/>
              <a:gd name="adj2" fmla="val 97014"/>
            </a:avLst>
          </a:prstGeom>
          <a:gradFill flip="none" rotWithShape="1">
            <a:gsLst>
              <a:gs pos="100000">
                <a:schemeClr val="tx2">
                  <a:lumMod val="50000"/>
                </a:schemeClr>
              </a:gs>
              <a:gs pos="0">
                <a:srgbClr val="FFFFFF"/>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wrap="none" rtlCol="0" anchor="ctr">
            <a:noAutofit/>
          </a:bodyPr>
          <a:lstStyle/>
          <a:p>
            <a:pPr algn="ctr"/>
            <a:r>
              <a:rPr kumimoji="1" lang="en-US" altLang="ja-JP" sz="1600" b="1" dirty="0">
                <a:solidFill>
                  <a:schemeClr val="tx1"/>
                </a:solidFill>
              </a:rPr>
              <a:t>FF?? &amp;</a:t>
            </a:r>
          </a:p>
          <a:p>
            <a:pPr algn="ctr"/>
            <a:r>
              <a:rPr kumimoji="1" lang="en-US" altLang="ja-JP" sz="1600" b="1" dirty="0">
                <a:solidFill>
                  <a:schemeClr val="tx1"/>
                </a:solidFill>
              </a:rPr>
              <a:t>! </a:t>
            </a:r>
            <a:r>
              <a:rPr kumimoji="1" lang="en-US" altLang="ja-JP" sz="1600" b="1" dirty="0">
                <a:solidFill>
                  <a:schemeClr val="tx1"/>
                </a:solidFill>
                <a:latin typeface="Arial"/>
                <a:cs typeface="Arial"/>
              </a:rPr>
              <a:t>FF00</a:t>
            </a:r>
            <a:endParaRPr kumimoji="1" lang="ja-JP" altLang="en-US" sz="1600" b="1" dirty="0">
              <a:solidFill>
                <a:schemeClr val="tx1"/>
              </a:solidFill>
              <a:latin typeface="Arial"/>
              <a:cs typeface="Arial"/>
            </a:endParaRPr>
          </a:p>
        </p:txBody>
      </p:sp>
    </p:spTree>
    <p:extLst>
      <p:ext uri="{BB962C8B-B14F-4D97-AF65-F5344CB8AC3E}">
        <p14:creationId xmlns:p14="http://schemas.microsoft.com/office/powerpoint/2010/main" val="3693738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バイト処理の実例</a:t>
            </a:r>
            <a:r>
              <a:rPr kumimoji="1" lang="en-US" altLang="ja-JP" dirty="0" smtClean="0"/>
              <a:t> JPEG</a:t>
            </a:r>
            <a:r>
              <a:rPr kumimoji="1" lang="ja-JP" altLang="en-US" dirty="0" smtClean="0"/>
              <a:t>サイズ</a:t>
            </a:r>
            <a:endParaRPr kumimoji="1" lang="ja-JP" altLang="en-US" dirty="0"/>
          </a:p>
        </p:txBody>
      </p:sp>
      <p:sp>
        <p:nvSpPr>
          <p:cNvPr id="3" name="コンテンツ プレースホルダー 2"/>
          <p:cNvSpPr>
            <a:spLocks noGrp="1"/>
          </p:cNvSpPr>
          <p:nvPr>
            <p:ph idx="1"/>
          </p:nvPr>
        </p:nvSpPr>
        <p:spPr>
          <a:xfrm>
            <a:off x="764971" y="1980661"/>
            <a:ext cx="7583488" cy="4007224"/>
          </a:xfrm>
        </p:spPr>
        <p:txBody>
          <a:bodyPr/>
          <a:lstStyle/>
          <a:p>
            <a:pPr marL="342900" lvl="1" indent="-342900">
              <a:spcBef>
                <a:spcPts val="2000"/>
              </a:spcBef>
            </a:pPr>
            <a:r>
              <a:rPr lang="en-US" altLang="ja-JP" dirty="0" smtClean="0"/>
              <a:t>Code</a:t>
            </a:r>
          </a:p>
          <a:p>
            <a:pPr marL="0" lvl="1" indent="0">
              <a:spcBef>
                <a:spcPts val="2000"/>
              </a:spcBef>
              <a:buNone/>
            </a:pPr>
            <a:r>
              <a:rPr lang="en-US" altLang="ja-JP" dirty="0"/>
              <a:t> </a:t>
            </a:r>
            <a:r>
              <a:rPr lang="en-US" altLang="ja-JP" dirty="0" smtClean="0"/>
              <a:t>    Sample</a:t>
            </a:r>
            <a:endParaRPr lang="en-US" altLang="ja-JP" dirty="0"/>
          </a:p>
          <a:p>
            <a:pPr marL="342900" lvl="1" indent="-342900">
              <a:spcBef>
                <a:spcPts val="2000"/>
              </a:spcBef>
            </a:pPr>
            <a:endParaRPr lang="en-US" altLang="ja-JP" dirty="0" smtClean="0"/>
          </a:p>
          <a:p>
            <a:pPr marL="342900" lvl="1" indent="-342900">
              <a:spcBef>
                <a:spcPts val="2000"/>
              </a:spcBef>
            </a:pPr>
            <a:r>
              <a:rPr lang="ja-JP" altLang="en-US" dirty="0" smtClean="0"/>
              <a:t>これで、</a:t>
            </a:r>
            <a:endParaRPr lang="en-US" altLang="ja-JP" dirty="0"/>
          </a:p>
          <a:p>
            <a:pPr marL="0" lvl="1" indent="0">
              <a:spcBef>
                <a:spcPts val="2000"/>
              </a:spcBef>
              <a:buNone/>
            </a:pPr>
            <a:r>
              <a:rPr lang="en-US" altLang="ja-JP" dirty="0"/>
              <a:t> </a:t>
            </a:r>
            <a:r>
              <a:rPr lang="en-US" altLang="ja-JP" dirty="0" smtClean="0"/>
              <a:t>   width, height</a:t>
            </a:r>
          </a:p>
          <a:p>
            <a:pPr marL="0" lvl="1" indent="0">
              <a:spcBef>
                <a:spcPts val="2000"/>
              </a:spcBef>
              <a:buNone/>
            </a:pPr>
            <a:r>
              <a:rPr lang="en-US" altLang="ja-JP" dirty="0"/>
              <a:t> </a:t>
            </a:r>
            <a:r>
              <a:rPr lang="en-US" altLang="ja-JP" dirty="0" smtClean="0"/>
              <a:t>   </a:t>
            </a:r>
            <a:r>
              <a:rPr lang="ja-JP" altLang="en-US" dirty="0" smtClean="0"/>
              <a:t>が抽出できる</a:t>
            </a:r>
            <a:endParaRPr lang="en-US" altLang="ja-JP" dirty="0" smtClean="0"/>
          </a:p>
          <a:p>
            <a:pPr marL="0" lvl="1" indent="0">
              <a:spcBef>
                <a:spcPts val="2000"/>
              </a:spcBef>
              <a:buNone/>
            </a:pPr>
            <a:endParaRPr lang="en-US" altLang="ja-JP" dirty="0" smtClean="0"/>
          </a:p>
          <a:p>
            <a:pPr marL="0" lvl="1" indent="0">
              <a:spcBef>
                <a:spcPts val="2000"/>
              </a:spcBef>
              <a:buNone/>
            </a:pPr>
            <a:endParaRPr lang="en-US" altLang="ja-JP" dirty="0"/>
          </a:p>
        </p:txBody>
      </p:sp>
      <p:sp>
        <p:nvSpPr>
          <p:cNvPr id="4" name="正方形/長方形 3"/>
          <p:cNvSpPr/>
          <p:nvPr/>
        </p:nvSpPr>
        <p:spPr>
          <a:xfrm>
            <a:off x="2925500" y="1999912"/>
            <a:ext cx="5040893" cy="3933516"/>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&lt;?</a:t>
            </a:r>
            <a:r>
              <a:rPr kumimoji="1" lang="en-US" altLang="ja-JP" sz="1600" dirty="0" err="1" smtClean="0">
                <a:solidFill>
                  <a:schemeClr val="bg1"/>
                </a:solidFill>
                <a:latin typeface="Chaparral Pro" pitchFamily="18" charset="0"/>
                <a:ea typeface="Osaka−等幅"/>
              </a:rPr>
              <a:t>php</a:t>
            </a:r>
            <a:endParaRPr kumimoji="1" lang="en-US" altLang="ja-JP" sz="1600" dirty="0" smtClean="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$data = </a:t>
            </a:r>
            <a:r>
              <a:rPr kumimoji="1" lang="en-US" altLang="ja-JP" sz="1600" dirty="0" err="1" smtClean="0">
                <a:solidFill>
                  <a:schemeClr val="bg1"/>
                </a:solidFill>
                <a:latin typeface="Chaparral Pro" pitchFamily="18" charset="0"/>
                <a:ea typeface="Osaka−等幅"/>
              </a:rPr>
              <a:t>file_get_contents</a:t>
            </a:r>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argv</a:t>
            </a:r>
            <a:r>
              <a:rPr kumimoji="1" lang="en-US" altLang="ja-JP" sz="1600" dirty="0">
                <a:solidFill>
                  <a:schemeClr val="bg1"/>
                </a:solidFill>
                <a:latin typeface="Chaparral Pro" pitchFamily="18" charset="0"/>
                <a:ea typeface="Osaka−等幅"/>
              </a:rPr>
              <a:t>[1</a:t>
            </a:r>
            <a:r>
              <a:rPr kumimoji="1" lang="en-US" altLang="ja-JP" sz="1600" dirty="0" smtClean="0">
                <a:solidFill>
                  <a:schemeClr val="bg1"/>
                </a:solidFill>
                <a:latin typeface="Chaparral Pro" pitchFamily="18" charset="0"/>
                <a:ea typeface="Osaka−等幅"/>
              </a:rPr>
              <a:t>]);  // </a:t>
            </a:r>
            <a:r>
              <a:rPr kumimoji="1" lang="en-US" altLang="ja-JP" sz="1600" dirty="0" err="1" smtClean="0">
                <a:solidFill>
                  <a:schemeClr val="bg1"/>
                </a:solidFill>
                <a:latin typeface="Chaparral Pro" pitchFamily="18" charset="0"/>
                <a:ea typeface="Osaka−等幅"/>
              </a:rPr>
              <a:t>JPEGfile</a:t>
            </a:r>
            <a:r>
              <a:rPr kumimoji="1" lang="en-US" altLang="ja-JP" sz="1600" dirty="0" smtClean="0">
                <a:solidFill>
                  <a:schemeClr val="bg1"/>
                </a:solidFill>
                <a:latin typeface="Chaparral Pro" pitchFamily="18" charset="0"/>
                <a:ea typeface="Osaka−等幅"/>
              </a:rPr>
              <a:t> input</a:t>
            </a:r>
            <a:endParaRPr kumimoji="1" lang="en-US" altLang="ja-JP" sz="1600" dirty="0">
              <a:solidFill>
                <a:schemeClr val="bg1"/>
              </a:solidFill>
              <a:latin typeface="Chaparral Pro" pitchFamily="18" charset="0"/>
              <a:ea typeface="Osaka−等幅"/>
            </a:endParaRPr>
          </a:p>
          <a:p>
            <a:r>
              <a:rPr kumimoji="1" lang="en-US" altLang="ja-JP" sz="1600" dirty="0">
                <a:solidFill>
                  <a:schemeClr val="bg1"/>
                </a:solidFill>
                <a:latin typeface="Chaparral Pro" pitchFamily="18" charset="0"/>
                <a:ea typeface="Osaka−等幅"/>
              </a:rPr>
              <a:t>for ($</a:t>
            </a:r>
            <a:r>
              <a:rPr kumimoji="1" lang="en-US" altLang="ja-JP" sz="1600" dirty="0" smtClean="0">
                <a:solidFill>
                  <a:schemeClr val="bg1"/>
                </a:solidFill>
                <a:latin typeface="Chaparral Pro" pitchFamily="18" charset="0"/>
                <a:ea typeface="Osaka−等幅"/>
              </a:rPr>
              <a:t>i = </a:t>
            </a:r>
            <a:r>
              <a:rPr kumimoji="1" lang="en-US" altLang="ja-JP" sz="1600" dirty="0">
                <a:solidFill>
                  <a:schemeClr val="bg1"/>
                </a:solidFill>
                <a:latin typeface="Chaparral Pro" pitchFamily="18" charset="0"/>
                <a:ea typeface="Osaka−等幅"/>
              </a:rPr>
              <a:t>1 ; $i </a:t>
            </a:r>
            <a:r>
              <a:rPr kumimoji="1" lang="en-US" altLang="ja-JP" sz="1600" dirty="0" smtClean="0">
                <a:solidFill>
                  <a:schemeClr val="bg1"/>
                </a:solidFill>
                <a:latin typeface="Chaparral Pro" pitchFamily="18" charset="0"/>
                <a:ea typeface="Osaka−等幅"/>
              </a:rPr>
              <a:t>&lt; </a:t>
            </a:r>
            <a:r>
              <a:rPr kumimoji="1" lang="en-US" altLang="ja-JP" sz="1600" dirty="0" err="1" smtClean="0">
                <a:solidFill>
                  <a:schemeClr val="bg1"/>
                </a:solidFill>
                <a:latin typeface="Chaparral Pro" pitchFamily="18" charset="0"/>
                <a:ea typeface="Osaka−等幅"/>
              </a:rPr>
              <a:t>strlen</a:t>
            </a:r>
            <a:r>
              <a:rPr kumimoji="1" lang="en-US" altLang="ja-JP" sz="1600" dirty="0" smtClean="0">
                <a:solidFill>
                  <a:schemeClr val="bg1"/>
                </a:solidFill>
                <a:latin typeface="Chaparral Pro" pitchFamily="18" charset="0"/>
                <a:ea typeface="Osaka−等幅"/>
              </a:rPr>
              <a:t>($data</a:t>
            </a:r>
            <a:r>
              <a:rPr kumimoji="1" lang="en-US" altLang="ja-JP" sz="1600" dirty="0">
                <a:solidFill>
                  <a:schemeClr val="bg1"/>
                </a:solidFill>
                <a:latin typeface="Chaparral Pro" pitchFamily="18" charset="0"/>
                <a:ea typeface="Osaka−等幅"/>
              </a:rPr>
              <a:t>) </a:t>
            </a:r>
            <a:r>
              <a:rPr kumimoji="1" lang="en-US" altLang="ja-JP" sz="1600" dirty="0" smtClean="0">
                <a:solidFill>
                  <a:schemeClr val="bg1"/>
                </a:solidFill>
                <a:latin typeface="Chaparral Pro" pitchFamily="18" charset="0"/>
                <a:ea typeface="Osaka−等幅"/>
              </a:rPr>
              <a:t>; $</a:t>
            </a:r>
            <a:r>
              <a:rPr kumimoji="1" lang="en-US" altLang="ja-JP" sz="1600" dirty="0">
                <a:solidFill>
                  <a:schemeClr val="bg1"/>
                </a:solidFill>
                <a:latin typeface="Chaparral Pro" pitchFamily="18" charset="0"/>
                <a:ea typeface="Osaka−等幅"/>
              </a:rPr>
              <a:t>i++) </a:t>
            </a:r>
            <a:r>
              <a:rPr kumimoji="1" lang="en-US" altLang="ja-JP" sz="1600" dirty="0" smtClean="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 </a:t>
            </a:r>
            <a:r>
              <a:rPr kumimoji="1" lang="en-US" altLang="ja-JP" sz="1600" dirty="0" smtClean="0">
                <a:solidFill>
                  <a:schemeClr val="bg1"/>
                </a:solidFill>
                <a:latin typeface="Chaparral Pro" pitchFamily="18" charset="0"/>
                <a:ea typeface="Osaka−等幅"/>
              </a:rPr>
              <a:t>   switch(</a:t>
            </a:r>
            <a:r>
              <a:rPr kumimoji="1" lang="en-US" altLang="ja-JP" sz="1600" dirty="0" err="1" smtClean="0">
                <a:solidFill>
                  <a:schemeClr val="bg1"/>
                </a:solidFill>
                <a:latin typeface="Chaparral Pro" pitchFamily="18" charset="0"/>
                <a:ea typeface="Osaka−等幅"/>
              </a:rPr>
              <a:t>ord</a:t>
            </a:r>
            <a:r>
              <a:rPr kumimoji="1" lang="en-US" altLang="ja-JP" sz="1600" dirty="0">
                <a:solidFill>
                  <a:schemeClr val="bg1"/>
                </a:solidFill>
                <a:latin typeface="Chaparral Pro" pitchFamily="18" charset="0"/>
                <a:ea typeface="Osaka−等幅"/>
              </a:rPr>
              <a:t>($data[$i++])) </a:t>
            </a:r>
            <a:r>
              <a:rPr kumimoji="1" lang="en-US" altLang="ja-JP" sz="1600" dirty="0" smtClean="0">
                <a:solidFill>
                  <a:schemeClr val="bg1"/>
                </a:solidFill>
                <a:latin typeface="Chaparral Pro" pitchFamily="18" charset="0"/>
                <a:ea typeface="Osaka−等幅"/>
              </a:rPr>
              <a:t>{ // chunk marker</a:t>
            </a:r>
            <a:endParaRPr kumimoji="1" lang="en-US" altLang="ja-JP" sz="1600" dirty="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      case 0xD8: case 0xD9: // SOI (or EOI)</a:t>
            </a:r>
          </a:p>
          <a:p>
            <a:r>
              <a:rPr kumimoji="1" lang="en-US" altLang="ja-JP" sz="1600" dirty="0" smtClean="0">
                <a:solidFill>
                  <a:schemeClr val="bg1"/>
                </a:solidFill>
                <a:latin typeface="Chaparral Pro" pitchFamily="18" charset="0"/>
                <a:ea typeface="Osaka−等幅"/>
              </a:rPr>
              <a:t>        break;                        // skip</a:t>
            </a:r>
          </a:p>
          <a:p>
            <a:r>
              <a:rPr kumimoji="1" lang="en-US" altLang="ja-JP" sz="1600" dirty="0" smtClean="0">
                <a:solidFill>
                  <a:schemeClr val="bg1"/>
                </a:solidFill>
                <a:latin typeface="Chaparral Pro" pitchFamily="18" charset="0"/>
                <a:ea typeface="Osaka−等幅"/>
              </a:rPr>
              <a:t>      default</a:t>
            </a:r>
            <a:r>
              <a:rPr kumimoji="1" lang="en-US" altLang="ja-JP" sz="1600" dirty="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        $</a:t>
            </a:r>
            <a:r>
              <a:rPr kumimoji="1" lang="en-US" altLang="ja-JP" sz="1600" dirty="0" err="1">
                <a:solidFill>
                  <a:schemeClr val="bg1"/>
                </a:solidFill>
                <a:latin typeface="Chaparral Pro" pitchFamily="18" charset="0"/>
                <a:ea typeface="Osaka−等幅"/>
              </a:rPr>
              <a:t>len</a:t>
            </a:r>
            <a:r>
              <a:rPr kumimoji="1" lang="en-US" altLang="ja-JP" sz="1600" dirty="0">
                <a:solidFill>
                  <a:schemeClr val="bg1"/>
                </a:solidFill>
                <a:latin typeface="Chaparral Pro" pitchFamily="18" charset="0"/>
                <a:ea typeface="Osaka−等幅"/>
              </a:rPr>
              <a:t> = unpack('n', </a:t>
            </a:r>
            <a:r>
              <a:rPr kumimoji="1" lang="en-US" altLang="ja-JP" sz="1600" dirty="0" err="1">
                <a:solidFill>
                  <a:schemeClr val="bg1"/>
                </a:solidFill>
                <a:latin typeface="Chaparral Pro" pitchFamily="18" charset="0"/>
                <a:ea typeface="Osaka−等幅"/>
              </a:rPr>
              <a:t>substr</a:t>
            </a:r>
            <a:r>
              <a:rPr kumimoji="1" lang="en-US" altLang="ja-JP" sz="1600" dirty="0">
                <a:solidFill>
                  <a:schemeClr val="bg1"/>
                </a:solidFill>
                <a:latin typeface="Chaparral Pro" pitchFamily="18" charset="0"/>
                <a:ea typeface="Osaka−等幅"/>
              </a:rPr>
              <a:t>($data, $i, 2</a:t>
            </a:r>
            <a:r>
              <a:rPr kumimoji="1" lang="en-US" altLang="ja-JP" sz="1600" dirty="0" smtClean="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 </a:t>
            </a:r>
            <a:r>
              <a:rPr kumimoji="1" lang="en-US" altLang="ja-JP" sz="1600" dirty="0" smtClean="0">
                <a:solidFill>
                  <a:schemeClr val="bg1"/>
                </a:solidFill>
                <a:latin typeface="Chaparral Pro" pitchFamily="18" charset="0"/>
                <a:ea typeface="Osaka−等幅"/>
              </a:rPr>
              <a:t>       </a:t>
            </a:r>
            <a:r>
              <a:rPr kumimoji="1" lang="en-US" altLang="ja-JP" sz="1600" dirty="0">
                <a:solidFill>
                  <a:schemeClr val="bg1"/>
                </a:solidFill>
                <a:latin typeface="Chaparral Pro" pitchFamily="18" charset="0"/>
                <a:ea typeface="Osaka−等幅"/>
              </a:rPr>
              <a:t>$i += $</a:t>
            </a:r>
            <a:r>
              <a:rPr kumimoji="1" lang="en-US" altLang="ja-JP" sz="1600" dirty="0" err="1">
                <a:solidFill>
                  <a:schemeClr val="bg1"/>
                </a:solidFill>
                <a:latin typeface="Chaparral Pro" pitchFamily="18" charset="0"/>
                <a:ea typeface="Osaka−等幅"/>
              </a:rPr>
              <a:t>len</a:t>
            </a:r>
            <a:r>
              <a:rPr kumimoji="1" lang="en-US" altLang="ja-JP" sz="1600" dirty="0">
                <a:solidFill>
                  <a:schemeClr val="bg1"/>
                </a:solidFill>
                <a:latin typeface="Chaparral Pro" pitchFamily="18" charset="0"/>
                <a:ea typeface="Osaka−等幅"/>
              </a:rPr>
              <a:t>[1</a:t>
            </a:r>
            <a:r>
              <a:rPr kumimoji="1" lang="en-US" altLang="ja-JP" sz="1600" dirty="0" smtClean="0">
                <a:solidFill>
                  <a:schemeClr val="bg1"/>
                </a:solidFill>
                <a:latin typeface="Chaparral Pro" pitchFamily="18" charset="0"/>
                <a:ea typeface="Osaka−等幅"/>
              </a:rPr>
              <a:t>];</a:t>
            </a:r>
            <a:endParaRPr kumimoji="1" lang="en-US" altLang="ja-JP" sz="1600" dirty="0">
              <a:solidFill>
                <a:schemeClr val="bg1"/>
              </a:solidFill>
              <a:latin typeface="Chaparral Pro" pitchFamily="18" charset="0"/>
              <a:ea typeface="Osaka−等幅"/>
            </a:endParaRPr>
          </a:p>
          <a:p>
            <a:r>
              <a:rPr kumimoji="1" lang="en-US" altLang="ja-JP" sz="1600" dirty="0">
                <a:solidFill>
                  <a:schemeClr val="bg1"/>
                </a:solidFill>
                <a:latin typeface="Chaparral Pro" pitchFamily="18" charset="0"/>
                <a:ea typeface="Osaka−等幅"/>
              </a:rPr>
              <a:t>        break</a:t>
            </a:r>
            <a:r>
              <a:rPr kumimoji="1" lang="en-US" altLang="ja-JP" sz="1600" dirty="0" smtClean="0">
                <a:solidFill>
                  <a:schemeClr val="bg1"/>
                </a:solidFill>
                <a:latin typeface="Chaparral Pro" pitchFamily="18" charset="0"/>
                <a:ea typeface="Osaka−等幅"/>
              </a:rPr>
              <a:t>;                       // skip</a:t>
            </a:r>
            <a:endParaRPr kumimoji="1" lang="en-US" altLang="ja-JP" sz="1600" dirty="0">
              <a:solidFill>
                <a:schemeClr val="bg1"/>
              </a:solidFill>
              <a:latin typeface="Chaparral Pro" pitchFamily="18" charset="0"/>
              <a:ea typeface="Osaka−等幅"/>
            </a:endParaRPr>
          </a:p>
          <a:p>
            <a:r>
              <a:rPr kumimoji="1" lang="en-US" altLang="ja-JP" sz="1600" dirty="0">
                <a:solidFill>
                  <a:schemeClr val="bg1"/>
                </a:solidFill>
                <a:latin typeface="Chaparral Pro" pitchFamily="18" charset="0"/>
                <a:ea typeface="Osaka−等幅"/>
              </a:rPr>
              <a:t>    </a:t>
            </a:r>
            <a:r>
              <a:rPr kumimoji="1" lang="en-US" altLang="ja-JP" sz="1600" dirty="0" smtClean="0">
                <a:solidFill>
                  <a:schemeClr val="bg1"/>
                </a:solidFill>
                <a:latin typeface="Chaparral Pro" pitchFamily="18" charset="0"/>
                <a:ea typeface="Osaka−等幅"/>
              </a:rPr>
              <a:t>  case </a:t>
            </a:r>
            <a:r>
              <a:rPr kumimoji="1" lang="en-US" altLang="ja-JP" sz="1600" dirty="0">
                <a:solidFill>
                  <a:schemeClr val="bg1"/>
                </a:solidFill>
                <a:latin typeface="Chaparral Pro" pitchFamily="18" charset="0"/>
                <a:ea typeface="Osaka−等幅"/>
              </a:rPr>
              <a:t>0xC0: // </a:t>
            </a:r>
            <a:r>
              <a:rPr kumimoji="1" lang="en-US" altLang="ja-JP" sz="1600" dirty="0" smtClean="0">
                <a:solidFill>
                  <a:schemeClr val="bg1"/>
                </a:solidFill>
                <a:latin typeface="Chaparral Pro" pitchFamily="18" charset="0"/>
                <a:ea typeface="Osaka−等幅"/>
              </a:rPr>
              <a:t>SOF0</a:t>
            </a:r>
            <a:endParaRPr kumimoji="1" lang="en-US" altLang="ja-JP" sz="1600" dirty="0">
              <a:solidFill>
                <a:schemeClr val="bg1"/>
              </a:solidFill>
              <a:latin typeface="Chaparral Pro" pitchFamily="18" charset="0"/>
              <a:ea typeface="Osaka−等幅"/>
            </a:endParaRPr>
          </a:p>
          <a:p>
            <a:r>
              <a:rPr kumimoji="1" lang="en-US" altLang="ja-JP" sz="1600" dirty="0">
                <a:solidFill>
                  <a:schemeClr val="bg1"/>
                </a:solidFill>
                <a:latin typeface="Chaparral Pro" pitchFamily="18" charset="0"/>
                <a:ea typeface="Osaka−等幅"/>
              </a:rPr>
              <a:t> </a:t>
            </a:r>
            <a:r>
              <a:rPr kumimoji="1" lang="en-US" altLang="ja-JP" sz="1600" dirty="0" smtClean="0">
                <a:solidFill>
                  <a:schemeClr val="bg1"/>
                </a:solidFill>
                <a:latin typeface="Chaparral Pro" pitchFamily="18" charset="0"/>
                <a:ea typeface="Osaka−等幅"/>
              </a:rPr>
              <a:t>       $</a:t>
            </a:r>
            <a:r>
              <a:rPr kumimoji="1" lang="en-US" altLang="ja-JP" sz="1600" dirty="0">
                <a:solidFill>
                  <a:schemeClr val="bg1"/>
                </a:solidFill>
                <a:latin typeface="Chaparral Pro" pitchFamily="18" charset="0"/>
                <a:ea typeface="Osaka−等幅"/>
              </a:rPr>
              <a:t>sof0 </a:t>
            </a:r>
            <a:r>
              <a:rPr kumimoji="1" lang="en-US" altLang="ja-JP" sz="1600" dirty="0" smtClean="0">
                <a:solidFill>
                  <a:schemeClr val="bg1"/>
                </a:solidFill>
                <a:latin typeface="Chaparral Pro" pitchFamily="18" charset="0"/>
                <a:ea typeface="Osaka−等幅"/>
              </a:rPr>
              <a:t>=</a:t>
            </a:r>
            <a:r>
              <a:rPr kumimoji="1" lang="ja-JP" altLang="en-US" sz="1600" dirty="0">
                <a:solidFill>
                  <a:schemeClr val="bg1"/>
                </a:solidFill>
                <a:latin typeface="Chaparral Pro" pitchFamily="18" charset="0"/>
                <a:ea typeface="Osaka−等幅"/>
              </a:rPr>
              <a:t> </a:t>
            </a:r>
            <a:r>
              <a:rPr kumimoji="1" lang="en-US" altLang="ja-JP" sz="1600" dirty="0" smtClean="0">
                <a:solidFill>
                  <a:schemeClr val="bg1"/>
                </a:solidFill>
                <a:latin typeface="Chaparral Pro" pitchFamily="18" charset="0"/>
                <a:ea typeface="Osaka−等幅"/>
              </a:rPr>
              <a:t>unpack</a:t>
            </a:r>
            <a:r>
              <a:rPr kumimoji="1" lang="en-US" altLang="ja-JP" sz="1600" dirty="0">
                <a:solidFill>
                  <a:schemeClr val="bg1"/>
                </a:solidFill>
                <a:latin typeface="Chaparral Pro" pitchFamily="18" charset="0"/>
                <a:ea typeface="Osaka−等幅"/>
              </a:rPr>
              <a:t>('CP/</a:t>
            </a:r>
            <a:r>
              <a:rPr kumimoji="1" lang="en-US" altLang="ja-JP" sz="1600" dirty="0" err="1">
                <a:solidFill>
                  <a:schemeClr val="bg1"/>
                </a:solidFill>
                <a:latin typeface="Chaparral Pro" pitchFamily="18" charset="0"/>
                <a:ea typeface="Osaka−等幅"/>
              </a:rPr>
              <a:t>nH</a:t>
            </a:r>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nW</a:t>
            </a:r>
            <a:r>
              <a:rPr kumimoji="1" lang="en-US" altLang="ja-JP" sz="1600" dirty="0">
                <a:solidFill>
                  <a:schemeClr val="bg1"/>
                </a:solidFill>
                <a:latin typeface="Chaparral Pro" pitchFamily="18" charset="0"/>
                <a:ea typeface="Osaka−等幅"/>
              </a:rPr>
              <a:t>', </a:t>
            </a:r>
            <a:r>
              <a:rPr kumimoji="1" lang="en-US" altLang="ja-JP" sz="1600" dirty="0" err="1">
                <a:solidFill>
                  <a:schemeClr val="bg1"/>
                </a:solidFill>
                <a:latin typeface="Chaparral Pro" pitchFamily="18" charset="0"/>
                <a:ea typeface="Osaka−等幅"/>
              </a:rPr>
              <a:t>substr</a:t>
            </a:r>
            <a:r>
              <a:rPr kumimoji="1" lang="en-US" altLang="ja-JP" sz="1600" dirty="0">
                <a:solidFill>
                  <a:schemeClr val="bg1"/>
                </a:solidFill>
                <a:latin typeface="Chaparral Pro" pitchFamily="18" charset="0"/>
                <a:ea typeface="Osaka−等幅"/>
              </a:rPr>
              <a:t>($data, $i + 2, 5</a:t>
            </a:r>
            <a:r>
              <a:rPr kumimoji="1" lang="en-US" altLang="ja-JP" sz="1600" dirty="0" smtClean="0">
                <a:solidFill>
                  <a:schemeClr val="bg1"/>
                </a:solidFill>
                <a:latin typeface="Chaparral Pro" pitchFamily="18" charset="0"/>
                <a:ea typeface="Osaka−等幅"/>
              </a:rPr>
              <a:t>));</a:t>
            </a:r>
          </a:p>
          <a:p>
            <a:r>
              <a:rPr kumimoji="1" lang="en-US" altLang="ja-JP" sz="1600" dirty="0" smtClean="0">
                <a:solidFill>
                  <a:schemeClr val="bg1"/>
                </a:solidFill>
                <a:latin typeface="Chaparral Pro" pitchFamily="18" charset="0"/>
                <a:ea typeface="Osaka−等幅"/>
              </a:rPr>
              <a:t>        echo "width:{$sof0['W']} </a:t>
            </a:r>
            <a:r>
              <a:rPr kumimoji="1" lang="en-US" altLang="ja-JP" sz="1600" dirty="0" err="1" smtClean="0">
                <a:solidFill>
                  <a:schemeClr val="bg1"/>
                </a:solidFill>
                <a:latin typeface="Chaparral Pro" pitchFamily="18" charset="0"/>
                <a:ea typeface="Osaka−等幅"/>
              </a:rPr>
              <a:t>heigth</a:t>
            </a:r>
            <a:r>
              <a:rPr kumimoji="1" lang="en-US" altLang="ja-JP" sz="1600" dirty="0" smtClean="0">
                <a:solidFill>
                  <a:schemeClr val="bg1"/>
                </a:solidFill>
                <a:latin typeface="Chaparral Pro" pitchFamily="18" charset="0"/>
                <a:ea typeface="Osaka−等幅"/>
              </a:rPr>
              <a:t>:{$sof0['H']}\n";</a:t>
            </a:r>
          </a:p>
          <a:p>
            <a:r>
              <a:rPr kumimoji="1" lang="en-US" altLang="ja-JP" sz="1600" dirty="0" smtClean="0">
                <a:solidFill>
                  <a:schemeClr val="bg1"/>
                </a:solidFill>
                <a:latin typeface="Chaparral Pro" pitchFamily="18" charset="0"/>
                <a:ea typeface="Osaka−等幅"/>
              </a:rPr>
              <a:t>        </a:t>
            </a:r>
            <a:r>
              <a:rPr kumimoji="1" lang="en-US" altLang="ja-JP" sz="1600" dirty="0">
                <a:solidFill>
                  <a:schemeClr val="bg1"/>
                </a:solidFill>
                <a:latin typeface="Chaparral Pro" pitchFamily="18" charset="0"/>
                <a:ea typeface="Osaka−等幅"/>
              </a:rPr>
              <a:t>exit (0</a:t>
            </a:r>
            <a:r>
              <a:rPr kumimoji="1" lang="en-US" altLang="ja-JP" sz="1600" dirty="0" smtClean="0">
                <a:solidFill>
                  <a:schemeClr val="bg1"/>
                </a:solidFill>
                <a:latin typeface="Chaparral Pro" pitchFamily="18" charset="0"/>
                <a:ea typeface="Osaka−等幅"/>
              </a:rPr>
              <a:t>);                   // OK</a:t>
            </a:r>
            <a:endParaRPr kumimoji="1" lang="en-US" altLang="ja-JP" sz="1600" dirty="0">
              <a:solidFill>
                <a:schemeClr val="bg1"/>
              </a:solidFill>
              <a:latin typeface="Chaparral Pro" pitchFamily="18" charset="0"/>
              <a:ea typeface="Osaka−等幅"/>
            </a:endParaRPr>
          </a:p>
          <a:p>
            <a:r>
              <a:rPr kumimoji="1" lang="en-US" altLang="ja-JP" sz="1600" dirty="0">
                <a:solidFill>
                  <a:schemeClr val="bg1"/>
                </a:solidFill>
                <a:latin typeface="Chaparral Pro" pitchFamily="18" charset="0"/>
                <a:ea typeface="Osaka−等幅"/>
              </a:rPr>
              <a:t>    }</a:t>
            </a:r>
          </a:p>
          <a:p>
            <a:r>
              <a:rPr kumimoji="1" lang="en-US" altLang="ja-JP" sz="1600" dirty="0">
                <a:solidFill>
                  <a:schemeClr val="bg1"/>
                </a:solidFill>
                <a:latin typeface="Chaparral Pro" pitchFamily="18" charset="0"/>
                <a:ea typeface="Osaka−等幅"/>
              </a:rPr>
              <a:t>}</a:t>
            </a:r>
            <a:endParaRPr kumimoji="1" lang="ja-JP" altLang="en-US" sz="1600" dirty="0">
              <a:solidFill>
                <a:schemeClr val="bg1"/>
              </a:solidFill>
              <a:latin typeface="Chaparral Pro" pitchFamily="18" charset="0"/>
              <a:ea typeface="Osaka−等幅"/>
            </a:endParaRPr>
          </a:p>
        </p:txBody>
      </p:sp>
    </p:spTree>
    <p:extLst>
      <p:ext uri="{BB962C8B-B14F-4D97-AF65-F5344CB8AC3E}">
        <p14:creationId xmlns:p14="http://schemas.microsoft.com/office/powerpoint/2010/main" val="4047086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バイト処理の実例</a:t>
            </a:r>
            <a:r>
              <a:rPr kumimoji="1" lang="en-US" altLang="ja-JP" dirty="0" smtClean="0"/>
              <a:t> GIF, PNG (</a:t>
            </a:r>
            <a:r>
              <a:rPr kumimoji="1" lang="ja-JP" altLang="en-US" dirty="0" smtClean="0"/>
              <a:t>簡単</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764971" y="1980661"/>
            <a:ext cx="7583488" cy="4007224"/>
          </a:xfrm>
        </p:spPr>
        <p:txBody>
          <a:bodyPr/>
          <a:lstStyle/>
          <a:p>
            <a:pPr marL="342900" lvl="1" indent="-342900">
              <a:spcBef>
                <a:spcPts val="2000"/>
              </a:spcBef>
            </a:pPr>
            <a:r>
              <a:rPr lang="ja-JP" altLang="en-US" dirty="0" smtClean="0"/>
              <a:t>ついでに</a:t>
            </a:r>
            <a:endParaRPr lang="en-US" altLang="ja-JP" dirty="0" smtClean="0"/>
          </a:p>
          <a:p>
            <a:pPr marL="342900" lvl="1" indent="-342900">
              <a:spcBef>
                <a:spcPts val="2000"/>
              </a:spcBef>
            </a:pPr>
            <a:r>
              <a:rPr lang="en-US" altLang="ja-JP" dirty="0" smtClean="0"/>
              <a:t>GIF </a:t>
            </a:r>
            <a:r>
              <a:rPr lang="ja-JP" altLang="en-US" dirty="0" smtClean="0"/>
              <a:t>の</a:t>
            </a:r>
            <a:endParaRPr lang="en-US" altLang="ja-JP" dirty="0" smtClean="0"/>
          </a:p>
          <a:p>
            <a:pPr marL="0" lvl="1" indent="0">
              <a:spcBef>
                <a:spcPts val="2000"/>
              </a:spcBef>
              <a:buNone/>
            </a:pPr>
            <a:r>
              <a:rPr lang="en-US" altLang="ja-JP" dirty="0"/>
              <a:t> </a:t>
            </a:r>
            <a:r>
              <a:rPr lang="en-US" altLang="ja-JP" dirty="0" smtClean="0"/>
              <a:t>  </a:t>
            </a:r>
            <a:r>
              <a:rPr lang="ja-JP" altLang="en-US" dirty="0" smtClean="0"/>
              <a:t>画像サイズ</a:t>
            </a:r>
            <a:endParaRPr lang="en-US" altLang="ja-JP" dirty="0"/>
          </a:p>
          <a:p>
            <a:pPr marL="0" lvl="1" indent="0">
              <a:spcBef>
                <a:spcPts val="2000"/>
              </a:spcBef>
              <a:buNone/>
            </a:pPr>
            <a:endParaRPr lang="en-US" altLang="ja-JP" dirty="0" smtClean="0"/>
          </a:p>
          <a:p>
            <a:pPr marL="342900" lvl="1" indent="-342900">
              <a:spcBef>
                <a:spcPts val="2000"/>
              </a:spcBef>
            </a:pPr>
            <a:r>
              <a:rPr lang="en-US" altLang="ja-JP" dirty="0" smtClean="0"/>
              <a:t>PNG </a:t>
            </a:r>
            <a:r>
              <a:rPr lang="ja-JP" altLang="en-US" dirty="0" smtClean="0"/>
              <a:t>の</a:t>
            </a:r>
            <a:endParaRPr lang="en-US" altLang="ja-JP" dirty="0" smtClean="0"/>
          </a:p>
          <a:p>
            <a:pPr marL="0" lvl="1" indent="0">
              <a:spcBef>
                <a:spcPts val="2000"/>
              </a:spcBef>
              <a:buNone/>
            </a:pPr>
            <a:r>
              <a:rPr lang="en-US" altLang="ja-JP" dirty="0"/>
              <a:t> </a:t>
            </a:r>
            <a:r>
              <a:rPr lang="en-US" altLang="ja-JP" dirty="0" smtClean="0"/>
              <a:t>  </a:t>
            </a:r>
            <a:r>
              <a:rPr lang="ja-JP" altLang="en-US" dirty="0" smtClean="0"/>
              <a:t>画像サイズ</a:t>
            </a:r>
            <a:endParaRPr lang="en-US" altLang="ja-JP" dirty="0" smtClean="0"/>
          </a:p>
          <a:p>
            <a:pPr marL="0" lvl="1" indent="0">
              <a:spcBef>
                <a:spcPts val="2000"/>
              </a:spcBef>
              <a:buNone/>
            </a:pPr>
            <a:endParaRPr lang="en-US" altLang="ja-JP" dirty="0"/>
          </a:p>
        </p:txBody>
      </p:sp>
      <p:sp>
        <p:nvSpPr>
          <p:cNvPr id="4" name="正方形/長方形 3"/>
          <p:cNvSpPr/>
          <p:nvPr/>
        </p:nvSpPr>
        <p:spPr>
          <a:xfrm>
            <a:off x="2925500" y="2800953"/>
            <a:ext cx="5040893" cy="1073004"/>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&lt;?</a:t>
            </a:r>
            <a:r>
              <a:rPr kumimoji="1" lang="en-US" altLang="ja-JP" sz="1600" dirty="0" err="1" smtClean="0">
                <a:solidFill>
                  <a:schemeClr val="bg1"/>
                </a:solidFill>
                <a:latin typeface="Chaparral Pro" pitchFamily="18" charset="0"/>
                <a:ea typeface="Osaka−等幅"/>
              </a:rPr>
              <a:t>php</a:t>
            </a:r>
            <a:endParaRPr kumimoji="1" lang="en-US" altLang="ja-JP" sz="1600" dirty="0" smtClean="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$data = </a:t>
            </a:r>
            <a:r>
              <a:rPr kumimoji="1" lang="en-US" altLang="ja-JP" sz="1600" dirty="0" err="1" smtClean="0">
                <a:solidFill>
                  <a:schemeClr val="bg1"/>
                </a:solidFill>
                <a:latin typeface="Chaparral Pro" pitchFamily="18" charset="0"/>
                <a:ea typeface="Osaka−等幅"/>
              </a:rPr>
              <a:t>file_get_contents</a:t>
            </a:r>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argv</a:t>
            </a:r>
            <a:r>
              <a:rPr kumimoji="1" lang="en-US" altLang="ja-JP" sz="1600" dirty="0">
                <a:solidFill>
                  <a:schemeClr val="bg1"/>
                </a:solidFill>
                <a:latin typeface="Chaparral Pro" pitchFamily="18" charset="0"/>
                <a:ea typeface="Osaka−等幅"/>
              </a:rPr>
              <a:t>[1</a:t>
            </a:r>
            <a:r>
              <a:rPr kumimoji="1" lang="en-US" altLang="ja-JP" sz="1600" dirty="0" smtClean="0">
                <a:solidFill>
                  <a:schemeClr val="bg1"/>
                </a:solidFill>
                <a:latin typeface="Chaparral Pro" pitchFamily="18" charset="0"/>
                <a:ea typeface="Osaka−等幅"/>
              </a:rPr>
              <a:t>]);  // GIF file input</a:t>
            </a:r>
            <a:endParaRPr kumimoji="1" lang="en-US" altLang="ja-JP" sz="1600" dirty="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$size =</a:t>
            </a:r>
            <a:r>
              <a:rPr kumimoji="1" lang="ja-JP" altLang="en-US" sz="1600" dirty="0" smtClean="0">
                <a:solidFill>
                  <a:schemeClr val="bg1"/>
                </a:solidFill>
                <a:latin typeface="Chaparral Pro" pitchFamily="18" charset="0"/>
                <a:ea typeface="Osaka−等幅"/>
              </a:rPr>
              <a:t> </a:t>
            </a:r>
            <a:r>
              <a:rPr kumimoji="1" lang="en-US" altLang="ja-JP" sz="1600" dirty="0" smtClean="0">
                <a:solidFill>
                  <a:schemeClr val="bg1"/>
                </a:solidFill>
                <a:latin typeface="Chaparral Pro" pitchFamily="18" charset="0"/>
                <a:ea typeface="Osaka−等幅"/>
              </a:rPr>
              <a:t>unpack(‘</a:t>
            </a:r>
            <a:r>
              <a:rPr kumimoji="1" lang="en-US" altLang="ja-JP" sz="1600" dirty="0" err="1" smtClean="0">
                <a:solidFill>
                  <a:schemeClr val="bg1"/>
                </a:solidFill>
                <a:latin typeface="Chaparral Pro" pitchFamily="18" charset="0"/>
                <a:ea typeface="Osaka−等幅"/>
              </a:rPr>
              <a:t>vW</a:t>
            </a:r>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vH</a:t>
            </a:r>
            <a:r>
              <a:rPr kumimoji="1" lang="en-US" altLang="ja-JP" sz="1600" dirty="0" smtClean="0">
                <a:solidFill>
                  <a:schemeClr val="bg1"/>
                </a:solidFill>
                <a:latin typeface="Chaparral Pro" pitchFamily="18" charset="0"/>
                <a:ea typeface="Osaka−等幅"/>
              </a:rPr>
              <a:t>', </a:t>
            </a:r>
            <a:r>
              <a:rPr kumimoji="1" lang="en-US" altLang="ja-JP" sz="1600" dirty="0" err="1" smtClean="0">
                <a:solidFill>
                  <a:schemeClr val="bg1"/>
                </a:solidFill>
                <a:latin typeface="Chaparral Pro" pitchFamily="18" charset="0"/>
                <a:ea typeface="Osaka−等幅"/>
              </a:rPr>
              <a:t>substr</a:t>
            </a:r>
            <a:r>
              <a:rPr kumimoji="1" lang="en-US" altLang="ja-JP" sz="1600" dirty="0" smtClean="0">
                <a:solidFill>
                  <a:schemeClr val="bg1"/>
                </a:solidFill>
                <a:latin typeface="Chaparral Pro" pitchFamily="18" charset="0"/>
                <a:ea typeface="Osaka−等幅"/>
              </a:rPr>
              <a:t>($data, 6, </a:t>
            </a:r>
            <a:r>
              <a:rPr kumimoji="1" lang="en-US" altLang="ja-JP" sz="1600" dirty="0">
                <a:solidFill>
                  <a:schemeClr val="bg1"/>
                </a:solidFill>
                <a:latin typeface="Chaparral Pro" pitchFamily="18" charset="0"/>
                <a:ea typeface="Osaka−等幅"/>
              </a:rPr>
              <a:t>4</a:t>
            </a:r>
            <a:r>
              <a:rPr kumimoji="1" lang="en-US" altLang="ja-JP" sz="1600" dirty="0" smtClean="0">
                <a:solidFill>
                  <a:schemeClr val="bg1"/>
                </a:solidFill>
                <a:latin typeface="Chaparral Pro" pitchFamily="18" charset="0"/>
                <a:ea typeface="Osaka−等幅"/>
              </a:rPr>
              <a:t>));</a:t>
            </a:r>
          </a:p>
          <a:p>
            <a:r>
              <a:rPr kumimoji="1" lang="en-US" altLang="ja-JP" sz="1600" dirty="0" smtClean="0">
                <a:solidFill>
                  <a:schemeClr val="bg1"/>
                </a:solidFill>
                <a:latin typeface="Chaparral Pro" pitchFamily="18" charset="0"/>
                <a:ea typeface="Osaka−等幅"/>
              </a:rPr>
              <a:t>echo "width:{$size['W']} </a:t>
            </a:r>
            <a:r>
              <a:rPr kumimoji="1" lang="en-US" altLang="ja-JP" sz="1600" dirty="0" err="1" smtClean="0">
                <a:solidFill>
                  <a:schemeClr val="bg1"/>
                </a:solidFill>
                <a:latin typeface="Chaparral Pro" pitchFamily="18" charset="0"/>
                <a:ea typeface="Osaka−等幅"/>
              </a:rPr>
              <a:t>heigth</a:t>
            </a:r>
            <a:r>
              <a:rPr kumimoji="1" lang="en-US" altLang="ja-JP" sz="1600" dirty="0" smtClean="0">
                <a:solidFill>
                  <a:schemeClr val="bg1"/>
                </a:solidFill>
                <a:latin typeface="Chaparral Pro" pitchFamily="18" charset="0"/>
                <a:ea typeface="Osaka−等幅"/>
              </a:rPr>
              <a:t>:{$size['H']}\n”;</a:t>
            </a:r>
          </a:p>
        </p:txBody>
      </p:sp>
      <p:sp>
        <p:nvSpPr>
          <p:cNvPr id="5" name="正方形/長方形 4"/>
          <p:cNvSpPr/>
          <p:nvPr/>
        </p:nvSpPr>
        <p:spPr>
          <a:xfrm>
            <a:off x="2925500" y="4870383"/>
            <a:ext cx="5040893" cy="1044867"/>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&lt;?</a:t>
            </a:r>
            <a:r>
              <a:rPr kumimoji="1" lang="en-US" altLang="ja-JP" sz="1600" dirty="0" err="1" smtClean="0">
                <a:solidFill>
                  <a:schemeClr val="bg1"/>
                </a:solidFill>
                <a:latin typeface="Chaparral Pro" pitchFamily="18" charset="0"/>
                <a:ea typeface="Osaka−等幅"/>
              </a:rPr>
              <a:t>php</a:t>
            </a:r>
            <a:endParaRPr kumimoji="1" lang="en-US" altLang="ja-JP" sz="1600" dirty="0" smtClean="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$data = </a:t>
            </a:r>
            <a:r>
              <a:rPr kumimoji="1" lang="en-US" altLang="ja-JP" sz="1600" dirty="0" err="1" smtClean="0">
                <a:solidFill>
                  <a:schemeClr val="bg1"/>
                </a:solidFill>
                <a:latin typeface="Chaparral Pro" pitchFamily="18" charset="0"/>
                <a:ea typeface="Osaka−等幅"/>
              </a:rPr>
              <a:t>file_get_contents</a:t>
            </a:r>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argv</a:t>
            </a:r>
            <a:r>
              <a:rPr kumimoji="1" lang="en-US" altLang="ja-JP" sz="1600" dirty="0">
                <a:solidFill>
                  <a:schemeClr val="bg1"/>
                </a:solidFill>
                <a:latin typeface="Chaparral Pro" pitchFamily="18" charset="0"/>
                <a:ea typeface="Osaka−等幅"/>
              </a:rPr>
              <a:t>[1</a:t>
            </a:r>
            <a:r>
              <a:rPr kumimoji="1" lang="en-US" altLang="ja-JP" sz="1600" dirty="0" smtClean="0">
                <a:solidFill>
                  <a:schemeClr val="bg1"/>
                </a:solidFill>
                <a:latin typeface="Chaparral Pro" pitchFamily="18" charset="0"/>
                <a:ea typeface="Osaka−等幅"/>
              </a:rPr>
              <a:t>]);  // PNG file input</a:t>
            </a:r>
            <a:endParaRPr kumimoji="1" lang="en-US" altLang="ja-JP" sz="1600" dirty="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$size =</a:t>
            </a:r>
            <a:r>
              <a:rPr kumimoji="1" lang="ja-JP" altLang="en-US" sz="1600" dirty="0" smtClean="0">
                <a:solidFill>
                  <a:schemeClr val="bg1"/>
                </a:solidFill>
                <a:latin typeface="Chaparral Pro" pitchFamily="18" charset="0"/>
                <a:ea typeface="Osaka−等幅"/>
              </a:rPr>
              <a:t> </a:t>
            </a:r>
            <a:r>
              <a:rPr kumimoji="1" lang="en-US" altLang="ja-JP" sz="1600" dirty="0" smtClean="0">
                <a:solidFill>
                  <a:schemeClr val="bg1"/>
                </a:solidFill>
                <a:latin typeface="Chaparral Pro" pitchFamily="18" charset="0"/>
                <a:ea typeface="Osaka−等幅"/>
              </a:rPr>
              <a:t>unpack(‘NW/NH', </a:t>
            </a:r>
            <a:r>
              <a:rPr kumimoji="1" lang="en-US" altLang="ja-JP" sz="1600" dirty="0" err="1" smtClean="0">
                <a:solidFill>
                  <a:schemeClr val="bg1"/>
                </a:solidFill>
                <a:latin typeface="Chaparral Pro" pitchFamily="18" charset="0"/>
                <a:ea typeface="Osaka−等幅"/>
              </a:rPr>
              <a:t>substr</a:t>
            </a:r>
            <a:r>
              <a:rPr kumimoji="1" lang="en-US" altLang="ja-JP" sz="1600" dirty="0" smtClean="0">
                <a:solidFill>
                  <a:schemeClr val="bg1"/>
                </a:solidFill>
                <a:latin typeface="Chaparral Pro" pitchFamily="18" charset="0"/>
                <a:ea typeface="Osaka−等幅"/>
              </a:rPr>
              <a:t>($data, 16, </a:t>
            </a:r>
            <a:r>
              <a:rPr kumimoji="1" lang="en-US" altLang="ja-JP" sz="1600" dirty="0">
                <a:solidFill>
                  <a:schemeClr val="bg1"/>
                </a:solidFill>
                <a:latin typeface="Chaparral Pro" pitchFamily="18" charset="0"/>
                <a:ea typeface="Osaka−等幅"/>
              </a:rPr>
              <a:t>8</a:t>
            </a:r>
            <a:r>
              <a:rPr kumimoji="1" lang="en-US" altLang="ja-JP" sz="1600" dirty="0" smtClean="0">
                <a:solidFill>
                  <a:schemeClr val="bg1"/>
                </a:solidFill>
                <a:latin typeface="Chaparral Pro" pitchFamily="18" charset="0"/>
                <a:ea typeface="Osaka−等幅"/>
              </a:rPr>
              <a:t>));</a:t>
            </a:r>
          </a:p>
          <a:p>
            <a:r>
              <a:rPr kumimoji="1" lang="en-US" altLang="ja-JP" sz="1600" dirty="0" smtClean="0">
                <a:solidFill>
                  <a:schemeClr val="bg1"/>
                </a:solidFill>
                <a:latin typeface="Chaparral Pro" pitchFamily="18" charset="0"/>
                <a:ea typeface="Osaka−等幅"/>
              </a:rPr>
              <a:t>echo "width:{$size['W']} </a:t>
            </a:r>
            <a:r>
              <a:rPr kumimoji="1" lang="en-US" altLang="ja-JP" sz="1600" dirty="0" err="1" smtClean="0">
                <a:solidFill>
                  <a:schemeClr val="bg1"/>
                </a:solidFill>
                <a:latin typeface="Chaparral Pro" pitchFamily="18" charset="0"/>
                <a:ea typeface="Osaka−等幅"/>
              </a:rPr>
              <a:t>heigth</a:t>
            </a:r>
            <a:r>
              <a:rPr kumimoji="1" lang="en-US" altLang="ja-JP" sz="1600" dirty="0" smtClean="0">
                <a:solidFill>
                  <a:schemeClr val="bg1"/>
                </a:solidFill>
                <a:latin typeface="Chaparral Pro" pitchFamily="18" charset="0"/>
                <a:ea typeface="Osaka−等幅"/>
              </a:rPr>
              <a:t>:{$size['H']}\n”;</a:t>
            </a:r>
          </a:p>
        </p:txBody>
      </p:sp>
      <p:sp>
        <p:nvSpPr>
          <p:cNvPr id="6" name="正方形/長方形 5"/>
          <p:cNvSpPr/>
          <p:nvPr/>
        </p:nvSpPr>
        <p:spPr>
          <a:xfrm>
            <a:off x="2604828" y="2016437"/>
            <a:ext cx="5727030" cy="697332"/>
          </a:xfrm>
          <a:prstGeom prst="rect">
            <a:avLst/>
          </a:prstGeom>
          <a:gradFill>
            <a:gsLst>
              <a:gs pos="100000">
                <a:schemeClr val="accent1"/>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b="1" dirty="0" smtClean="0">
                <a:solidFill>
                  <a:schemeClr val="tx1"/>
                </a:solidFill>
              </a:rPr>
              <a:t>GIF</a:t>
            </a:r>
            <a:endParaRPr kumimoji="1" lang="ja-JP" altLang="en-US" b="1" dirty="0">
              <a:solidFill>
                <a:schemeClr val="tx1"/>
              </a:solidFill>
            </a:endParaRPr>
          </a:p>
        </p:txBody>
      </p:sp>
      <p:sp>
        <p:nvSpPr>
          <p:cNvPr id="8" name="正方形/長方形 7"/>
          <p:cNvSpPr/>
          <p:nvPr/>
        </p:nvSpPr>
        <p:spPr>
          <a:xfrm>
            <a:off x="3721528" y="2193682"/>
            <a:ext cx="712509" cy="432048"/>
          </a:xfrm>
          <a:prstGeom prst="rect">
            <a:avLst/>
          </a:prstGeom>
          <a:gradFill>
            <a:gsLst>
              <a:gs pos="100000">
                <a:schemeClr val="accent1">
                  <a:lumMod val="60000"/>
                  <a:lumOff val="40000"/>
                </a:schemeClr>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err="1" smtClean="0">
                <a:solidFill>
                  <a:schemeClr val="tx1"/>
                </a:solidFill>
              </a:rPr>
              <a:t>witdh</a:t>
            </a:r>
            <a:endParaRPr kumimoji="1" lang="ja-JP" altLang="en-US" sz="1400" b="1" dirty="0">
              <a:solidFill>
                <a:schemeClr val="tx1"/>
              </a:solidFill>
            </a:endParaRPr>
          </a:p>
        </p:txBody>
      </p:sp>
      <p:sp>
        <p:nvSpPr>
          <p:cNvPr id="13" name="正方形/長方形 12"/>
          <p:cNvSpPr/>
          <p:nvPr/>
        </p:nvSpPr>
        <p:spPr>
          <a:xfrm>
            <a:off x="4536671" y="2193682"/>
            <a:ext cx="761778" cy="432048"/>
          </a:xfrm>
          <a:prstGeom prst="rect">
            <a:avLst/>
          </a:prstGeom>
          <a:gradFill>
            <a:gsLst>
              <a:gs pos="100000">
                <a:schemeClr val="accent1">
                  <a:lumMod val="60000"/>
                  <a:lumOff val="40000"/>
                </a:schemeClr>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rPr>
              <a:t>height</a:t>
            </a:r>
            <a:endParaRPr kumimoji="1" lang="ja-JP" altLang="en-US" sz="1400" b="1" dirty="0">
              <a:solidFill>
                <a:schemeClr val="tx1"/>
              </a:solidFill>
              <a:latin typeface="Osaka−等幅"/>
              <a:ea typeface="Osaka−等幅"/>
            </a:endParaRPr>
          </a:p>
        </p:txBody>
      </p:sp>
      <p:sp>
        <p:nvSpPr>
          <p:cNvPr id="15" name="円/楕円 14"/>
          <p:cNvSpPr/>
          <p:nvPr/>
        </p:nvSpPr>
        <p:spPr>
          <a:xfrm>
            <a:off x="3659163" y="2093405"/>
            <a:ext cx="1676257" cy="610163"/>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2588647" y="2375247"/>
            <a:ext cx="1120052" cy="4138"/>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745947" y="2353729"/>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rPr>
              <a:t>6</a:t>
            </a:r>
            <a:r>
              <a:rPr lang="en-US" altLang="ja-JP" sz="1600" b="1" dirty="0" smtClean="0">
                <a:solidFill>
                  <a:schemeClr val="tx1"/>
                </a:solidFill>
              </a:rPr>
              <a:t> bytes</a:t>
            </a:r>
            <a:endParaRPr kumimoji="1" lang="ja-JP" altLang="en-US" sz="1600" b="1" dirty="0">
              <a:solidFill>
                <a:schemeClr val="tx1"/>
              </a:solidFill>
            </a:endParaRPr>
          </a:p>
        </p:txBody>
      </p:sp>
      <p:sp>
        <p:nvSpPr>
          <p:cNvPr id="19" name="正方形/長方形 18"/>
          <p:cNvSpPr/>
          <p:nvPr/>
        </p:nvSpPr>
        <p:spPr>
          <a:xfrm>
            <a:off x="2621009" y="4080178"/>
            <a:ext cx="5727030" cy="697332"/>
          </a:xfrm>
          <a:prstGeom prst="rect">
            <a:avLst/>
          </a:prstGeom>
          <a:gradFill>
            <a:gsLst>
              <a:gs pos="100000">
                <a:schemeClr val="accent1"/>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b="1" dirty="0" smtClean="0">
                <a:solidFill>
                  <a:schemeClr val="tx1"/>
                </a:solidFill>
              </a:rPr>
              <a:t>PNG</a:t>
            </a:r>
            <a:endParaRPr kumimoji="1" lang="ja-JP" altLang="en-US" b="1" dirty="0">
              <a:solidFill>
                <a:schemeClr val="tx1"/>
              </a:solidFill>
            </a:endParaRPr>
          </a:p>
        </p:txBody>
      </p:sp>
      <p:sp>
        <p:nvSpPr>
          <p:cNvPr id="20" name="正方形/長方形 19"/>
          <p:cNvSpPr/>
          <p:nvPr/>
        </p:nvSpPr>
        <p:spPr>
          <a:xfrm>
            <a:off x="4520278" y="4257423"/>
            <a:ext cx="712509" cy="432048"/>
          </a:xfrm>
          <a:prstGeom prst="rect">
            <a:avLst/>
          </a:prstGeom>
          <a:gradFill>
            <a:gsLst>
              <a:gs pos="100000">
                <a:schemeClr val="accent1">
                  <a:lumMod val="60000"/>
                  <a:lumOff val="40000"/>
                </a:schemeClr>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err="1" smtClean="0">
                <a:solidFill>
                  <a:schemeClr val="tx1"/>
                </a:solidFill>
              </a:rPr>
              <a:t>witdh</a:t>
            </a:r>
            <a:endParaRPr kumimoji="1" lang="ja-JP" altLang="en-US" sz="1400" b="1" dirty="0">
              <a:solidFill>
                <a:schemeClr val="tx1"/>
              </a:solidFill>
            </a:endParaRPr>
          </a:p>
        </p:txBody>
      </p:sp>
      <p:sp>
        <p:nvSpPr>
          <p:cNvPr id="21" name="正方形/長方形 20"/>
          <p:cNvSpPr/>
          <p:nvPr/>
        </p:nvSpPr>
        <p:spPr>
          <a:xfrm>
            <a:off x="5335421" y="4257423"/>
            <a:ext cx="761778" cy="432048"/>
          </a:xfrm>
          <a:prstGeom prst="rect">
            <a:avLst/>
          </a:prstGeom>
          <a:gradFill>
            <a:gsLst>
              <a:gs pos="100000">
                <a:schemeClr val="accent1">
                  <a:lumMod val="60000"/>
                  <a:lumOff val="40000"/>
                </a:schemeClr>
              </a:gs>
              <a:gs pos="0">
                <a:schemeClr val="accent1">
                  <a:lumMod val="40000"/>
                  <a:lumOff val="60000"/>
                </a:schemeClr>
              </a:gs>
            </a:gsLst>
            <a:path path="rect">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rPr>
              <a:t>height</a:t>
            </a:r>
            <a:endParaRPr kumimoji="1" lang="ja-JP" altLang="en-US" sz="1400" b="1" dirty="0">
              <a:solidFill>
                <a:schemeClr val="tx1"/>
              </a:solidFill>
              <a:latin typeface="Osaka−等幅"/>
              <a:ea typeface="Osaka−等幅"/>
            </a:endParaRPr>
          </a:p>
        </p:txBody>
      </p:sp>
      <p:cxnSp>
        <p:nvCxnSpPr>
          <p:cNvPr id="22" name="直線コネクタ 21"/>
          <p:cNvCxnSpPr/>
          <p:nvPr/>
        </p:nvCxnSpPr>
        <p:spPr>
          <a:xfrm>
            <a:off x="2656144" y="4438988"/>
            <a:ext cx="1829209" cy="0"/>
          </a:xfrm>
          <a:prstGeom prst="line">
            <a:avLst/>
          </a:prstGeom>
          <a:ln w="25400" cmpd="thinThick">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2993050" y="4417470"/>
            <a:ext cx="9594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smtClean="0">
                <a:solidFill>
                  <a:schemeClr val="tx1"/>
                </a:solidFill>
              </a:rPr>
              <a:t>16 bytes</a:t>
            </a:r>
            <a:endParaRPr kumimoji="1" lang="ja-JP" altLang="en-US" sz="1600" b="1" dirty="0">
              <a:solidFill>
                <a:schemeClr val="tx1"/>
              </a:solidFill>
            </a:endParaRPr>
          </a:p>
        </p:txBody>
      </p:sp>
      <p:sp>
        <p:nvSpPr>
          <p:cNvPr id="25" name="円/楕円 24"/>
          <p:cNvSpPr/>
          <p:nvPr/>
        </p:nvSpPr>
        <p:spPr>
          <a:xfrm>
            <a:off x="4459433" y="4144318"/>
            <a:ext cx="1676253" cy="653827"/>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827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pPr eaLnBrk="1" hangingPunct="1"/>
            <a:r>
              <a:rPr lang="en-US" altLang="ja-JP" dirty="0" smtClean="0"/>
              <a:t>(Windows </a:t>
            </a:r>
            <a:r>
              <a:rPr lang="ja-JP" altLang="en-US" dirty="0" smtClean="0"/>
              <a:t>で </a:t>
            </a:r>
            <a:r>
              <a:rPr lang="en-US" altLang="ja-JP" dirty="0" smtClean="0"/>
              <a:t>PHP build)</a:t>
            </a:r>
            <a:endParaRPr lang="ja-JP" altLang="en-US" dirty="0" smtClean="0"/>
          </a:p>
        </p:txBody>
      </p:sp>
      <p:sp>
        <p:nvSpPr>
          <p:cNvPr id="10243" name="コンテンツ プレースホルダー 2"/>
          <p:cNvSpPr>
            <a:spLocks noGrp="1"/>
          </p:cNvSpPr>
          <p:nvPr>
            <p:ph idx="1"/>
          </p:nvPr>
        </p:nvSpPr>
        <p:spPr/>
        <p:txBody>
          <a:bodyPr>
            <a:normAutofit/>
          </a:bodyPr>
          <a:lstStyle/>
          <a:p>
            <a:pPr eaLnBrk="1" hangingPunct="1"/>
            <a:r>
              <a:rPr lang="ja-JP" altLang="en-US" dirty="0" smtClean="0"/>
              <a:t>ネットワークが繋がらないので </a:t>
            </a:r>
            <a:r>
              <a:rPr lang="en-US" altLang="ja-JP" dirty="0" err="1" smtClean="0"/>
              <a:t>php.ext</a:t>
            </a:r>
            <a:r>
              <a:rPr lang="en-US" altLang="ja-JP" dirty="0" smtClean="0"/>
              <a:t> </a:t>
            </a:r>
            <a:r>
              <a:rPr lang="ja-JP" altLang="en-US" dirty="0" smtClean="0"/>
              <a:t>で動作デモ</a:t>
            </a:r>
            <a:endParaRPr lang="en-US" altLang="ja-JP" dirty="0" smtClean="0"/>
          </a:p>
          <a:p>
            <a:pPr eaLnBrk="1" hangingPunct="1"/>
            <a:r>
              <a:rPr lang="ja-JP" altLang="en-US" dirty="0" smtClean="0"/>
              <a:t>最近は、</a:t>
            </a:r>
            <a:r>
              <a:rPr lang="en-US" altLang="ja-JP" dirty="0" smtClean="0"/>
              <a:t>IDE </a:t>
            </a:r>
            <a:r>
              <a:rPr lang="ja-JP" altLang="en-US" dirty="0" smtClean="0"/>
              <a:t>を操作せずに</a:t>
            </a:r>
            <a:r>
              <a:rPr lang="en-US" altLang="ja-JP" dirty="0" smtClean="0"/>
              <a:t> CLI  </a:t>
            </a:r>
            <a:r>
              <a:rPr lang="ja-JP" altLang="en-US" dirty="0" smtClean="0"/>
              <a:t>だけで </a:t>
            </a:r>
            <a:r>
              <a:rPr lang="en-US" altLang="ja-JP" dirty="0" smtClean="0"/>
              <a:t>build </a:t>
            </a:r>
            <a:r>
              <a:rPr lang="ja-JP" altLang="en-US" dirty="0" smtClean="0"/>
              <a:t>出来ます。</a:t>
            </a:r>
            <a:endParaRPr lang="en-US" altLang="ja-JP" dirty="0" smtClean="0"/>
          </a:p>
          <a:p>
            <a:pPr lvl="1" eaLnBrk="1" hangingPunct="1"/>
            <a:r>
              <a:rPr lang="en-US" altLang="ja-JP" dirty="0" smtClean="0">
                <a:hlinkClick r:id="rId3"/>
              </a:rPr>
              <a:t>http://wiki.php.net/internals/windows/stepbystepbuild</a:t>
            </a:r>
            <a:endParaRPr lang="en-US" altLang="ja-JP" dirty="0" smtClean="0"/>
          </a:p>
          <a:p>
            <a:pPr lvl="1" eaLnBrk="1" hangingPunct="1"/>
            <a:r>
              <a:rPr lang="ja-JP" altLang="en-US" dirty="0" smtClean="0"/>
              <a:t>必要なファイルを揃えた後は、３つのコマンドだけ</a:t>
            </a:r>
            <a:endParaRPr lang="en-US" altLang="ja-JP" dirty="0" smtClean="0"/>
          </a:p>
        </p:txBody>
      </p:sp>
      <p:sp>
        <p:nvSpPr>
          <p:cNvPr id="4" name="正方形/長方形 3"/>
          <p:cNvSpPr/>
          <p:nvPr/>
        </p:nvSpPr>
        <p:spPr>
          <a:xfrm>
            <a:off x="3074387" y="4207935"/>
            <a:ext cx="2736850" cy="1658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3600" dirty="0"/>
              <a:t>buildconf</a:t>
            </a:r>
          </a:p>
          <a:p>
            <a:pPr fontAlgn="auto">
              <a:spcBef>
                <a:spcPts val="0"/>
              </a:spcBef>
              <a:spcAft>
                <a:spcPts val="0"/>
              </a:spcAft>
              <a:defRPr/>
            </a:pPr>
            <a:r>
              <a:rPr lang="en-US" altLang="ja-JP" sz="3600" dirty="0"/>
              <a:t>configure</a:t>
            </a:r>
          </a:p>
          <a:p>
            <a:pPr fontAlgn="auto">
              <a:spcBef>
                <a:spcPts val="0"/>
              </a:spcBef>
              <a:spcAft>
                <a:spcPts val="0"/>
              </a:spcAft>
              <a:defRPr/>
            </a:pPr>
            <a:r>
              <a:rPr lang="en-US" altLang="ja-JP" sz="3600" dirty="0"/>
              <a:t>nmake</a:t>
            </a:r>
            <a:endParaRPr lang="ja-JP" alt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JPEG/GIF/PNG </a:t>
            </a:r>
            <a:r>
              <a:rPr kumimoji="1" lang="ja-JP" altLang="en-US" dirty="0" smtClean="0"/>
              <a:t>サイズの</a:t>
            </a:r>
            <a:r>
              <a:rPr kumimoji="1" lang="ja-JP" altLang="en-US" dirty="0" smtClean="0"/>
              <a:t>実験デモ</a:t>
            </a:r>
            <a:endParaRPr kumimoji="1" lang="ja-JP" altLang="en-US" dirty="0"/>
          </a:p>
        </p:txBody>
      </p:sp>
      <p:sp>
        <p:nvSpPr>
          <p:cNvPr id="3" name="コンテンツ プレースホルダー 2"/>
          <p:cNvSpPr>
            <a:spLocks noGrp="1"/>
          </p:cNvSpPr>
          <p:nvPr>
            <p:ph idx="1"/>
          </p:nvPr>
        </p:nvSpPr>
        <p:spPr/>
        <p:txBody>
          <a:bodyPr/>
          <a:lstStyle/>
          <a:p>
            <a:r>
              <a:rPr lang="ja-JP" altLang="en-US" dirty="0"/>
              <a:t>端末</a:t>
            </a:r>
            <a:r>
              <a:rPr kumimoji="1" lang="ja-JP" altLang="en-US" dirty="0" smtClean="0"/>
              <a:t>上で動作デモ</a:t>
            </a:r>
            <a:endParaRPr kumimoji="1" lang="ja-JP" altLang="en-US" dirty="0"/>
          </a:p>
        </p:txBody>
      </p:sp>
      <p:pic>
        <p:nvPicPr>
          <p:cNvPr id="1027" name="Picture 3" descr="Y:\php\study\binary2\getbitmapsiz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225" y="2621193"/>
            <a:ext cx="6450013"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927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ここからビットの話</a:t>
            </a:r>
            <a:endParaRPr kumimoji="1" lang="ja-JP" altLang="en-US" dirty="0"/>
          </a:p>
        </p:txBody>
      </p:sp>
      <p:sp>
        <p:nvSpPr>
          <p:cNvPr id="4" name="右矢印 3"/>
          <p:cNvSpPr/>
          <p:nvPr/>
        </p:nvSpPr>
        <p:spPr>
          <a:xfrm>
            <a:off x="1722923" y="3176337"/>
            <a:ext cx="3301465" cy="1491916"/>
          </a:xfrm>
          <a:prstGeom prst="rightArrow">
            <a:avLst/>
          </a:prstGeom>
          <a:gradFill flip="none" rotWithShape="1">
            <a:gsLst>
              <a:gs pos="100000">
                <a:schemeClr val="accent1">
                  <a:lumMod val="75000"/>
                </a:schemeClr>
              </a:gs>
              <a:gs pos="0">
                <a:schemeClr val="accent1"/>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コンテンツ プレースホルダー 4"/>
          <p:cNvSpPr>
            <a:spLocks noGrp="1"/>
          </p:cNvSpPr>
          <p:nvPr>
            <p:ph idx="1"/>
          </p:nvPr>
        </p:nvSpPr>
        <p:spPr>
          <a:xfrm>
            <a:off x="5981768" y="2317961"/>
            <a:ext cx="1645002" cy="1015663"/>
          </a:xfrm>
          <a:prstGeom prst="rect">
            <a:avLst/>
          </a:prstGeom>
          <a:noFill/>
        </p:spPr>
        <p:txBody>
          <a:bodyPr wrap="none" lIns="91440" tIns="45720" rIns="91440" bIns="45720">
            <a:spAutoFit/>
          </a:bodyPr>
          <a:lstStyle/>
          <a:p>
            <a:pPr marL="0" indent="0" algn="ctr">
              <a:buNone/>
            </a:pPr>
            <a:r>
              <a:rPr lang="en-US" altLang="ja-JP" sz="6000" b="1" dirty="0" smtClean="0">
                <a:ln w="17780" cmpd="sng">
                  <a:solidFill>
                    <a:srgbClr val="FFFFFF"/>
                  </a:solidFill>
                  <a:prstDash val="solid"/>
                  <a:miter lim="800000"/>
                </a:ln>
                <a:solidFill>
                  <a:schemeClr val="bg2">
                    <a:lumMod val="75000"/>
                  </a:schemeClr>
                </a:solidFill>
                <a:effectLst>
                  <a:outerShdw blurRad="50800" algn="tl" rotWithShape="0">
                    <a:srgbClr val="000000"/>
                  </a:outerShdw>
                </a:effectLst>
                <a:ea typeface="AppleGothic"/>
              </a:rPr>
              <a:t>PHP</a:t>
            </a:r>
          </a:p>
        </p:txBody>
      </p:sp>
      <p:sp>
        <p:nvSpPr>
          <p:cNvPr id="6" name="コンテンツ プレースホルダー 4"/>
          <p:cNvSpPr txBox="1">
            <a:spLocks/>
          </p:cNvSpPr>
          <p:nvPr/>
        </p:nvSpPr>
        <p:spPr>
          <a:xfrm>
            <a:off x="6227827" y="4482040"/>
            <a:ext cx="1146468" cy="1015663"/>
          </a:xfrm>
          <a:prstGeom prst="rect">
            <a:avLst/>
          </a:prstGeom>
          <a:noFill/>
        </p:spPr>
        <p:txBody>
          <a:bodyPr vert="horz" wrap="none" lIns="91440" tIns="45720" rIns="91440" bIns="45720" rtlCol="0">
            <a:spAutoFit/>
          </a:bodyPr>
          <a:lstStyle>
            <a:lvl1pPr marL="342900" indent="-342900" algn="l" defTabSz="914400" rtl="0" eaLnBrk="1" latinLnBrk="0" hangingPunct="1">
              <a:spcBef>
                <a:spcPts val="2000"/>
              </a:spcBef>
              <a:buClr>
                <a:schemeClr val="accent1"/>
              </a:buClr>
              <a:buSzPct val="90000"/>
              <a:buFont typeface="Wingdings 2" pitchFamily="18" charset="2"/>
              <a:buChar char=""/>
              <a:defRPr kumimoji="1"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kumimoji="1"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kumimoji="1" lang="en-US" sz="1800" kern="1200" dirty="0">
                <a:solidFill>
                  <a:schemeClr val="tx1">
                    <a:lumMod val="90000"/>
                    <a:lumOff val="10000"/>
                  </a:schemeClr>
                </a:solidFill>
                <a:latin typeface="+mn-lt"/>
                <a:ea typeface="+mn-ea"/>
                <a:cs typeface="+mn-cs"/>
              </a:defRPr>
            </a:lvl9pPr>
          </a:lstStyle>
          <a:p>
            <a:pPr marL="0" indent="0" algn="ctr">
              <a:buFont typeface="Wingdings 2" pitchFamily="18" charset="2"/>
              <a:buNone/>
            </a:pPr>
            <a:r>
              <a:rPr lang="en-US" altLang="ja-JP" sz="6000" b="1" dirty="0" smtClean="0">
                <a:ln w="17780" cmpd="sng">
                  <a:solidFill>
                    <a:srgbClr val="FFFFFF"/>
                  </a:solidFill>
                  <a:prstDash val="solid"/>
                  <a:miter lim="800000"/>
                </a:ln>
                <a:solidFill>
                  <a:schemeClr val="bg2">
                    <a:lumMod val="75000"/>
                  </a:schemeClr>
                </a:solidFill>
                <a:effectLst>
                  <a:outerShdw blurRad="50800" algn="tl" rotWithShape="0">
                    <a:srgbClr val="000000"/>
                  </a:outerShdw>
                </a:effectLst>
                <a:ea typeface="AppleGothic"/>
              </a:rPr>
              <a:t>Bit</a:t>
            </a:r>
          </a:p>
        </p:txBody>
      </p:sp>
      <p:sp>
        <p:nvSpPr>
          <p:cNvPr id="7" name="コンテンツ プレースホルダー 4"/>
          <p:cNvSpPr txBox="1">
            <a:spLocks/>
          </p:cNvSpPr>
          <p:nvPr/>
        </p:nvSpPr>
        <p:spPr>
          <a:xfrm>
            <a:off x="6442629" y="3466377"/>
            <a:ext cx="716864" cy="1015663"/>
          </a:xfrm>
          <a:prstGeom prst="rect">
            <a:avLst/>
          </a:prstGeom>
          <a:noFill/>
        </p:spPr>
        <p:txBody>
          <a:bodyPr vert="horz" wrap="none" lIns="91440" tIns="45720" rIns="91440" bIns="45720" rtlCol="0">
            <a:spAutoFit/>
          </a:bodyPr>
          <a:lstStyle>
            <a:lvl1pPr marL="342900" indent="-342900" algn="l" defTabSz="914400" rtl="0" eaLnBrk="1" latinLnBrk="0" hangingPunct="1">
              <a:spcBef>
                <a:spcPts val="2000"/>
              </a:spcBef>
              <a:buClr>
                <a:schemeClr val="accent1"/>
              </a:buClr>
              <a:buSzPct val="90000"/>
              <a:buFont typeface="Wingdings 2" pitchFamily="18" charset="2"/>
              <a:buChar char=""/>
              <a:defRPr kumimoji="1"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kumimoji="1"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kumimoji="1"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kumimoji="1"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kumimoji="1" lang="en-US" sz="1800" kern="1200" dirty="0">
                <a:solidFill>
                  <a:schemeClr val="tx1">
                    <a:lumMod val="90000"/>
                    <a:lumOff val="10000"/>
                  </a:schemeClr>
                </a:solidFill>
                <a:latin typeface="+mn-lt"/>
                <a:ea typeface="+mn-ea"/>
                <a:cs typeface="+mn-cs"/>
              </a:defRPr>
            </a:lvl9pPr>
          </a:lstStyle>
          <a:p>
            <a:pPr marL="0" indent="0" algn="ctr">
              <a:buFont typeface="Wingdings 2" pitchFamily="18" charset="2"/>
              <a:buNone/>
            </a:pPr>
            <a:r>
              <a:rPr lang="en-US" altLang="ja-JP" sz="6000" b="1" dirty="0">
                <a:ln w="17780" cmpd="sng">
                  <a:solidFill>
                    <a:srgbClr val="FFFFFF"/>
                  </a:solidFill>
                  <a:prstDash val="solid"/>
                  <a:miter lim="800000"/>
                </a:ln>
                <a:solidFill>
                  <a:schemeClr val="bg2">
                    <a:lumMod val="75000"/>
                  </a:schemeClr>
                </a:solidFill>
                <a:effectLst>
                  <a:outerShdw blurRad="50800" algn="tl" rotWithShape="0">
                    <a:srgbClr val="000000"/>
                  </a:outerShdw>
                </a:effectLst>
                <a:ea typeface="AppleGothic"/>
              </a:rPr>
              <a:t>&amp;</a:t>
            </a:r>
            <a:endParaRPr lang="en-US" altLang="ja-JP" sz="6000" b="1" dirty="0" smtClean="0">
              <a:ln w="17780" cmpd="sng">
                <a:solidFill>
                  <a:srgbClr val="FFFFFF"/>
                </a:solidFill>
                <a:prstDash val="solid"/>
                <a:miter lim="800000"/>
              </a:ln>
              <a:solidFill>
                <a:schemeClr val="bg2">
                  <a:lumMod val="75000"/>
                </a:schemeClr>
              </a:solidFill>
              <a:effectLst>
                <a:outerShdw blurRad="50800" algn="tl" rotWithShape="0">
                  <a:srgbClr val="000000"/>
                </a:outerShdw>
              </a:effectLst>
              <a:ea typeface="AppleGothic"/>
            </a:endParaRPr>
          </a:p>
        </p:txBody>
      </p:sp>
    </p:spTree>
    <p:extLst>
      <p:ext uri="{BB962C8B-B14F-4D97-AF65-F5344CB8AC3E}">
        <p14:creationId xmlns:p14="http://schemas.microsoft.com/office/powerpoint/2010/main" val="97321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発表題目</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(pure) PHP </a:t>
            </a:r>
            <a:r>
              <a:rPr kumimoji="1" lang="ja-JP" altLang="en-US" dirty="0" smtClean="0"/>
              <a:t>で</a:t>
            </a:r>
            <a:r>
              <a:rPr kumimoji="1" lang="ja-JP" altLang="en-US" b="1" dirty="0" smtClean="0"/>
              <a:t>バイナリ</a:t>
            </a:r>
            <a:r>
              <a:rPr lang="ja-JP" altLang="en-US" dirty="0" smtClean="0"/>
              <a:t>変換</a:t>
            </a:r>
            <a:r>
              <a:rPr kumimoji="1" lang="ja-JP" altLang="en-US" dirty="0" smtClean="0"/>
              <a:t>プログラミング</a:t>
            </a:r>
            <a:endParaRPr kumimoji="1" lang="en-US" altLang="ja-JP" dirty="0" smtClean="0"/>
          </a:p>
          <a:p>
            <a:pPr lvl="1"/>
            <a:r>
              <a:rPr lang="ja-JP" altLang="en-US" dirty="0" smtClean="0"/>
              <a:t>ここで云う</a:t>
            </a:r>
            <a:r>
              <a:rPr lang="en-US" altLang="ja-JP" dirty="0" smtClean="0"/>
              <a:t> p</a:t>
            </a:r>
            <a:r>
              <a:rPr kumimoji="1" lang="en-US" altLang="ja-JP" dirty="0" smtClean="0"/>
              <a:t>ure</a:t>
            </a:r>
            <a:r>
              <a:rPr lang="en-US" altLang="ja-JP" dirty="0" smtClean="0"/>
              <a:t> </a:t>
            </a:r>
            <a:r>
              <a:rPr lang="ja-JP" altLang="en-US" dirty="0" smtClean="0"/>
              <a:t>は</a:t>
            </a:r>
            <a:r>
              <a:rPr lang="en-US" altLang="ja-JP" dirty="0" smtClean="0"/>
              <a:t> PHP </a:t>
            </a:r>
            <a:r>
              <a:rPr lang="ja-JP" altLang="en-US" dirty="0" smtClean="0"/>
              <a:t>の</a:t>
            </a:r>
            <a:r>
              <a:rPr lang="ja-JP" altLang="en-US" b="1" dirty="0" smtClean="0"/>
              <a:t>標準関数</a:t>
            </a:r>
            <a:r>
              <a:rPr lang="ja-JP" altLang="en-US" dirty="0" smtClean="0"/>
              <a:t>だけでという意味です</a:t>
            </a:r>
            <a:endParaRPr lang="en-US" altLang="ja-JP" dirty="0"/>
          </a:p>
          <a:p>
            <a:pPr lvl="1"/>
            <a:endParaRPr lang="en-US" altLang="ja-JP" dirty="0" smtClean="0"/>
          </a:p>
          <a:p>
            <a:pPr lvl="1"/>
            <a:endParaRPr lang="en-US" altLang="ja-JP" dirty="0"/>
          </a:p>
          <a:p>
            <a:pPr lvl="1"/>
            <a:endParaRPr lang="en-US" altLang="ja-JP" dirty="0" smtClean="0"/>
          </a:p>
          <a:p>
            <a:pPr lvl="1"/>
            <a:endParaRPr lang="en-US" altLang="ja-JP" dirty="0"/>
          </a:p>
          <a:p>
            <a:pPr lvl="1"/>
            <a:endParaRPr lang="en-US" altLang="ja-JP" dirty="0" smtClean="0"/>
          </a:p>
          <a:p>
            <a:pPr lvl="1"/>
            <a:r>
              <a:rPr lang="ja-JP" altLang="en-US" dirty="0" smtClean="0"/>
              <a:t>資料は公開してるので、この場で分からなくなくても大丈夫です</a:t>
            </a:r>
            <a:endParaRPr lang="en-US" altLang="ja-JP" dirty="0" smtClean="0"/>
          </a:p>
          <a:p>
            <a:pPr lvl="2"/>
            <a:r>
              <a:rPr lang="en-US" altLang="ja-JP" dirty="0">
                <a:hlinkClick r:id="rId3"/>
              </a:rPr>
              <a:t>http://d.hatena.ne.jp/yoya/20111112/php</a:t>
            </a:r>
            <a:endParaRPr lang="en-US" altLang="ja-JP" dirty="0" smtClean="0"/>
          </a:p>
          <a:p>
            <a:pPr marL="349250" lvl="1" indent="0">
              <a:buNone/>
            </a:pPr>
            <a:endParaRPr lang="en-US" altLang="ja-JP" dirty="0"/>
          </a:p>
        </p:txBody>
      </p:sp>
      <p:sp>
        <p:nvSpPr>
          <p:cNvPr id="4" name="正方形/長方形 3"/>
          <p:cNvSpPr/>
          <p:nvPr/>
        </p:nvSpPr>
        <p:spPr>
          <a:xfrm>
            <a:off x="1613336" y="3391958"/>
            <a:ext cx="1072529" cy="523220"/>
          </a:xfrm>
          <a:prstGeom prst="rect">
            <a:avLst/>
          </a:prstGeom>
          <a:noFill/>
        </p:spPr>
        <p:txBody>
          <a:bodyPr wrap="none" lIns="91440" tIns="45720" rIns="91440" bIns="45720">
            <a:spAutoFit/>
          </a:bodyPr>
          <a:lstStyle/>
          <a:p>
            <a:pPr algn="ctr"/>
            <a:r>
              <a:rPr lang="en-US" altLang="ja-JP" sz="2800" b="1" dirty="0" err="1">
                <a:ln w="17780" cmpd="sng">
                  <a:solidFill>
                    <a:srgbClr val="FFFFFF"/>
                  </a:solidFill>
                  <a:prstDash val="solid"/>
                  <a:miter lim="800000"/>
                </a:ln>
                <a:solidFill>
                  <a:schemeClr val="bg2">
                    <a:lumMod val="75000"/>
                  </a:schemeClr>
                </a:solidFill>
                <a:effectLst>
                  <a:outerShdw blurRad="50800" algn="tl" rotWithShape="0">
                    <a:srgbClr val="000000"/>
                  </a:outerShdw>
                </a:effectLst>
                <a:ea typeface="AppleGothic"/>
              </a:rPr>
              <a:t>s</a:t>
            </a:r>
            <a:r>
              <a:rPr lang="en-US" altLang="ja-JP" sz="2800" b="1" dirty="0" err="1" smtClean="0">
                <a:ln w="17780" cmpd="sng">
                  <a:solidFill>
                    <a:srgbClr val="FFFFFF"/>
                  </a:solidFill>
                  <a:prstDash val="solid"/>
                  <a:miter lim="800000"/>
                </a:ln>
                <a:solidFill>
                  <a:schemeClr val="bg2">
                    <a:lumMod val="75000"/>
                  </a:schemeClr>
                </a:solidFill>
                <a:effectLst>
                  <a:outerShdw blurRad="50800" algn="tl" rotWithShape="0">
                    <a:srgbClr val="000000"/>
                  </a:outerShdw>
                </a:effectLst>
                <a:ea typeface="AppleGothic"/>
              </a:rPr>
              <a:t>trlen</a:t>
            </a:r>
            <a:endParaRPr lang="en-US" altLang="ja-JP" sz="2800" b="1" dirty="0" smtClean="0">
              <a:ln w="17780" cmpd="sng">
                <a:solidFill>
                  <a:srgbClr val="FFFFFF"/>
                </a:solidFill>
                <a:prstDash val="solid"/>
                <a:miter lim="800000"/>
              </a:ln>
              <a:solidFill>
                <a:schemeClr val="bg2">
                  <a:lumMod val="75000"/>
                </a:schemeClr>
              </a:solidFill>
              <a:effectLst>
                <a:outerShdw blurRad="50800" algn="tl" rotWithShape="0">
                  <a:srgbClr val="000000"/>
                </a:outerShdw>
              </a:effectLst>
              <a:ea typeface="AppleGothic"/>
            </a:endParaRPr>
          </a:p>
        </p:txBody>
      </p:sp>
      <p:sp>
        <p:nvSpPr>
          <p:cNvPr id="6" name="正方形/長方形 5"/>
          <p:cNvSpPr/>
          <p:nvPr/>
        </p:nvSpPr>
        <p:spPr>
          <a:xfrm>
            <a:off x="2753158" y="2967837"/>
            <a:ext cx="1421333" cy="646331"/>
          </a:xfrm>
          <a:prstGeom prst="rect">
            <a:avLst/>
          </a:prstGeom>
          <a:noFill/>
        </p:spPr>
        <p:txBody>
          <a:bodyPr wrap="none" lIns="91440" tIns="45720" rIns="91440" bIns="45720">
            <a:spAutoFit/>
          </a:bodyPr>
          <a:lstStyle/>
          <a:p>
            <a:pPr algn="ctr"/>
            <a:r>
              <a:rPr lang="en-US" altLang="ja-JP" sz="3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AppleGothic"/>
              </a:rPr>
              <a:t>substr</a:t>
            </a:r>
            <a:endParaRPr lang="en-US" altLang="ja-JP"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a typeface="AppleGothic"/>
            </a:endParaRPr>
          </a:p>
        </p:txBody>
      </p:sp>
      <p:sp>
        <p:nvSpPr>
          <p:cNvPr id="9" name="正方形/長方形 8"/>
          <p:cNvSpPr/>
          <p:nvPr/>
        </p:nvSpPr>
        <p:spPr>
          <a:xfrm>
            <a:off x="4572957" y="3214058"/>
            <a:ext cx="826243" cy="400110"/>
          </a:xfrm>
          <a:prstGeom prst="rect">
            <a:avLst/>
          </a:prstGeom>
          <a:noFill/>
        </p:spPr>
        <p:txBody>
          <a:bodyPr wrap="none" lIns="91440" tIns="45720" rIns="91440" bIns="45720">
            <a:spAutoFit/>
          </a:bodyPr>
          <a:lstStyle/>
          <a:p>
            <a:pPr algn="ctr"/>
            <a:r>
              <a:rPr lang="en-US" altLang="ja-JP" sz="2000" b="1" dirty="0" err="1"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ea typeface="AppleGothic"/>
              </a:rPr>
              <a:t>strrev</a:t>
            </a:r>
            <a:endParaRPr lang="en-US" altLang="ja-JP" sz="2000" b="1" dirty="0" smtClean="0">
              <a:ln w="17780" cmpd="sng">
                <a:solidFill>
                  <a:srgbClr val="FFFFFF"/>
                </a:solidFill>
                <a:prstDash val="solid"/>
                <a:miter lim="800000"/>
              </a:ln>
              <a:solidFill>
                <a:schemeClr val="accent1">
                  <a:lumMod val="75000"/>
                </a:schemeClr>
              </a:solidFill>
              <a:effectLst>
                <a:outerShdw blurRad="50800" algn="tl" rotWithShape="0">
                  <a:srgbClr val="000000"/>
                </a:outerShdw>
              </a:effectLst>
              <a:ea typeface="AppleGothic"/>
            </a:endParaRPr>
          </a:p>
        </p:txBody>
      </p:sp>
      <p:sp>
        <p:nvSpPr>
          <p:cNvPr id="10" name="正方形/長方形 9"/>
          <p:cNvSpPr/>
          <p:nvPr/>
        </p:nvSpPr>
        <p:spPr>
          <a:xfrm>
            <a:off x="6239171" y="3487856"/>
            <a:ext cx="1260306" cy="523220"/>
          </a:xfrm>
          <a:prstGeom prst="rect">
            <a:avLst/>
          </a:prstGeom>
          <a:noFill/>
        </p:spPr>
        <p:txBody>
          <a:bodyPr wrap="none" lIns="91440" tIns="45720" rIns="91440" bIns="45720">
            <a:spAutoFit/>
          </a:bodyPr>
          <a:lstStyle/>
          <a:p>
            <a:pPr algn="ctr"/>
            <a:r>
              <a:rPr lang="en-US" altLang="ja-JP" sz="2800" b="1" dirty="0" err="1">
                <a:ln w="17780" cmpd="sng">
                  <a:solidFill>
                    <a:srgbClr val="FFFFFF"/>
                  </a:solidFill>
                  <a:prstDash val="solid"/>
                  <a:miter lim="800000"/>
                </a:ln>
                <a:solidFill>
                  <a:schemeClr val="accent5">
                    <a:lumMod val="75000"/>
                  </a:schemeClr>
                </a:solidFill>
                <a:effectLst>
                  <a:outerShdw blurRad="50800" algn="tl" rotWithShape="0">
                    <a:srgbClr val="000000"/>
                  </a:outerShdw>
                </a:effectLst>
                <a:ea typeface="AppleGothic"/>
              </a:rPr>
              <a:t>s</a:t>
            </a:r>
            <a:r>
              <a:rPr lang="en-US" altLang="ja-JP" sz="2800" b="1" dirty="0" err="1" smtClean="0">
                <a:ln w="17780" cmpd="sng">
                  <a:solidFill>
                    <a:srgbClr val="FFFFFF"/>
                  </a:solidFill>
                  <a:prstDash val="solid"/>
                  <a:miter lim="800000"/>
                </a:ln>
                <a:solidFill>
                  <a:schemeClr val="accent5">
                    <a:lumMod val="75000"/>
                  </a:schemeClr>
                </a:solidFill>
                <a:effectLst>
                  <a:outerShdw blurRad="50800" algn="tl" rotWithShape="0">
                    <a:srgbClr val="000000"/>
                  </a:outerShdw>
                </a:effectLst>
                <a:ea typeface="AppleGothic"/>
              </a:rPr>
              <a:t>trcmp</a:t>
            </a:r>
            <a:endParaRPr lang="en-US" altLang="ja-JP" sz="2800" b="1" dirty="0" smtClean="0">
              <a:ln w="17780" cmpd="sng">
                <a:solidFill>
                  <a:srgbClr val="FFFFFF"/>
                </a:solidFill>
                <a:prstDash val="solid"/>
                <a:miter lim="800000"/>
              </a:ln>
              <a:solidFill>
                <a:schemeClr val="accent5">
                  <a:lumMod val="75000"/>
                </a:schemeClr>
              </a:solidFill>
              <a:effectLst>
                <a:outerShdw blurRad="50800" algn="tl" rotWithShape="0">
                  <a:srgbClr val="000000"/>
                </a:outerShdw>
              </a:effectLst>
              <a:ea typeface="AppleGothic"/>
            </a:endParaRPr>
          </a:p>
        </p:txBody>
      </p:sp>
      <p:sp>
        <p:nvSpPr>
          <p:cNvPr id="11" name="正方形/長方形 10"/>
          <p:cNvSpPr/>
          <p:nvPr/>
        </p:nvSpPr>
        <p:spPr>
          <a:xfrm>
            <a:off x="5550850" y="2983992"/>
            <a:ext cx="1356386" cy="523220"/>
          </a:xfrm>
          <a:prstGeom prst="rect">
            <a:avLst/>
          </a:prstGeom>
          <a:noFill/>
        </p:spPr>
        <p:txBody>
          <a:bodyPr wrap="none" lIns="91440" tIns="45720" rIns="91440" bIns="45720">
            <a:spAutoFit/>
          </a:bodyPr>
          <a:lstStyle/>
          <a:p>
            <a:pPr algn="ctr"/>
            <a:r>
              <a:rPr lang="en-US" altLang="ja-JP" sz="2800" b="1" dirty="0" err="1">
                <a:ln w="17780" cmpd="sng">
                  <a:solidFill>
                    <a:srgbClr val="FFFFFF"/>
                  </a:solidFill>
                  <a:prstDash val="solid"/>
                  <a:miter lim="800000"/>
                </a:ln>
                <a:solidFill>
                  <a:srgbClr val="008000"/>
                </a:solidFill>
                <a:effectLst>
                  <a:outerShdw blurRad="50800" algn="tl" rotWithShape="0">
                    <a:srgbClr val="000000"/>
                  </a:outerShdw>
                </a:effectLst>
                <a:ea typeface="AppleGothic"/>
              </a:rPr>
              <a:t>s</a:t>
            </a:r>
            <a:r>
              <a:rPr lang="en-US" altLang="ja-JP" sz="2800" b="1" dirty="0" err="1" smtClean="0">
                <a:ln w="17780" cmpd="sng">
                  <a:solidFill>
                    <a:srgbClr val="FFFFFF"/>
                  </a:solidFill>
                  <a:prstDash val="solid"/>
                  <a:miter lim="800000"/>
                </a:ln>
                <a:solidFill>
                  <a:srgbClr val="008000"/>
                </a:solidFill>
                <a:effectLst>
                  <a:outerShdw blurRad="50800" algn="tl" rotWithShape="0">
                    <a:srgbClr val="000000"/>
                  </a:outerShdw>
                </a:effectLst>
                <a:ea typeface="AppleGothic"/>
              </a:rPr>
              <a:t>tr_pad</a:t>
            </a:r>
            <a:endParaRPr lang="en-US" altLang="ja-JP" sz="2800" b="1" dirty="0" smtClean="0">
              <a:ln w="17780" cmpd="sng">
                <a:solidFill>
                  <a:srgbClr val="FFFFFF"/>
                </a:solidFill>
                <a:prstDash val="solid"/>
                <a:miter lim="800000"/>
              </a:ln>
              <a:solidFill>
                <a:srgbClr val="008000"/>
              </a:solidFill>
              <a:effectLst>
                <a:outerShdw blurRad="50800" algn="tl" rotWithShape="0">
                  <a:srgbClr val="000000"/>
                </a:outerShdw>
              </a:effectLst>
              <a:ea typeface="AppleGothic"/>
            </a:endParaRPr>
          </a:p>
        </p:txBody>
      </p:sp>
      <p:sp>
        <p:nvSpPr>
          <p:cNvPr id="12" name="正方形/長方形 11"/>
          <p:cNvSpPr/>
          <p:nvPr/>
        </p:nvSpPr>
        <p:spPr>
          <a:xfrm>
            <a:off x="3245587" y="3672522"/>
            <a:ext cx="484427" cy="338554"/>
          </a:xfrm>
          <a:prstGeom prst="rect">
            <a:avLst/>
          </a:prstGeom>
          <a:noFill/>
        </p:spPr>
        <p:txBody>
          <a:bodyPr wrap="none" lIns="91440" tIns="45720" rIns="91440" bIns="45720">
            <a:spAutoFit/>
          </a:bodyPr>
          <a:lstStyle/>
          <a:p>
            <a:pPr algn="ctr"/>
            <a:r>
              <a:rPr lang="en-US" altLang="ja-JP" sz="1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254000" algn="tl" rotWithShape="0">
                    <a:srgbClr val="000000"/>
                  </a:outerShdw>
                </a:effectLst>
                <a:ea typeface="AppleGothic"/>
              </a:rPr>
              <a:t>ord</a:t>
            </a:r>
            <a:endParaRPr lang="en-US" altLang="ja-JP"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254000" algn="tl" rotWithShape="0">
                  <a:srgbClr val="000000"/>
                </a:outerShdw>
              </a:effectLst>
              <a:ea typeface="AppleGothic"/>
            </a:endParaRPr>
          </a:p>
        </p:txBody>
      </p:sp>
      <p:sp>
        <p:nvSpPr>
          <p:cNvPr id="13" name="正方形/長方形 12"/>
          <p:cNvSpPr/>
          <p:nvPr/>
        </p:nvSpPr>
        <p:spPr>
          <a:xfrm>
            <a:off x="2166330" y="2970828"/>
            <a:ext cx="466794" cy="338554"/>
          </a:xfrm>
          <a:prstGeom prst="rect">
            <a:avLst/>
          </a:prstGeom>
          <a:noFill/>
        </p:spPr>
        <p:txBody>
          <a:bodyPr wrap="none" lIns="91440" tIns="45720" rIns="91440" bIns="45720">
            <a:spAutoFit/>
          </a:bodyPr>
          <a:lstStyle/>
          <a:p>
            <a:pPr algn="ctr"/>
            <a:r>
              <a:rPr lang="en-US" altLang="ja-JP" sz="16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254000" algn="tl" rotWithShape="0">
                    <a:srgbClr val="000000"/>
                  </a:outerShdw>
                </a:effectLst>
                <a:ea typeface="AppleGothic"/>
              </a:rPr>
              <a:t>chr</a:t>
            </a:r>
            <a:endParaRPr lang="en-US" altLang="ja-JP" sz="1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254000" algn="tl" rotWithShape="0">
                  <a:srgbClr val="000000"/>
                </a:outerShdw>
              </a:effectLst>
              <a:ea typeface="AppleGothic"/>
            </a:endParaRPr>
          </a:p>
        </p:txBody>
      </p:sp>
      <p:sp>
        <p:nvSpPr>
          <p:cNvPr id="14" name="正方形/長方形 13"/>
          <p:cNvSpPr/>
          <p:nvPr/>
        </p:nvSpPr>
        <p:spPr>
          <a:xfrm>
            <a:off x="4127486" y="3677170"/>
            <a:ext cx="1638865" cy="369332"/>
          </a:xfrm>
          <a:prstGeom prst="rect">
            <a:avLst/>
          </a:prstGeom>
          <a:noFill/>
        </p:spPr>
        <p:txBody>
          <a:bodyPr wrap="none" lIns="91440" tIns="45720" rIns="91440" bIns="45720">
            <a:spAutoFit/>
          </a:bodyPr>
          <a:lstStyle/>
          <a:p>
            <a:pPr algn="ctr"/>
            <a:r>
              <a:rPr lang="en-US" altLang="ja-JP" b="1" dirty="0" err="1">
                <a:ln w="17780" cmpd="sng">
                  <a:solidFill>
                    <a:srgbClr val="FFFFFF"/>
                  </a:solidFill>
                  <a:prstDash val="solid"/>
                  <a:miter lim="800000"/>
                </a:ln>
                <a:solidFill>
                  <a:schemeClr val="tx2">
                    <a:lumMod val="75000"/>
                  </a:schemeClr>
                </a:solidFill>
                <a:effectLst>
                  <a:outerShdw blurRad="50800" algn="tl" rotWithShape="0">
                    <a:srgbClr val="000000"/>
                  </a:outerShdw>
                </a:effectLst>
                <a:ea typeface="AppleGothic"/>
              </a:rPr>
              <a:t>s</a:t>
            </a:r>
            <a:r>
              <a:rPr lang="en-US" altLang="ja-JP" b="1" dirty="0" err="1" smtClean="0">
                <a:ln w="17780" cmpd="sng">
                  <a:solidFill>
                    <a:srgbClr val="FFFFFF"/>
                  </a:solidFill>
                  <a:prstDash val="solid"/>
                  <a:miter lim="800000"/>
                </a:ln>
                <a:solidFill>
                  <a:schemeClr val="tx2">
                    <a:lumMod val="75000"/>
                  </a:schemeClr>
                </a:solidFill>
                <a:effectLst>
                  <a:outerShdw blurRad="50800" algn="tl" rotWithShape="0">
                    <a:srgbClr val="000000"/>
                  </a:outerShdw>
                </a:effectLst>
                <a:ea typeface="AppleGothic"/>
              </a:rPr>
              <a:t>ubstr_replace</a:t>
            </a:r>
            <a:endParaRPr lang="en-US" altLang="ja-JP" b="1" dirty="0" smtClean="0">
              <a:ln w="17780" cmpd="sng">
                <a:solidFill>
                  <a:srgbClr val="FFFFFF"/>
                </a:solidFill>
                <a:prstDash val="solid"/>
                <a:miter lim="800000"/>
              </a:ln>
              <a:solidFill>
                <a:schemeClr val="tx2">
                  <a:lumMod val="75000"/>
                </a:schemeClr>
              </a:solidFill>
              <a:effectLst>
                <a:outerShdw blurRad="50800" algn="tl" rotWithShape="0">
                  <a:srgbClr val="000000"/>
                </a:outerShdw>
              </a:effectLst>
              <a:ea typeface="AppleGothic"/>
            </a:endParaRPr>
          </a:p>
        </p:txBody>
      </p:sp>
    </p:spTree>
    <p:extLst>
      <p:ext uri="{BB962C8B-B14F-4D97-AF65-F5344CB8AC3E}">
        <p14:creationId xmlns:p14="http://schemas.microsoft.com/office/powerpoint/2010/main" val="1817320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PHP </a:t>
            </a:r>
            <a:r>
              <a:rPr kumimoji="1" lang="ja-JP" altLang="en-US" baseline="0" dirty="0" smtClean="0"/>
              <a:t>でビット処理</a:t>
            </a:r>
            <a:endParaRPr kumimoji="1" lang="ja-JP" altLang="en-US" dirty="0"/>
          </a:p>
        </p:txBody>
      </p:sp>
      <p:sp>
        <p:nvSpPr>
          <p:cNvPr id="3" name="コンテンツ プレースホルダー 2"/>
          <p:cNvSpPr>
            <a:spLocks noGrp="1"/>
          </p:cNvSpPr>
          <p:nvPr>
            <p:ph idx="1"/>
          </p:nvPr>
        </p:nvSpPr>
        <p:spPr>
          <a:xfrm>
            <a:off x="997559" y="1885006"/>
            <a:ext cx="7583488" cy="4007224"/>
          </a:xfrm>
        </p:spPr>
        <p:txBody>
          <a:bodyPr/>
          <a:lstStyle/>
          <a:p>
            <a:endParaRPr kumimoji="1" lang="en-US" altLang="ja-JP" dirty="0" smtClean="0"/>
          </a:p>
          <a:p>
            <a:endParaRPr lang="en-US" altLang="ja-JP" dirty="0" smtClean="0"/>
          </a:p>
          <a:p>
            <a:r>
              <a:rPr kumimoji="1" lang="en-US" altLang="ja-JP" dirty="0" smtClean="0"/>
              <a:t>PHP </a:t>
            </a:r>
            <a:r>
              <a:rPr kumimoji="1" lang="ja-JP" altLang="en-US" dirty="0" err="1" smtClean="0"/>
              <a:t>には</a:t>
            </a:r>
            <a:r>
              <a:rPr kumimoji="1" lang="ja-JP" altLang="en-US" dirty="0" smtClean="0"/>
              <a:t>ビットを切り出すユーティリティはない</a:t>
            </a:r>
            <a:endParaRPr kumimoji="1" lang="en-US" altLang="ja-JP" dirty="0" smtClean="0"/>
          </a:p>
          <a:p>
            <a:pPr lvl="1"/>
            <a:endParaRPr lang="en-US" altLang="ja-JP" dirty="0" smtClean="0"/>
          </a:p>
          <a:p>
            <a:pPr lvl="1"/>
            <a:r>
              <a:rPr lang="en-US" altLang="ja-JP" dirty="0" err="1" smtClean="0"/>
              <a:t>BitStream</a:t>
            </a:r>
            <a:r>
              <a:rPr lang="ja-JP" altLang="en-US" dirty="0" smtClean="0"/>
              <a:t> とか </a:t>
            </a:r>
            <a:r>
              <a:rPr lang="en-US" altLang="ja-JP" dirty="0" err="1" smtClean="0"/>
              <a:t>BitBuffer</a:t>
            </a:r>
            <a:r>
              <a:rPr lang="ja-JP" altLang="en-US" dirty="0" smtClean="0"/>
              <a:t> とかそういう</a:t>
            </a:r>
            <a:r>
              <a:rPr lang="ja-JP" altLang="en-US" dirty="0" smtClean="0"/>
              <a:t>感じの</a:t>
            </a:r>
            <a:endParaRPr lang="en-US" altLang="ja-JP" dirty="0" smtClean="0"/>
          </a:p>
          <a:p>
            <a:pPr lvl="1"/>
            <a:endParaRPr lang="en-US" altLang="ja-JP" dirty="0" smtClean="0"/>
          </a:p>
          <a:p>
            <a:pPr lvl="1"/>
            <a:r>
              <a:rPr kumimoji="1" lang="ja-JP" altLang="en-US" dirty="0" smtClean="0"/>
              <a:t>ビット演算は出来るので、それで何とかする</a:t>
            </a:r>
            <a:endParaRPr kumimoji="1" lang="ja-JP" altLang="en-US" dirty="0"/>
          </a:p>
        </p:txBody>
      </p:sp>
    </p:spTree>
    <p:extLst>
      <p:ext uri="{BB962C8B-B14F-4D97-AF65-F5344CB8AC3E}">
        <p14:creationId xmlns:p14="http://schemas.microsoft.com/office/powerpoint/2010/main" val="2083298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aseline="0" dirty="0" smtClean="0"/>
              <a:t>ビット演算</a:t>
            </a:r>
            <a:endParaRPr kumimoji="1" lang="ja-JP" altLang="en-US" dirty="0"/>
          </a:p>
        </p:txBody>
      </p:sp>
      <p:sp>
        <p:nvSpPr>
          <p:cNvPr id="3" name="コンテンツ プレースホルダー 2"/>
          <p:cNvSpPr>
            <a:spLocks noGrp="1"/>
          </p:cNvSpPr>
          <p:nvPr>
            <p:ph idx="1"/>
          </p:nvPr>
        </p:nvSpPr>
        <p:spPr>
          <a:xfrm>
            <a:off x="997559" y="1885006"/>
            <a:ext cx="7583488" cy="4007224"/>
          </a:xfrm>
        </p:spPr>
        <p:txBody>
          <a:bodyPr/>
          <a:lstStyle/>
          <a:p>
            <a:r>
              <a:rPr kumimoji="1" lang="ja-JP" altLang="en-US" dirty="0" smtClean="0"/>
              <a:t>ビット演算</a:t>
            </a:r>
            <a:r>
              <a:rPr kumimoji="1" lang="en-US" altLang="ja-JP" dirty="0" smtClean="0"/>
              <a:t>(</a:t>
            </a:r>
            <a:r>
              <a:rPr lang="ja-JP" altLang="en-US" dirty="0" smtClean="0"/>
              <a:t>積</a:t>
            </a:r>
            <a:r>
              <a:rPr kumimoji="1" lang="ja-JP" altLang="en-US" dirty="0" smtClean="0"/>
              <a:t>とシフト</a:t>
            </a:r>
            <a:r>
              <a:rPr kumimoji="1" lang="en-US" altLang="ja-JP" dirty="0" smtClean="0"/>
              <a:t>)</a:t>
            </a:r>
            <a:r>
              <a:rPr kumimoji="1" lang="ja-JP" altLang="en-US" dirty="0" smtClean="0"/>
              <a:t>を使ったビット取り出し</a:t>
            </a:r>
            <a:r>
              <a:rPr lang="ja-JP" altLang="en-US" dirty="0" smtClean="0"/>
              <a:t>処理</a:t>
            </a:r>
            <a:endParaRPr kumimoji="1" lang="ja-JP" altLang="en-US" dirty="0"/>
          </a:p>
        </p:txBody>
      </p:sp>
      <p:grpSp>
        <p:nvGrpSpPr>
          <p:cNvPr id="4" name="図形グループ 42"/>
          <p:cNvGrpSpPr/>
          <p:nvPr/>
        </p:nvGrpSpPr>
        <p:grpSpPr>
          <a:xfrm>
            <a:off x="3589608" y="2486560"/>
            <a:ext cx="331729" cy="616009"/>
            <a:chOff x="3469740" y="3194621"/>
            <a:chExt cx="331729" cy="616009"/>
          </a:xfrm>
        </p:grpSpPr>
        <p:sp>
          <p:nvSpPr>
            <p:cNvPr id="5" name="正方形/長方形 4"/>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 name="正方形/長方形 5"/>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7" name="正方形/長方形 6"/>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8" name="正方形/長方形 7"/>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sp>
        <p:nvSpPr>
          <p:cNvPr id="9" name="右矢印 8"/>
          <p:cNvSpPr/>
          <p:nvPr/>
        </p:nvSpPr>
        <p:spPr>
          <a:xfrm rot="2339793">
            <a:off x="3047875" y="5320103"/>
            <a:ext cx="415942" cy="2464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0" name="図形グループ 49"/>
          <p:cNvGrpSpPr/>
          <p:nvPr/>
        </p:nvGrpSpPr>
        <p:grpSpPr>
          <a:xfrm>
            <a:off x="3365363" y="2481816"/>
            <a:ext cx="331729" cy="616009"/>
            <a:chOff x="3469740" y="3194621"/>
            <a:chExt cx="331729" cy="616009"/>
          </a:xfrm>
        </p:grpSpPr>
        <p:sp>
          <p:nvSpPr>
            <p:cNvPr id="11" name="正方形/長方形 1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2" name="正方形/長方形 1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3" name="正方形/長方形 1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4" name="正方形/長方形 1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5" name="図形グループ 54"/>
          <p:cNvGrpSpPr/>
          <p:nvPr/>
        </p:nvGrpSpPr>
        <p:grpSpPr>
          <a:xfrm>
            <a:off x="3138643" y="2482584"/>
            <a:ext cx="331729" cy="616009"/>
            <a:chOff x="3469740" y="3194621"/>
            <a:chExt cx="331729" cy="616009"/>
          </a:xfrm>
        </p:grpSpPr>
        <p:sp>
          <p:nvSpPr>
            <p:cNvPr id="16" name="正方形/長方形 15"/>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7" name="正方形/長方形 16"/>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8" name="正方形/長方形 17"/>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9" name="正方形/長方形 18"/>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20" name="図形グループ 59"/>
          <p:cNvGrpSpPr/>
          <p:nvPr/>
        </p:nvGrpSpPr>
        <p:grpSpPr>
          <a:xfrm>
            <a:off x="2920654" y="2484873"/>
            <a:ext cx="331729" cy="616009"/>
            <a:chOff x="3469740" y="3194621"/>
            <a:chExt cx="331729" cy="616009"/>
          </a:xfrm>
        </p:grpSpPr>
        <p:sp>
          <p:nvSpPr>
            <p:cNvPr id="21" name="正方形/長方形 2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2" name="正方形/長方形 2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3" name="正方形/長方形 2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4" name="正方形/長方形 2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25" name="図形グループ 64"/>
          <p:cNvGrpSpPr/>
          <p:nvPr/>
        </p:nvGrpSpPr>
        <p:grpSpPr>
          <a:xfrm>
            <a:off x="2697928" y="2485637"/>
            <a:ext cx="331729" cy="616009"/>
            <a:chOff x="3469740" y="3194621"/>
            <a:chExt cx="331729" cy="616009"/>
          </a:xfrm>
        </p:grpSpPr>
        <p:sp>
          <p:nvSpPr>
            <p:cNvPr id="26" name="正方形/長方形 25"/>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7" name="正方形/長方形 26"/>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8" name="正方形/長方形 27"/>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9" name="正方形/長方形 28"/>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30" name="図形グループ 69"/>
          <p:cNvGrpSpPr/>
          <p:nvPr/>
        </p:nvGrpSpPr>
        <p:grpSpPr>
          <a:xfrm>
            <a:off x="2486930" y="2483348"/>
            <a:ext cx="331729" cy="616009"/>
            <a:chOff x="3469740" y="3194621"/>
            <a:chExt cx="331729" cy="616009"/>
          </a:xfrm>
        </p:grpSpPr>
        <p:sp>
          <p:nvSpPr>
            <p:cNvPr id="31" name="正方形/長方形 3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2" name="正方形/長方形 3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33" name="正方形/長方形 3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4" name="正方形/長方形 3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35" name="図形グループ 74"/>
          <p:cNvGrpSpPr/>
          <p:nvPr/>
        </p:nvGrpSpPr>
        <p:grpSpPr>
          <a:xfrm>
            <a:off x="2268941" y="2485637"/>
            <a:ext cx="331729" cy="616009"/>
            <a:chOff x="3469740" y="3194621"/>
            <a:chExt cx="331729" cy="616009"/>
          </a:xfrm>
        </p:grpSpPr>
        <p:sp>
          <p:nvSpPr>
            <p:cNvPr id="36" name="正方形/長方形 35"/>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7" name="正方形/長方形 36"/>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38" name="正方形/長方形 37"/>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9" name="正方形/長方形 38"/>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40" name="図形グループ 79"/>
          <p:cNvGrpSpPr/>
          <p:nvPr/>
        </p:nvGrpSpPr>
        <p:grpSpPr>
          <a:xfrm>
            <a:off x="2046215" y="2486401"/>
            <a:ext cx="331729" cy="616009"/>
            <a:chOff x="3469740" y="3194621"/>
            <a:chExt cx="331729" cy="616009"/>
          </a:xfrm>
        </p:grpSpPr>
        <p:sp>
          <p:nvSpPr>
            <p:cNvPr id="41" name="正方形/長方形 4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2" name="正方形/長方形 4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43" name="正方形/長方形 4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4" name="正方形/長方形 4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sp>
        <p:nvSpPr>
          <p:cNvPr id="46" name="正方形/長方形 45"/>
          <p:cNvSpPr/>
          <p:nvPr/>
        </p:nvSpPr>
        <p:spPr>
          <a:xfrm>
            <a:off x="2983679" y="3442862"/>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7" name="正方形/長方形 46"/>
          <p:cNvSpPr/>
          <p:nvPr/>
        </p:nvSpPr>
        <p:spPr>
          <a:xfrm>
            <a:off x="2908603" y="344362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48" name="正方形/長方形 47"/>
          <p:cNvSpPr/>
          <p:nvPr/>
        </p:nvSpPr>
        <p:spPr>
          <a:xfrm>
            <a:off x="3652463" y="3446842"/>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9" name="正方形/長方形 48"/>
          <p:cNvSpPr/>
          <p:nvPr/>
        </p:nvSpPr>
        <p:spPr>
          <a:xfrm>
            <a:off x="3577387" y="344760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54" name="正方形/長方形 53"/>
          <p:cNvSpPr/>
          <p:nvPr/>
        </p:nvSpPr>
        <p:spPr>
          <a:xfrm>
            <a:off x="3428218" y="3454926"/>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5" name="正方形/長方形 54"/>
          <p:cNvSpPr/>
          <p:nvPr/>
        </p:nvSpPr>
        <p:spPr>
          <a:xfrm>
            <a:off x="3353142" y="3455690"/>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59" name="正方形/長方形 58"/>
          <p:cNvSpPr/>
          <p:nvPr/>
        </p:nvSpPr>
        <p:spPr>
          <a:xfrm>
            <a:off x="3201498" y="3442866"/>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0" name="正方形/長方形 59"/>
          <p:cNvSpPr/>
          <p:nvPr/>
        </p:nvSpPr>
        <p:spPr>
          <a:xfrm>
            <a:off x="3126422" y="3443630"/>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64" name="正方形/長方形 63"/>
          <p:cNvSpPr/>
          <p:nvPr/>
        </p:nvSpPr>
        <p:spPr>
          <a:xfrm>
            <a:off x="2997303" y="4349260"/>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5" name="正方形/長方形 64"/>
          <p:cNvSpPr/>
          <p:nvPr/>
        </p:nvSpPr>
        <p:spPr>
          <a:xfrm>
            <a:off x="2922227" y="435002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69" name="正方形/長方形 68"/>
          <p:cNvSpPr/>
          <p:nvPr/>
        </p:nvSpPr>
        <p:spPr>
          <a:xfrm>
            <a:off x="2760783" y="3445919"/>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70" name="正方形/長方形 69"/>
          <p:cNvSpPr/>
          <p:nvPr/>
        </p:nvSpPr>
        <p:spPr>
          <a:xfrm>
            <a:off x="2685707" y="3446683"/>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74" name="正方形/長方形 73"/>
          <p:cNvSpPr/>
          <p:nvPr/>
        </p:nvSpPr>
        <p:spPr>
          <a:xfrm>
            <a:off x="2549785" y="3443630"/>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75" name="正方形/長方形 74"/>
          <p:cNvSpPr/>
          <p:nvPr/>
        </p:nvSpPr>
        <p:spPr>
          <a:xfrm>
            <a:off x="2474709" y="344439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79" name="正方形/長方形 78"/>
          <p:cNvSpPr/>
          <p:nvPr/>
        </p:nvSpPr>
        <p:spPr>
          <a:xfrm>
            <a:off x="2331796" y="3445919"/>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80" name="正方形/長方形 79"/>
          <p:cNvSpPr/>
          <p:nvPr/>
        </p:nvSpPr>
        <p:spPr>
          <a:xfrm>
            <a:off x="2256720" y="3446683"/>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84" name="正方形/長方形 83"/>
          <p:cNvSpPr/>
          <p:nvPr/>
        </p:nvSpPr>
        <p:spPr>
          <a:xfrm>
            <a:off x="2109070" y="3446683"/>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85" name="正方形/長方形 84"/>
          <p:cNvSpPr/>
          <p:nvPr/>
        </p:nvSpPr>
        <p:spPr>
          <a:xfrm>
            <a:off x="2033994" y="3447447"/>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87" name="正方形/長方形 86"/>
          <p:cNvSpPr/>
          <p:nvPr/>
        </p:nvSpPr>
        <p:spPr>
          <a:xfrm>
            <a:off x="3192190" y="3876428"/>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3</a:t>
            </a:r>
            <a:r>
              <a:rPr kumimoji="1" lang="en-US" altLang="ja-JP" sz="1600" b="1" dirty="0">
                <a:solidFill>
                  <a:schemeClr val="tx1"/>
                </a:solidFill>
              </a:rPr>
              <a:t> </a:t>
            </a:r>
            <a:r>
              <a:rPr kumimoji="1" lang="ja-JP" altLang="en-US" sz="1600" b="1" dirty="0" smtClean="0">
                <a:solidFill>
                  <a:schemeClr val="tx1"/>
                </a:solidFill>
              </a:rPr>
              <a:t>つ</a:t>
            </a:r>
            <a:endParaRPr kumimoji="1" lang="ja-JP" altLang="en-US" sz="1600" b="1" dirty="0">
              <a:solidFill>
                <a:schemeClr val="tx1"/>
              </a:solidFill>
            </a:endParaRPr>
          </a:p>
        </p:txBody>
      </p:sp>
      <p:sp>
        <p:nvSpPr>
          <p:cNvPr id="88" name="正方形/長方形 87"/>
          <p:cNvSpPr/>
          <p:nvPr/>
        </p:nvSpPr>
        <p:spPr>
          <a:xfrm>
            <a:off x="2625474" y="3082826"/>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a:t>
            </a:r>
            <a:endParaRPr kumimoji="1" lang="ja-JP" altLang="en-US" sz="1600" b="1" dirty="0">
              <a:solidFill>
                <a:schemeClr val="tx1"/>
              </a:solidFill>
            </a:endParaRPr>
          </a:p>
        </p:txBody>
      </p:sp>
      <p:sp>
        <p:nvSpPr>
          <p:cNvPr id="89" name="正方形/長方形 88"/>
          <p:cNvSpPr/>
          <p:nvPr/>
        </p:nvSpPr>
        <p:spPr>
          <a:xfrm>
            <a:off x="2995143" y="4647529"/>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0" name="正方形/長方形 89"/>
          <p:cNvSpPr/>
          <p:nvPr/>
        </p:nvSpPr>
        <p:spPr>
          <a:xfrm>
            <a:off x="2920067" y="4648293"/>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91" name="正方形/長方形 90"/>
          <p:cNvSpPr/>
          <p:nvPr/>
        </p:nvSpPr>
        <p:spPr>
          <a:xfrm>
            <a:off x="3663927" y="4497573"/>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2" name="正方形/長方形 91"/>
          <p:cNvSpPr/>
          <p:nvPr/>
        </p:nvSpPr>
        <p:spPr>
          <a:xfrm>
            <a:off x="3588851" y="4498337"/>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93" name="正方形/長方形 92"/>
          <p:cNvSpPr/>
          <p:nvPr/>
        </p:nvSpPr>
        <p:spPr>
          <a:xfrm>
            <a:off x="3439682" y="4505657"/>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4" name="正方形/長方形 93"/>
          <p:cNvSpPr/>
          <p:nvPr/>
        </p:nvSpPr>
        <p:spPr>
          <a:xfrm>
            <a:off x="3364606" y="4506421"/>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95" name="正方形/長方形 94"/>
          <p:cNvSpPr/>
          <p:nvPr/>
        </p:nvSpPr>
        <p:spPr>
          <a:xfrm>
            <a:off x="3212962" y="4493597"/>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6" name="正方形/長方形 95"/>
          <p:cNvSpPr/>
          <p:nvPr/>
        </p:nvSpPr>
        <p:spPr>
          <a:xfrm>
            <a:off x="3137886" y="4494361"/>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97" name="正方形/長方形 96"/>
          <p:cNvSpPr/>
          <p:nvPr/>
        </p:nvSpPr>
        <p:spPr>
          <a:xfrm>
            <a:off x="2772247" y="4496650"/>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8" name="正方形/長方形 97"/>
          <p:cNvSpPr/>
          <p:nvPr/>
        </p:nvSpPr>
        <p:spPr>
          <a:xfrm>
            <a:off x="2697171" y="449741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99" name="正方形/長方形 98"/>
          <p:cNvSpPr/>
          <p:nvPr/>
        </p:nvSpPr>
        <p:spPr>
          <a:xfrm>
            <a:off x="2561249" y="449436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0" name="正方形/長方形 99"/>
          <p:cNvSpPr/>
          <p:nvPr/>
        </p:nvSpPr>
        <p:spPr>
          <a:xfrm>
            <a:off x="2486173" y="449512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01" name="正方形/長方形 100"/>
          <p:cNvSpPr/>
          <p:nvPr/>
        </p:nvSpPr>
        <p:spPr>
          <a:xfrm>
            <a:off x="2343260" y="4496650"/>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2" name="正方形/長方形 101"/>
          <p:cNvSpPr/>
          <p:nvPr/>
        </p:nvSpPr>
        <p:spPr>
          <a:xfrm>
            <a:off x="2268184" y="449741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03" name="正方形/長方形 102"/>
          <p:cNvSpPr/>
          <p:nvPr/>
        </p:nvSpPr>
        <p:spPr>
          <a:xfrm>
            <a:off x="2120534" y="4497414"/>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4" name="正方形/長方形 103"/>
          <p:cNvSpPr/>
          <p:nvPr/>
        </p:nvSpPr>
        <p:spPr>
          <a:xfrm>
            <a:off x="2045458" y="449817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05" name="下矢印 104"/>
          <p:cNvSpPr/>
          <p:nvPr/>
        </p:nvSpPr>
        <p:spPr>
          <a:xfrm>
            <a:off x="2920067" y="4002920"/>
            <a:ext cx="330977" cy="2464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07" name="直線矢印コネクタ 106"/>
          <p:cNvCxnSpPr/>
          <p:nvPr/>
        </p:nvCxnSpPr>
        <p:spPr>
          <a:xfrm flipH="1">
            <a:off x="3063511" y="3938780"/>
            <a:ext cx="7163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直線矢印コネクタ 107"/>
          <p:cNvCxnSpPr/>
          <p:nvPr/>
        </p:nvCxnSpPr>
        <p:spPr>
          <a:xfrm>
            <a:off x="3142383" y="5168704"/>
            <a:ext cx="73005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0" name="正方形/長方形 109"/>
          <p:cNvSpPr/>
          <p:nvPr/>
        </p:nvSpPr>
        <p:spPr>
          <a:xfrm>
            <a:off x="3693800" y="5262478"/>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1" name="正方形/長方形 110"/>
          <p:cNvSpPr/>
          <p:nvPr/>
        </p:nvSpPr>
        <p:spPr>
          <a:xfrm>
            <a:off x="3618724" y="5263242"/>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12" name="正方形/長方形 111"/>
          <p:cNvSpPr/>
          <p:nvPr/>
        </p:nvSpPr>
        <p:spPr>
          <a:xfrm>
            <a:off x="3691640" y="5560747"/>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3" name="正方形/長方形 112"/>
          <p:cNvSpPr/>
          <p:nvPr/>
        </p:nvSpPr>
        <p:spPr>
          <a:xfrm>
            <a:off x="3616564" y="5561511"/>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16" name="正方形/長方形 115"/>
          <p:cNvSpPr/>
          <p:nvPr/>
        </p:nvSpPr>
        <p:spPr>
          <a:xfrm>
            <a:off x="3178473" y="4809693"/>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3</a:t>
            </a:r>
            <a:r>
              <a:rPr kumimoji="1" lang="en-US" altLang="ja-JP" sz="1600" b="1" dirty="0">
                <a:solidFill>
                  <a:schemeClr val="tx1"/>
                </a:solidFill>
              </a:rPr>
              <a:t> </a:t>
            </a:r>
            <a:r>
              <a:rPr kumimoji="1" lang="ja-JP" altLang="en-US" sz="1600" b="1" dirty="0" smtClean="0">
                <a:solidFill>
                  <a:schemeClr val="tx1"/>
                </a:solidFill>
              </a:rPr>
              <a:t>つ</a:t>
            </a:r>
            <a:endParaRPr kumimoji="1" lang="ja-JP" altLang="en-US" sz="1600" b="1" dirty="0">
              <a:solidFill>
                <a:schemeClr val="tx1"/>
              </a:solidFill>
            </a:endParaRPr>
          </a:p>
        </p:txBody>
      </p:sp>
      <p:sp>
        <p:nvSpPr>
          <p:cNvPr id="117" name="正方形/長方形 116"/>
          <p:cNvSpPr/>
          <p:nvPr/>
        </p:nvSpPr>
        <p:spPr>
          <a:xfrm>
            <a:off x="4250185" y="2927028"/>
            <a:ext cx="1872614" cy="695422"/>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$b = $a &amp; (1 &lt;&lt; 3);</a:t>
            </a:r>
            <a:endParaRPr kumimoji="1" lang="ja-JP" altLang="en-US" sz="1600" dirty="0">
              <a:solidFill>
                <a:schemeClr val="bg1"/>
              </a:solidFill>
              <a:latin typeface="Chaparral Pro" pitchFamily="18" charset="0"/>
              <a:ea typeface="Osaka−等幅"/>
            </a:endParaRPr>
          </a:p>
        </p:txBody>
      </p:sp>
      <p:sp>
        <p:nvSpPr>
          <p:cNvPr id="118" name="正方形/長方形 117"/>
          <p:cNvSpPr/>
          <p:nvPr/>
        </p:nvSpPr>
        <p:spPr>
          <a:xfrm>
            <a:off x="4250185" y="4876385"/>
            <a:ext cx="1381826" cy="616091"/>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$c = $b &gt;&gt; 3;</a:t>
            </a:r>
            <a:endParaRPr kumimoji="1" lang="ja-JP" altLang="en-US" sz="1600" dirty="0">
              <a:solidFill>
                <a:schemeClr val="bg1"/>
              </a:solidFill>
              <a:latin typeface="Chaparral Pro" pitchFamily="18" charset="0"/>
              <a:ea typeface="Osaka−等幅"/>
            </a:endParaRPr>
          </a:p>
        </p:txBody>
      </p:sp>
      <p:sp>
        <p:nvSpPr>
          <p:cNvPr id="119" name="正方形/長方形 118"/>
          <p:cNvSpPr/>
          <p:nvPr/>
        </p:nvSpPr>
        <p:spPr>
          <a:xfrm>
            <a:off x="1180285" y="2468073"/>
            <a:ext cx="941758" cy="57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１</a:t>
            </a:r>
            <a:r>
              <a:rPr kumimoji="1" lang="en-US" altLang="ja-JP" sz="1600" b="1" dirty="0" smtClean="0">
                <a:solidFill>
                  <a:schemeClr val="tx1"/>
                </a:solidFill>
              </a:rPr>
              <a:t>Byte</a:t>
            </a:r>
          </a:p>
          <a:p>
            <a:pPr algn="ctr"/>
            <a:r>
              <a:rPr kumimoji="1" lang="en-US" altLang="ja-JP" sz="1600" b="1" dirty="0" smtClean="0">
                <a:solidFill>
                  <a:schemeClr val="tx1"/>
                </a:solidFill>
              </a:rPr>
              <a:t>$a</a:t>
            </a:r>
            <a:endParaRPr kumimoji="1" lang="ja-JP" altLang="en-US" sz="1600" b="1" dirty="0">
              <a:solidFill>
                <a:schemeClr val="tx1"/>
              </a:solidFill>
            </a:endParaRPr>
          </a:p>
        </p:txBody>
      </p:sp>
      <p:sp>
        <p:nvSpPr>
          <p:cNvPr id="120" name="正方形/長方形 119"/>
          <p:cNvSpPr/>
          <p:nvPr/>
        </p:nvSpPr>
        <p:spPr>
          <a:xfrm>
            <a:off x="1180285" y="3456348"/>
            <a:ext cx="96917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a:t>
            </a:r>
            <a:r>
              <a:rPr kumimoji="1" lang="en-US" altLang="ja-JP" sz="1600" b="1" dirty="0" smtClean="0">
                <a:solidFill>
                  <a:schemeClr val="tx1"/>
                </a:solidFill>
              </a:rPr>
              <a:t>1 &lt;&lt; 3)</a:t>
            </a:r>
            <a:endParaRPr kumimoji="1" lang="ja-JP" altLang="en-US" sz="1600" b="1" dirty="0">
              <a:solidFill>
                <a:schemeClr val="tx1"/>
              </a:solidFill>
            </a:endParaRPr>
          </a:p>
        </p:txBody>
      </p:sp>
      <p:sp>
        <p:nvSpPr>
          <p:cNvPr id="121" name="正方形/長方形 120"/>
          <p:cNvSpPr/>
          <p:nvPr/>
        </p:nvSpPr>
        <p:spPr>
          <a:xfrm>
            <a:off x="1524548" y="4449653"/>
            <a:ext cx="4463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$b</a:t>
            </a:r>
            <a:endParaRPr kumimoji="1" lang="ja-JP" altLang="en-US" sz="1600" b="1" dirty="0">
              <a:solidFill>
                <a:schemeClr val="tx1"/>
              </a:solidFill>
            </a:endParaRPr>
          </a:p>
        </p:txBody>
      </p:sp>
      <p:sp>
        <p:nvSpPr>
          <p:cNvPr id="122" name="正方形/長方形 121"/>
          <p:cNvSpPr/>
          <p:nvPr/>
        </p:nvSpPr>
        <p:spPr>
          <a:xfrm>
            <a:off x="1366787" y="5263242"/>
            <a:ext cx="782668" cy="47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latin typeface="Arial Unicode MS" pitchFamily="50" charset="-128"/>
                <a:ea typeface="Arial Unicode MS" pitchFamily="50" charset="-128"/>
                <a:cs typeface="Arial Unicode MS" pitchFamily="50" charset="-128"/>
              </a:rPr>
              <a:t>1</a:t>
            </a:r>
            <a:r>
              <a:rPr kumimoji="1" lang="en-US" altLang="ja-JP" sz="1600" b="1" dirty="0" smtClean="0">
                <a:solidFill>
                  <a:schemeClr val="tx1"/>
                </a:solidFill>
              </a:rPr>
              <a:t> Bit</a:t>
            </a:r>
          </a:p>
          <a:p>
            <a:pPr algn="ctr"/>
            <a:r>
              <a:rPr kumimoji="1" lang="en-US" altLang="ja-JP" sz="1600" b="1" dirty="0" smtClean="0">
                <a:solidFill>
                  <a:schemeClr val="tx1"/>
                </a:solidFill>
              </a:rPr>
              <a:t>$c</a:t>
            </a:r>
            <a:endParaRPr kumimoji="1" lang="ja-JP" altLang="en-US" sz="1600" b="1" dirty="0">
              <a:solidFill>
                <a:schemeClr val="tx1"/>
              </a:solidFill>
            </a:endParaRPr>
          </a:p>
        </p:txBody>
      </p:sp>
      <p:sp>
        <p:nvSpPr>
          <p:cNvPr id="123" name="正方形/長方形 122"/>
          <p:cNvSpPr/>
          <p:nvPr/>
        </p:nvSpPr>
        <p:spPr>
          <a:xfrm>
            <a:off x="6202553" y="3876428"/>
            <a:ext cx="2322083" cy="616091"/>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$c = ($a &amp; (1 &lt;&lt; 3) &gt;&gt; 3;</a:t>
            </a:r>
            <a:endParaRPr kumimoji="1" lang="ja-JP" altLang="en-US" sz="1600" dirty="0">
              <a:solidFill>
                <a:schemeClr val="bg1"/>
              </a:solidFill>
              <a:latin typeface="Chaparral Pro" pitchFamily="18" charset="0"/>
              <a:ea typeface="Osaka−等幅"/>
            </a:endParaRPr>
          </a:p>
        </p:txBody>
      </p:sp>
      <p:sp>
        <p:nvSpPr>
          <p:cNvPr id="127" name="右矢印 126"/>
          <p:cNvSpPr/>
          <p:nvPr/>
        </p:nvSpPr>
        <p:spPr>
          <a:xfrm rot="1859634">
            <a:off x="5408245" y="3819510"/>
            <a:ext cx="690091" cy="2464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8" name="右矢印 127"/>
          <p:cNvSpPr/>
          <p:nvPr/>
        </p:nvSpPr>
        <p:spPr>
          <a:xfrm rot="19843627">
            <a:off x="5422424" y="4426991"/>
            <a:ext cx="690091" cy="2464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9" name="正方形/長方形 128"/>
          <p:cNvSpPr/>
          <p:nvPr/>
        </p:nvSpPr>
        <p:spPr>
          <a:xfrm>
            <a:off x="6905438" y="4515239"/>
            <a:ext cx="1572976" cy="62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3 </a:t>
            </a:r>
            <a:r>
              <a:rPr kumimoji="1" lang="ja-JP" altLang="en-US" sz="1600" b="1" dirty="0" smtClean="0">
                <a:solidFill>
                  <a:schemeClr val="tx1"/>
                </a:solidFill>
              </a:rPr>
              <a:t>を一般化して</a:t>
            </a:r>
            <a:endParaRPr kumimoji="1" lang="en-US" altLang="ja-JP" sz="1600" b="1" dirty="0" smtClean="0">
              <a:solidFill>
                <a:schemeClr val="tx1"/>
              </a:solidFill>
            </a:endParaRPr>
          </a:p>
          <a:p>
            <a:pPr algn="ctr"/>
            <a:r>
              <a:rPr kumimoji="1" lang="en-US" altLang="ja-JP" sz="1600" b="1" dirty="0" smtClean="0">
                <a:solidFill>
                  <a:schemeClr val="tx1"/>
                </a:solidFill>
              </a:rPr>
              <a:t>$n</a:t>
            </a:r>
            <a:r>
              <a:rPr kumimoji="1" lang="ja-JP" altLang="en-US" sz="1600" b="1" dirty="0" smtClean="0">
                <a:solidFill>
                  <a:schemeClr val="tx1"/>
                </a:solidFill>
              </a:rPr>
              <a:t> に</a:t>
            </a:r>
            <a:endParaRPr kumimoji="1" lang="en-US" altLang="ja-JP" sz="1600" b="1" dirty="0" smtClean="0">
              <a:solidFill>
                <a:schemeClr val="tx1"/>
              </a:solidFill>
            </a:endParaRPr>
          </a:p>
        </p:txBody>
      </p:sp>
      <p:sp>
        <p:nvSpPr>
          <p:cNvPr id="130" name="正方形/長方形 129"/>
          <p:cNvSpPr/>
          <p:nvPr/>
        </p:nvSpPr>
        <p:spPr>
          <a:xfrm>
            <a:off x="6037450" y="5159462"/>
            <a:ext cx="2487186" cy="616091"/>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$c = ($a &amp; (1 &lt;&lt; $n) &gt;&gt; $n;</a:t>
            </a:r>
            <a:endParaRPr kumimoji="1" lang="ja-JP" altLang="en-US" sz="1600" dirty="0">
              <a:solidFill>
                <a:schemeClr val="bg1"/>
              </a:solidFill>
              <a:latin typeface="Chaparral Pro" pitchFamily="18" charset="0"/>
              <a:ea typeface="Osaka−等幅"/>
            </a:endParaRPr>
          </a:p>
        </p:txBody>
      </p:sp>
      <p:sp>
        <p:nvSpPr>
          <p:cNvPr id="131" name="下矢印 130"/>
          <p:cNvSpPr/>
          <p:nvPr/>
        </p:nvSpPr>
        <p:spPr>
          <a:xfrm>
            <a:off x="6574461" y="4612116"/>
            <a:ext cx="330977" cy="3775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a:off x="2908603" y="2391654"/>
            <a:ext cx="368467" cy="811912"/>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a:off x="2925690" y="4260703"/>
            <a:ext cx="368467" cy="811912"/>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4" name="円/楕円 113"/>
          <p:cNvSpPr/>
          <p:nvPr/>
        </p:nvSpPr>
        <p:spPr>
          <a:xfrm>
            <a:off x="3623229" y="5160558"/>
            <a:ext cx="368467" cy="811912"/>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3298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PHP </a:t>
            </a:r>
            <a:r>
              <a:rPr kumimoji="1" lang="ja-JP" altLang="en-US" dirty="0" smtClean="0"/>
              <a:t>でビット読み出し</a:t>
            </a:r>
            <a:r>
              <a:rPr kumimoji="1" lang="en-US" altLang="ja-JP" dirty="0" smtClean="0"/>
              <a:t> (Read)</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頭から１</a:t>
            </a:r>
            <a:r>
              <a:rPr lang="en-US" altLang="ja-JP" dirty="0" smtClean="0"/>
              <a:t>Bit </a:t>
            </a:r>
            <a:r>
              <a:rPr lang="ja-JP" altLang="en-US" dirty="0" smtClean="0"/>
              <a:t>毎</a:t>
            </a:r>
            <a:r>
              <a:rPr lang="ja-JP" altLang="en-US" dirty="0"/>
              <a:t>に</a:t>
            </a:r>
            <a:r>
              <a:rPr lang="ja-JP" altLang="en-US" dirty="0" smtClean="0"/>
              <a:t>読み出し</a:t>
            </a:r>
            <a:endParaRPr lang="en-US" altLang="ja-JP" dirty="0" smtClean="0"/>
          </a:p>
          <a:p>
            <a:pPr marL="0" indent="0">
              <a:buNone/>
            </a:pPr>
            <a:endParaRPr kumimoji="1" lang="ja-JP" altLang="en-US" dirty="0"/>
          </a:p>
        </p:txBody>
      </p:sp>
      <p:grpSp>
        <p:nvGrpSpPr>
          <p:cNvPr id="4" name="図形グループ 42"/>
          <p:cNvGrpSpPr/>
          <p:nvPr/>
        </p:nvGrpSpPr>
        <p:grpSpPr>
          <a:xfrm>
            <a:off x="4302240" y="2633452"/>
            <a:ext cx="331729" cy="616009"/>
            <a:chOff x="3469740" y="3194621"/>
            <a:chExt cx="331729" cy="616009"/>
          </a:xfrm>
        </p:grpSpPr>
        <p:sp>
          <p:nvSpPr>
            <p:cNvPr id="5" name="正方形/長方形 4"/>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 name="正方形/長方形 5"/>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7" name="正方形/長方形 6"/>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8" name="正方形/長方形 7"/>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9" name="図形グループ 49"/>
          <p:cNvGrpSpPr/>
          <p:nvPr/>
        </p:nvGrpSpPr>
        <p:grpSpPr>
          <a:xfrm>
            <a:off x="4077995" y="2628708"/>
            <a:ext cx="331729" cy="616009"/>
            <a:chOff x="3469740" y="3194621"/>
            <a:chExt cx="331729" cy="616009"/>
          </a:xfrm>
        </p:grpSpPr>
        <p:sp>
          <p:nvSpPr>
            <p:cNvPr id="10" name="正方形/長方形 9"/>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 name="正方形/長方形 10"/>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2" name="正方形/長方形 11"/>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3" name="正方形/長方形 12"/>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4" name="図形グループ 54"/>
          <p:cNvGrpSpPr/>
          <p:nvPr/>
        </p:nvGrpSpPr>
        <p:grpSpPr>
          <a:xfrm>
            <a:off x="3851275" y="2629476"/>
            <a:ext cx="331729" cy="616009"/>
            <a:chOff x="3469740" y="3194621"/>
            <a:chExt cx="331729" cy="616009"/>
          </a:xfrm>
        </p:grpSpPr>
        <p:sp>
          <p:nvSpPr>
            <p:cNvPr id="15" name="正方形/長方形 14"/>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6" name="正方形/長方形 15"/>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7" name="正方形/長方形 16"/>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8" name="正方形/長方形 17"/>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9" name="図形グループ 59"/>
          <p:cNvGrpSpPr/>
          <p:nvPr/>
        </p:nvGrpSpPr>
        <p:grpSpPr>
          <a:xfrm>
            <a:off x="3633286" y="2631765"/>
            <a:ext cx="331729" cy="616009"/>
            <a:chOff x="3469740" y="3194621"/>
            <a:chExt cx="331729" cy="616009"/>
          </a:xfrm>
        </p:grpSpPr>
        <p:sp>
          <p:nvSpPr>
            <p:cNvPr id="20" name="正方形/長方形 19"/>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1" name="正方形/長方形 20"/>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2" name="正方形/長方形 21"/>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3" name="正方形/長方形 22"/>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24" name="図形グループ 64"/>
          <p:cNvGrpSpPr/>
          <p:nvPr/>
        </p:nvGrpSpPr>
        <p:grpSpPr>
          <a:xfrm>
            <a:off x="3410560" y="2632529"/>
            <a:ext cx="331729" cy="616009"/>
            <a:chOff x="3469740" y="3194621"/>
            <a:chExt cx="331729" cy="616009"/>
          </a:xfrm>
        </p:grpSpPr>
        <p:sp>
          <p:nvSpPr>
            <p:cNvPr id="25" name="正方形/長方形 24"/>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6" name="正方形/長方形 25"/>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7" name="正方形/長方形 26"/>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8" name="正方形/長方形 27"/>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29" name="図形グループ 69"/>
          <p:cNvGrpSpPr/>
          <p:nvPr/>
        </p:nvGrpSpPr>
        <p:grpSpPr>
          <a:xfrm>
            <a:off x="3199562" y="2630240"/>
            <a:ext cx="331729" cy="616009"/>
            <a:chOff x="3469740" y="3194621"/>
            <a:chExt cx="331729" cy="616009"/>
          </a:xfrm>
        </p:grpSpPr>
        <p:sp>
          <p:nvSpPr>
            <p:cNvPr id="30" name="正方形/長方形 29"/>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1" name="正方形/長方形 30"/>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32" name="正方形/長方形 31"/>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3" name="正方形/長方形 32"/>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34" name="図形グループ 74"/>
          <p:cNvGrpSpPr/>
          <p:nvPr/>
        </p:nvGrpSpPr>
        <p:grpSpPr>
          <a:xfrm>
            <a:off x="2981573" y="2632529"/>
            <a:ext cx="331729" cy="616009"/>
            <a:chOff x="3469740" y="3194621"/>
            <a:chExt cx="331729" cy="616009"/>
          </a:xfrm>
        </p:grpSpPr>
        <p:sp>
          <p:nvSpPr>
            <p:cNvPr id="35" name="正方形/長方形 34"/>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6" name="正方形/長方形 35"/>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37" name="正方形/長方形 36"/>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8" name="正方形/長方形 37"/>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39" name="図形グループ 79"/>
          <p:cNvGrpSpPr/>
          <p:nvPr/>
        </p:nvGrpSpPr>
        <p:grpSpPr>
          <a:xfrm>
            <a:off x="2758847" y="2633293"/>
            <a:ext cx="331729" cy="616009"/>
            <a:chOff x="3469740" y="3194621"/>
            <a:chExt cx="331729" cy="616009"/>
          </a:xfrm>
        </p:grpSpPr>
        <p:sp>
          <p:nvSpPr>
            <p:cNvPr id="40" name="正方形/長方形 39"/>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1" name="正方形/長方形 40"/>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42" name="正方形/長方形 41"/>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3" name="正方形/長方形 42"/>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sp>
        <p:nvSpPr>
          <p:cNvPr id="46" name="正方形/長方形 45"/>
          <p:cNvSpPr/>
          <p:nvPr/>
        </p:nvSpPr>
        <p:spPr>
          <a:xfrm>
            <a:off x="4365095" y="3593734"/>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7" name="正方形/長方形 46"/>
          <p:cNvSpPr/>
          <p:nvPr/>
        </p:nvSpPr>
        <p:spPr>
          <a:xfrm>
            <a:off x="4290019" y="359449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48" name="正方形/長方形 47"/>
          <p:cNvSpPr/>
          <p:nvPr/>
        </p:nvSpPr>
        <p:spPr>
          <a:xfrm>
            <a:off x="4140850" y="3592193"/>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9" name="正方形/長方形 48"/>
          <p:cNvSpPr/>
          <p:nvPr/>
        </p:nvSpPr>
        <p:spPr>
          <a:xfrm>
            <a:off x="4065774" y="3592957"/>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50" name="正方形/長方形 49"/>
          <p:cNvSpPr/>
          <p:nvPr/>
        </p:nvSpPr>
        <p:spPr>
          <a:xfrm>
            <a:off x="3914130" y="3589758"/>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1" name="正方形/長方形 50"/>
          <p:cNvSpPr/>
          <p:nvPr/>
        </p:nvSpPr>
        <p:spPr>
          <a:xfrm>
            <a:off x="3839054" y="3590522"/>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52" name="正方形/長方形 51"/>
          <p:cNvSpPr/>
          <p:nvPr/>
        </p:nvSpPr>
        <p:spPr>
          <a:xfrm>
            <a:off x="2795560" y="4592402"/>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3" name="正方形/長方形 52"/>
          <p:cNvSpPr/>
          <p:nvPr/>
        </p:nvSpPr>
        <p:spPr>
          <a:xfrm>
            <a:off x="2720484" y="459316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54" name="正方形/長方形 53"/>
          <p:cNvSpPr/>
          <p:nvPr/>
        </p:nvSpPr>
        <p:spPr>
          <a:xfrm>
            <a:off x="3685165" y="359281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5" name="正方形/長方形 54"/>
          <p:cNvSpPr/>
          <p:nvPr/>
        </p:nvSpPr>
        <p:spPr>
          <a:xfrm>
            <a:off x="3610089" y="359357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56" name="正方形/長方形 55"/>
          <p:cNvSpPr/>
          <p:nvPr/>
        </p:nvSpPr>
        <p:spPr>
          <a:xfrm>
            <a:off x="3474167" y="3590522"/>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7" name="正方形/長方形 56"/>
          <p:cNvSpPr/>
          <p:nvPr/>
        </p:nvSpPr>
        <p:spPr>
          <a:xfrm>
            <a:off x="3399091" y="359128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58" name="正方形/長方形 57"/>
          <p:cNvSpPr/>
          <p:nvPr/>
        </p:nvSpPr>
        <p:spPr>
          <a:xfrm>
            <a:off x="3256178" y="359281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9" name="正方形/長方形 58"/>
          <p:cNvSpPr/>
          <p:nvPr/>
        </p:nvSpPr>
        <p:spPr>
          <a:xfrm>
            <a:off x="3181102" y="359357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60" name="正方形/長方形 59"/>
          <p:cNvSpPr/>
          <p:nvPr/>
        </p:nvSpPr>
        <p:spPr>
          <a:xfrm>
            <a:off x="3033452" y="3593575"/>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1" name="正方形/長方形 60"/>
          <p:cNvSpPr/>
          <p:nvPr/>
        </p:nvSpPr>
        <p:spPr>
          <a:xfrm>
            <a:off x="2958376" y="3594339"/>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62" name="正方形/長方形 61"/>
          <p:cNvSpPr/>
          <p:nvPr/>
        </p:nvSpPr>
        <p:spPr>
          <a:xfrm>
            <a:off x="4235235" y="3830837"/>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シフト</a:t>
            </a:r>
            <a:endParaRPr kumimoji="1" lang="ja-JP" altLang="en-US" sz="1600" b="1" dirty="0">
              <a:solidFill>
                <a:schemeClr val="tx1"/>
              </a:solidFill>
            </a:endParaRPr>
          </a:p>
        </p:txBody>
      </p:sp>
      <p:sp>
        <p:nvSpPr>
          <p:cNvPr id="63" name="正方形/長方形 62"/>
          <p:cNvSpPr/>
          <p:nvPr/>
        </p:nvSpPr>
        <p:spPr>
          <a:xfrm>
            <a:off x="3299606" y="3258593"/>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a:t>
            </a:r>
            <a:endParaRPr kumimoji="1" lang="ja-JP" altLang="en-US" sz="1600" b="1" dirty="0">
              <a:solidFill>
                <a:schemeClr val="tx1"/>
              </a:solidFill>
            </a:endParaRPr>
          </a:p>
        </p:txBody>
      </p:sp>
      <p:sp>
        <p:nvSpPr>
          <p:cNvPr id="64" name="正方形/長方形 63"/>
          <p:cNvSpPr/>
          <p:nvPr/>
        </p:nvSpPr>
        <p:spPr>
          <a:xfrm>
            <a:off x="2793400" y="4890671"/>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5" name="正方形/長方形 64"/>
          <p:cNvSpPr/>
          <p:nvPr/>
        </p:nvSpPr>
        <p:spPr>
          <a:xfrm>
            <a:off x="2718324" y="489143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80" name="下矢印 79"/>
          <p:cNvSpPr/>
          <p:nvPr/>
        </p:nvSpPr>
        <p:spPr>
          <a:xfrm>
            <a:off x="3346590" y="4310834"/>
            <a:ext cx="330977" cy="2464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1639685" y="2614965"/>
            <a:ext cx="1194990" cy="57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１</a:t>
            </a:r>
            <a:r>
              <a:rPr kumimoji="1" lang="en-US" altLang="ja-JP" sz="1600" b="1" dirty="0" smtClean="0">
                <a:solidFill>
                  <a:schemeClr val="tx1"/>
                </a:solidFill>
              </a:rPr>
              <a:t>Byte</a:t>
            </a:r>
          </a:p>
        </p:txBody>
      </p:sp>
      <p:sp>
        <p:nvSpPr>
          <p:cNvPr id="85" name="正方形/長方形 84"/>
          <p:cNvSpPr/>
          <p:nvPr/>
        </p:nvSpPr>
        <p:spPr>
          <a:xfrm>
            <a:off x="2810477" y="3591975"/>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86" name="正方形/長方形 85"/>
          <p:cNvSpPr/>
          <p:nvPr/>
        </p:nvSpPr>
        <p:spPr>
          <a:xfrm>
            <a:off x="2735401" y="3592739"/>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89" name="正方形/長方形 88"/>
          <p:cNvSpPr/>
          <p:nvPr/>
        </p:nvSpPr>
        <p:spPr>
          <a:xfrm>
            <a:off x="3101960" y="4667802"/>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0" name="正方形/長方形 89"/>
          <p:cNvSpPr/>
          <p:nvPr/>
        </p:nvSpPr>
        <p:spPr>
          <a:xfrm>
            <a:off x="3026884" y="466856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91" name="正方形/長方形 90"/>
          <p:cNvSpPr/>
          <p:nvPr/>
        </p:nvSpPr>
        <p:spPr>
          <a:xfrm>
            <a:off x="3099800" y="4966071"/>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2" name="正方形/長方形 91"/>
          <p:cNvSpPr/>
          <p:nvPr/>
        </p:nvSpPr>
        <p:spPr>
          <a:xfrm>
            <a:off x="3024724" y="496683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93" name="正方形/長方形 92"/>
          <p:cNvSpPr/>
          <p:nvPr/>
        </p:nvSpPr>
        <p:spPr>
          <a:xfrm>
            <a:off x="3409960" y="4744802"/>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4" name="正方形/長方形 93"/>
          <p:cNvSpPr/>
          <p:nvPr/>
        </p:nvSpPr>
        <p:spPr>
          <a:xfrm>
            <a:off x="3334884" y="474556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95" name="正方形/長方形 94"/>
          <p:cNvSpPr/>
          <p:nvPr/>
        </p:nvSpPr>
        <p:spPr>
          <a:xfrm>
            <a:off x="3407800" y="5043071"/>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6" name="正方形/長方形 95"/>
          <p:cNvSpPr/>
          <p:nvPr/>
        </p:nvSpPr>
        <p:spPr>
          <a:xfrm>
            <a:off x="3332724" y="504383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97" name="正方形/長方形 96"/>
          <p:cNvSpPr/>
          <p:nvPr/>
        </p:nvSpPr>
        <p:spPr>
          <a:xfrm>
            <a:off x="3727585" y="4821802"/>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8" name="正方形/長方形 97"/>
          <p:cNvSpPr/>
          <p:nvPr/>
        </p:nvSpPr>
        <p:spPr>
          <a:xfrm>
            <a:off x="3652509" y="482256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99" name="正方形/長方形 98"/>
          <p:cNvSpPr/>
          <p:nvPr/>
        </p:nvSpPr>
        <p:spPr>
          <a:xfrm>
            <a:off x="3725425" y="5120071"/>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0" name="正方形/長方形 99"/>
          <p:cNvSpPr/>
          <p:nvPr/>
        </p:nvSpPr>
        <p:spPr>
          <a:xfrm>
            <a:off x="3650349" y="512083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01" name="正方形/長方形 100"/>
          <p:cNvSpPr/>
          <p:nvPr/>
        </p:nvSpPr>
        <p:spPr>
          <a:xfrm>
            <a:off x="4042361" y="488907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2" name="正方形/長方形 101"/>
          <p:cNvSpPr/>
          <p:nvPr/>
        </p:nvSpPr>
        <p:spPr>
          <a:xfrm>
            <a:off x="3967285" y="488983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03" name="正方形/長方形 102"/>
          <p:cNvSpPr/>
          <p:nvPr/>
        </p:nvSpPr>
        <p:spPr>
          <a:xfrm>
            <a:off x="4040201" y="5187340"/>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4" name="正方形/長方形 103"/>
          <p:cNvSpPr/>
          <p:nvPr/>
        </p:nvSpPr>
        <p:spPr>
          <a:xfrm>
            <a:off x="3965125" y="518810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05" name="正方形/長方形 104"/>
          <p:cNvSpPr/>
          <p:nvPr/>
        </p:nvSpPr>
        <p:spPr>
          <a:xfrm>
            <a:off x="4348761" y="496447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6" name="正方形/長方形 105"/>
          <p:cNvSpPr/>
          <p:nvPr/>
        </p:nvSpPr>
        <p:spPr>
          <a:xfrm>
            <a:off x="4273685" y="496523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07" name="正方形/長方形 106"/>
          <p:cNvSpPr/>
          <p:nvPr/>
        </p:nvSpPr>
        <p:spPr>
          <a:xfrm>
            <a:off x="4346601" y="5262740"/>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8" name="正方形/長方形 107"/>
          <p:cNvSpPr/>
          <p:nvPr/>
        </p:nvSpPr>
        <p:spPr>
          <a:xfrm>
            <a:off x="4271525" y="526350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09" name="正方形/長方形 108"/>
          <p:cNvSpPr/>
          <p:nvPr/>
        </p:nvSpPr>
        <p:spPr>
          <a:xfrm>
            <a:off x="4656761" y="504147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0" name="正方形/長方形 109"/>
          <p:cNvSpPr/>
          <p:nvPr/>
        </p:nvSpPr>
        <p:spPr>
          <a:xfrm>
            <a:off x="4581685" y="504223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11" name="正方形/長方形 110"/>
          <p:cNvSpPr/>
          <p:nvPr/>
        </p:nvSpPr>
        <p:spPr>
          <a:xfrm>
            <a:off x="4654601" y="5339740"/>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2" name="正方形/長方形 111"/>
          <p:cNvSpPr/>
          <p:nvPr/>
        </p:nvSpPr>
        <p:spPr>
          <a:xfrm>
            <a:off x="4579525" y="534050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13" name="正方形/長方形 112"/>
          <p:cNvSpPr/>
          <p:nvPr/>
        </p:nvSpPr>
        <p:spPr>
          <a:xfrm>
            <a:off x="4974386" y="511847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4" name="正方形/長方形 113"/>
          <p:cNvSpPr/>
          <p:nvPr/>
        </p:nvSpPr>
        <p:spPr>
          <a:xfrm>
            <a:off x="4899310" y="511923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15" name="正方形/長方形 114"/>
          <p:cNvSpPr/>
          <p:nvPr/>
        </p:nvSpPr>
        <p:spPr>
          <a:xfrm>
            <a:off x="4972226" y="5416740"/>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6" name="正方形/長方形 115"/>
          <p:cNvSpPr/>
          <p:nvPr/>
        </p:nvSpPr>
        <p:spPr>
          <a:xfrm>
            <a:off x="4897150" y="541750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18" name="正方形/長方形 117"/>
          <p:cNvSpPr/>
          <p:nvPr/>
        </p:nvSpPr>
        <p:spPr>
          <a:xfrm>
            <a:off x="3427903" y="3830073"/>
            <a:ext cx="208511" cy="303272"/>
          </a:xfrm>
          <a:prstGeom prst="rect">
            <a:avLst/>
          </a:prstGeom>
          <a:solidFill>
            <a:schemeClr val="tx1">
              <a:lumMod val="90000"/>
              <a:lumOff val="10000"/>
              <a:alpha val="50000"/>
            </a:scheme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9" name="正方形/長方形 118"/>
          <p:cNvSpPr/>
          <p:nvPr/>
        </p:nvSpPr>
        <p:spPr>
          <a:xfrm>
            <a:off x="3352827" y="3830837"/>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21" name="正方形/長方形 120"/>
          <p:cNvSpPr/>
          <p:nvPr/>
        </p:nvSpPr>
        <p:spPr>
          <a:xfrm>
            <a:off x="3241247" y="3827766"/>
            <a:ext cx="208511" cy="303272"/>
          </a:xfrm>
          <a:prstGeom prst="rect">
            <a:avLst/>
          </a:prstGeom>
          <a:solidFill>
            <a:schemeClr val="tx1">
              <a:lumMod val="90000"/>
              <a:lumOff val="10000"/>
              <a:alpha val="20000"/>
            </a:schemeClr>
          </a:solidFill>
          <a:ln>
            <a:solidFill>
              <a:schemeClr val="accent1">
                <a:shade val="95000"/>
                <a:satMod val="105000"/>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22" name="正方形/長方形 121"/>
          <p:cNvSpPr/>
          <p:nvPr/>
        </p:nvSpPr>
        <p:spPr>
          <a:xfrm>
            <a:off x="3166171" y="3828530"/>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44" name="正方形/長方形 43"/>
          <p:cNvSpPr/>
          <p:nvPr/>
        </p:nvSpPr>
        <p:spPr>
          <a:xfrm>
            <a:off x="3618525" y="3827766"/>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5" name="正方形/長方形 44"/>
          <p:cNvSpPr/>
          <p:nvPr/>
        </p:nvSpPr>
        <p:spPr>
          <a:xfrm>
            <a:off x="3543449" y="3828530"/>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cxnSp>
        <p:nvCxnSpPr>
          <p:cNvPr id="81" name="直線矢印コネクタ 80"/>
          <p:cNvCxnSpPr/>
          <p:nvPr/>
        </p:nvCxnSpPr>
        <p:spPr>
          <a:xfrm>
            <a:off x="2843548" y="3979402"/>
            <a:ext cx="14560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3" name="正方形/長方形 122"/>
          <p:cNvSpPr/>
          <p:nvPr/>
        </p:nvSpPr>
        <p:spPr>
          <a:xfrm>
            <a:off x="1690982" y="4592402"/>
            <a:ext cx="1194990" cy="57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１</a:t>
            </a:r>
            <a:r>
              <a:rPr kumimoji="1" lang="en-US" altLang="ja-JP" sz="1600" b="1" dirty="0" smtClean="0">
                <a:solidFill>
                  <a:schemeClr val="tx1"/>
                </a:solidFill>
              </a:rPr>
              <a:t>Bit</a:t>
            </a:r>
          </a:p>
          <a:p>
            <a:pPr algn="ctr"/>
            <a:r>
              <a:rPr kumimoji="1" lang="en-US" altLang="ja-JP" sz="1600" b="1" dirty="0">
                <a:solidFill>
                  <a:schemeClr val="tx1"/>
                </a:solidFill>
              </a:rPr>
              <a:t>x</a:t>
            </a:r>
            <a:r>
              <a:rPr kumimoji="1" lang="en-US" altLang="ja-JP" sz="1600" b="1" dirty="0" smtClean="0">
                <a:solidFill>
                  <a:schemeClr val="tx1"/>
                </a:solidFill>
              </a:rPr>
              <a:t> 8</a:t>
            </a:r>
          </a:p>
        </p:txBody>
      </p:sp>
    </p:spTree>
    <p:extLst>
      <p:ext uri="{BB962C8B-B14F-4D97-AF65-F5344CB8AC3E}">
        <p14:creationId xmlns:p14="http://schemas.microsoft.com/office/powerpoint/2010/main" val="2243914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PHP </a:t>
            </a:r>
            <a:r>
              <a:rPr kumimoji="1" lang="ja-JP" altLang="en-US" dirty="0" smtClean="0"/>
              <a:t>でビット書き込み</a:t>
            </a:r>
            <a:r>
              <a:rPr kumimoji="1" lang="en-US" altLang="ja-JP" dirty="0" smtClean="0"/>
              <a:t> (Write)</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Bit </a:t>
            </a:r>
            <a:r>
              <a:rPr lang="ja-JP" altLang="en-US" dirty="0" smtClean="0"/>
              <a:t>を連結して </a:t>
            </a:r>
            <a:r>
              <a:rPr lang="en-US" altLang="ja-JP" dirty="0" smtClean="0"/>
              <a:t>Byte </a:t>
            </a:r>
            <a:r>
              <a:rPr lang="ja-JP" altLang="en-US" dirty="0" smtClean="0"/>
              <a:t>を生成</a:t>
            </a:r>
            <a:endParaRPr kumimoji="1" lang="ja-JP" altLang="en-US" dirty="0"/>
          </a:p>
        </p:txBody>
      </p:sp>
      <p:grpSp>
        <p:nvGrpSpPr>
          <p:cNvPr id="4" name="図形グループ 42"/>
          <p:cNvGrpSpPr/>
          <p:nvPr/>
        </p:nvGrpSpPr>
        <p:grpSpPr>
          <a:xfrm>
            <a:off x="3589608" y="2486560"/>
            <a:ext cx="331729" cy="616009"/>
            <a:chOff x="3469740" y="3194621"/>
            <a:chExt cx="331729" cy="616009"/>
          </a:xfrm>
        </p:grpSpPr>
        <p:sp>
          <p:nvSpPr>
            <p:cNvPr id="5" name="正方形/長方形 4"/>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 name="正方形/長方形 5"/>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7" name="正方形/長方形 6"/>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8" name="正方形/長方形 7"/>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0" name="図形グループ 49"/>
          <p:cNvGrpSpPr/>
          <p:nvPr/>
        </p:nvGrpSpPr>
        <p:grpSpPr>
          <a:xfrm>
            <a:off x="3365363" y="2481816"/>
            <a:ext cx="331729" cy="616009"/>
            <a:chOff x="3469740" y="3194621"/>
            <a:chExt cx="331729" cy="616009"/>
          </a:xfrm>
        </p:grpSpPr>
        <p:sp>
          <p:nvSpPr>
            <p:cNvPr id="11" name="正方形/長方形 1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2" name="正方形/長方形 1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3" name="正方形/長方形 1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4" name="正方形/長方形 1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5" name="図形グループ 54"/>
          <p:cNvGrpSpPr/>
          <p:nvPr/>
        </p:nvGrpSpPr>
        <p:grpSpPr>
          <a:xfrm>
            <a:off x="3138643" y="2482584"/>
            <a:ext cx="331729" cy="616009"/>
            <a:chOff x="3469740" y="3194621"/>
            <a:chExt cx="331729" cy="616009"/>
          </a:xfrm>
        </p:grpSpPr>
        <p:sp>
          <p:nvSpPr>
            <p:cNvPr id="16" name="正方形/長方形 15"/>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7" name="正方形/長方形 16"/>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8" name="正方形/長方形 17"/>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9" name="正方形/長方形 18"/>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20" name="図形グループ 59"/>
          <p:cNvGrpSpPr/>
          <p:nvPr/>
        </p:nvGrpSpPr>
        <p:grpSpPr>
          <a:xfrm>
            <a:off x="2920654" y="2484873"/>
            <a:ext cx="331729" cy="616009"/>
            <a:chOff x="3469740" y="3194621"/>
            <a:chExt cx="331729" cy="616009"/>
          </a:xfrm>
        </p:grpSpPr>
        <p:sp>
          <p:nvSpPr>
            <p:cNvPr id="21" name="正方形/長方形 2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2" name="正方形/長方形 2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3" name="正方形/長方形 2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4" name="正方形/長方形 2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25" name="図形グループ 64"/>
          <p:cNvGrpSpPr/>
          <p:nvPr/>
        </p:nvGrpSpPr>
        <p:grpSpPr>
          <a:xfrm>
            <a:off x="2697928" y="2485637"/>
            <a:ext cx="331729" cy="616009"/>
            <a:chOff x="3469740" y="3194621"/>
            <a:chExt cx="331729" cy="616009"/>
          </a:xfrm>
        </p:grpSpPr>
        <p:sp>
          <p:nvSpPr>
            <p:cNvPr id="26" name="正方形/長方形 25"/>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7" name="正方形/長方形 26"/>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8" name="正方形/長方形 27"/>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9" name="正方形/長方形 28"/>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30" name="図形グループ 69"/>
          <p:cNvGrpSpPr/>
          <p:nvPr/>
        </p:nvGrpSpPr>
        <p:grpSpPr>
          <a:xfrm>
            <a:off x="2486930" y="2483348"/>
            <a:ext cx="331729" cy="616009"/>
            <a:chOff x="3469740" y="3194621"/>
            <a:chExt cx="331729" cy="616009"/>
          </a:xfrm>
        </p:grpSpPr>
        <p:sp>
          <p:nvSpPr>
            <p:cNvPr id="31" name="正方形/長方形 3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2" name="正方形/長方形 3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33" name="正方形/長方形 3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4" name="正方形/長方形 3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35" name="図形グループ 74"/>
          <p:cNvGrpSpPr/>
          <p:nvPr/>
        </p:nvGrpSpPr>
        <p:grpSpPr>
          <a:xfrm>
            <a:off x="2268941" y="2485637"/>
            <a:ext cx="331729" cy="616009"/>
            <a:chOff x="3469740" y="3194621"/>
            <a:chExt cx="331729" cy="616009"/>
          </a:xfrm>
        </p:grpSpPr>
        <p:sp>
          <p:nvSpPr>
            <p:cNvPr id="36" name="正方形/長方形 35"/>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7" name="正方形/長方形 36"/>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38" name="正方形/長方形 37"/>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39" name="正方形/長方形 38"/>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40" name="図形グループ 79"/>
          <p:cNvGrpSpPr/>
          <p:nvPr/>
        </p:nvGrpSpPr>
        <p:grpSpPr>
          <a:xfrm>
            <a:off x="2046215" y="2486401"/>
            <a:ext cx="331729" cy="616009"/>
            <a:chOff x="3469740" y="3194621"/>
            <a:chExt cx="331729" cy="616009"/>
          </a:xfrm>
        </p:grpSpPr>
        <p:sp>
          <p:nvSpPr>
            <p:cNvPr id="41" name="正方形/長方形 40"/>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2" name="正方形/長方形 41"/>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43" name="正方形/長方形 42"/>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4" name="正方形/長方形 43"/>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sp>
        <p:nvSpPr>
          <p:cNvPr id="45" name="正方形/長方形 44"/>
          <p:cNvSpPr/>
          <p:nvPr/>
        </p:nvSpPr>
        <p:spPr>
          <a:xfrm>
            <a:off x="2983679" y="3442862"/>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6" name="正方形/長方形 45"/>
          <p:cNvSpPr/>
          <p:nvPr/>
        </p:nvSpPr>
        <p:spPr>
          <a:xfrm>
            <a:off x="2908603" y="344362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47" name="正方形/長方形 46"/>
          <p:cNvSpPr/>
          <p:nvPr/>
        </p:nvSpPr>
        <p:spPr>
          <a:xfrm>
            <a:off x="3652463" y="3446842"/>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48" name="正方形/長方形 47"/>
          <p:cNvSpPr/>
          <p:nvPr/>
        </p:nvSpPr>
        <p:spPr>
          <a:xfrm>
            <a:off x="3577387" y="344760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49" name="正方形/長方形 48"/>
          <p:cNvSpPr/>
          <p:nvPr/>
        </p:nvSpPr>
        <p:spPr>
          <a:xfrm>
            <a:off x="3428218" y="3454926"/>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0" name="正方形/長方形 49"/>
          <p:cNvSpPr/>
          <p:nvPr/>
        </p:nvSpPr>
        <p:spPr>
          <a:xfrm>
            <a:off x="3353142" y="3455690"/>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51" name="正方形/長方形 50"/>
          <p:cNvSpPr/>
          <p:nvPr/>
        </p:nvSpPr>
        <p:spPr>
          <a:xfrm>
            <a:off x="3201498" y="3442866"/>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2" name="正方形/長方形 51"/>
          <p:cNvSpPr/>
          <p:nvPr/>
        </p:nvSpPr>
        <p:spPr>
          <a:xfrm>
            <a:off x="3126422" y="3443630"/>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55" name="正方形/長方形 54"/>
          <p:cNvSpPr/>
          <p:nvPr/>
        </p:nvSpPr>
        <p:spPr>
          <a:xfrm>
            <a:off x="2760783" y="3445919"/>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6" name="正方形/長方形 55"/>
          <p:cNvSpPr/>
          <p:nvPr/>
        </p:nvSpPr>
        <p:spPr>
          <a:xfrm>
            <a:off x="2685707" y="3446683"/>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57" name="正方形/長方形 56"/>
          <p:cNvSpPr/>
          <p:nvPr/>
        </p:nvSpPr>
        <p:spPr>
          <a:xfrm>
            <a:off x="2549785" y="3443630"/>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58" name="正方形/長方形 57"/>
          <p:cNvSpPr/>
          <p:nvPr/>
        </p:nvSpPr>
        <p:spPr>
          <a:xfrm>
            <a:off x="2474709" y="344439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59" name="正方形/長方形 58"/>
          <p:cNvSpPr/>
          <p:nvPr/>
        </p:nvSpPr>
        <p:spPr>
          <a:xfrm>
            <a:off x="2331796" y="3445919"/>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0" name="正方形/長方形 59"/>
          <p:cNvSpPr/>
          <p:nvPr/>
        </p:nvSpPr>
        <p:spPr>
          <a:xfrm>
            <a:off x="2256720" y="3446683"/>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61" name="正方形/長方形 60"/>
          <p:cNvSpPr/>
          <p:nvPr/>
        </p:nvSpPr>
        <p:spPr>
          <a:xfrm>
            <a:off x="2109070" y="3446683"/>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62" name="正方形/長方形 61"/>
          <p:cNvSpPr/>
          <p:nvPr/>
        </p:nvSpPr>
        <p:spPr>
          <a:xfrm>
            <a:off x="2033994" y="3447447"/>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63" name="正方形/長方形 62"/>
          <p:cNvSpPr/>
          <p:nvPr/>
        </p:nvSpPr>
        <p:spPr>
          <a:xfrm>
            <a:off x="3192190" y="3876428"/>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3</a:t>
            </a:r>
            <a:r>
              <a:rPr kumimoji="1" lang="en-US" altLang="ja-JP" sz="1600" b="1" dirty="0">
                <a:solidFill>
                  <a:schemeClr val="tx1"/>
                </a:solidFill>
              </a:rPr>
              <a:t> </a:t>
            </a:r>
            <a:r>
              <a:rPr kumimoji="1" lang="ja-JP" altLang="en-US" sz="1600" b="1" dirty="0" smtClean="0">
                <a:solidFill>
                  <a:schemeClr val="tx1"/>
                </a:solidFill>
              </a:rPr>
              <a:t>つ</a:t>
            </a:r>
            <a:endParaRPr kumimoji="1" lang="ja-JP" altLang="en-US" sz="1600" b="1" dirty="0">
              <a:solidFill>
                <a:schemeClr val="tx1"/>
              </a:solidFill>
            </a:endParaRPr>
          </a:p>
        </p:txBody>
      </p:sp>
      <p:sp>
        <p:nvSpPr>
          <p:cNvPr id="64" name="正方形/長方形 63"/>
          <p:cNvSpPr/>
          <p:nvPr/>
        </p:nvSpPr>
        <p:spPr>
          <a:xfrm>
            <a:off x="2818659" y="3082826"/>
            <a:ext cx="20848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  </a:t>
            </a:r>
            <a:r>
              <a:rPr kumimoji="1" lang="ja-JP" altLang="en-US" sz="1600" b="1" dirty="0" smtClean="0">
                <a:solidFill>
                  <a:schemeClr val="tx1"/>
                </a:solidFill>
              </a:rPr>
              <a:t>← ビット和演算子</a:t>
            </a:r>
            <a:endParaRPr kumimoji="1" lang="ja-JP" altLang="en-US" sz="1600" b="1" dirty="0">
              <a:solidFill>
                <a:schemeClr val="tx1"/>
              </a:solidFill>
            </a:endParaRPr>
          </a:p>
        </p:txBody>
      </p:sp>
      <p:sp>
        <p:nvSpPr>
          <p:cNvPr id="81" name="下矢印 80"/>
          <p:cNvSpPr/>
          <p:nvPr/>
        </p:nvSpPr>
        <p:spPr>
          <a:xfrm>
            <a:off x="2920067" y="4002920"/>
            <a:ext cx="330977" cy="2464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82" name="直線矢印コネクタ 81"/>
          <p:cNvCxnSpPr/>
          <p:nvPr/>
        </p:nvCxnSpPr>
        <p:spPr>
          <a:xfrm flipH="1">
            <a:off x="3063511" y="3938780"/>
            <a:ext cx="71634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9" name="正方形/長方形 88"/>
          <p:cNvSpPr/>
          <p:nvPr/>
        </p:nvSpPr>
        <p:spPr>
          <a:xfrm>
            <a:off x="927053" y="2468073"/>
            <a:ext cx="1194990" cy="57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１</a:t>
            </a:r>
            <a:r>
              <a:rPr kumimoji="1" lang="en-US" altLang="ja-JP" sz="1600" b="1" dirty="0" smtClean="0">
                <a:solidFill>
                  <a:schemeClr val="tx1"/>
                </a:solidFill>
              </a:rPr>
              <a:t>Byte</a:t>
            </a:r>
          </a:p>
          <a:p>
            <a:pPr algn="ctr"/>
            <a:r>
              <a:rPr kumimoji="1" lang="en-US" altLang="ja-JP" sz="1600" b="1" dirty="0" smtClean="0">
                <a:solidFill>
                  <a:schemeClr val="tx1"/>
                </a:solidFill>
              </a:rPr>
              <a:t>$a</a:t>
            </a:r>
            <a:endParaRPr kumimoji="1" lang="ja-JP" altLang="en-US" sz="1600" b="1" dirty="0">
              <a:solidFill>
                <a:schemeClr val="tx1"/>
              </a:solidFill>
            </a:endParaRPr>
          </a:p>
        </p:txBody>
      </p:sp>
      <p:sp>
        <p:nvSpPr>
          <p:cNvPr id="90" name="正方形/長方形 89"/>
          <p:cNvSpPr/>
          <p:nvPr/>
        </p:nvSpPr>
        <p:spPr>
          <a:xfrm>
            <a:off x="1180285" y="3456348"/>
            <a:ext cx="96917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tx1"/>
                </a:solidFill>
              </a:rPr>
              <a:t>(</a:t>
            </a:r>
            <a:r>
              <a:rPr kumimoji="1" lang="en-US" altLang="ja-JP" sz="1600" b="1" dirty="0" smtClean="0">
                <a:solidFill>
                  <a:schemeClr val="tx1"/>
                </a:solidFill>
              </a:rPr>
              <a:t>1 &lt;&lt; 3)</a:t>
            </a:r>
            <a:endParaRPr kumimoji="1" lang="ja-JP" altLang="en-US" sz="1600" b="1" dirty="0">
              <a:solidFill>
                <a:schemeClr val="tx1"/>
              </a:solidFill>
            </a:endParaRPr>
          </a:p>
        </p:txBody>
      </p:sp>
      <p:sp>
        <p:nvSpPr>
          <p:cNvPr id="93" name="正方形/長方形 92"/>
          <p:cNvSpPr/>
          <p:nvPr/>
        </p:nvSpPr>
        <p:spPr>
          <a:xfrm>
            <a:off x="2092726" y="5196577"/>
            <a:ext cx="1847916" cy="616091"/>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$c = $a | (1 &lt;&lt; $n);</a:t>
            </a:r>
            <a:endParaRPr kumimoji="1" lang="ja-JP" altLang="en-US" sz="1600" dirty="0">
              <a:solidFill>
                <a:schemeClr val="bg1"/>
              </a:solidFill>
              <a:latin typeface="Chaparral Pro" pitchFamily="18" charset="0"/>
              <a:ea typeface="Osaka−等幅"/>
            </a:endParaRPr>
          </a:p>
        </p:txBody>
      </p:sp>
      <p:grpSp>
        <p:nvGrpSpPr>
          <p:cNvPr id="94" name="図形グループ 42"/>
          <p:cNvGrpSpPr/>
          <p:nvPr/>
        </p:nvGrpSpPr>
        <p:grpSpPr>
          <a:xfrm>
            <a:off x="3568862" y="4381637"/>
            <a:ext cx="331729" cy="616009"/>
            <a:chOff x="3469740" y="3194621"/>
            <a:chExt cx="331729" cy="616009"/>
          </a:xfrm>
        </p:grpSpPr>
        <p:sp>
          <p:nvSpPr>
            <p:cNvPr id="95" name="正方形/長方形 94"/>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6" name="正方形/長方形 95"/>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97" name="正方形/長方形 96"/>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98" name="正方形/長方形 97"/>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99" name="図形グループ 49"/>
          <p:cNvGrpSpPr/>
          <p:nvPr/>
        </p:nvGrpSpPr>
        <p:grpSpPr>
          <a:xfrm>
            <a:off x="3344617" y="4376893"/>
            <a:ext cx="331729" cy="616009"/>
            <a:chOff x="3469740" y="3194621"/>
            <a:chExt cx="331729" cy="616009"/>
          </a:xfrm>
        </p:grpSpPr>
        <p:sp>
          <p:nvSpPr>
            <p:cNvPr id="100" name="正方形/長方形 99"/>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1" name="正方形/長方形 100"/>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02" name="正方形/長方形 101"/>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3" name="正方形/長方形 102"/>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04" name="図形グループ 54"/>
          <p:cNvGrpSpPr/>
          <p:nvPr/>
        </p:nvGrpSpPr>
        <p:grpSpPr>
          <a:xfrm>
            <a:off x="3117897" y="4377661"/>
            <a:ext cx="331729" cy="616009"/>
            <a:chOff x="3469740" y="3194621"/>
            <a:chExt cx="331729" cy="616009"/>
          </a:xfrm>
        </p:grpSpPr>
        <p:sp>
          <p:nvSpPr>
            <p:cNvPr id="105" name="正方形/長方形 104"/>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6" name="正方形/長方形 105"/>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07" name="正方形/長方形 106"/>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08" name="正方形/長方形 107"/>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14" name="図形グループ 64"/>
          <p:cNvGrpSpPr/>
          <p:nvPr/>
        </p:nvGrpSpPr>
        <p:grpSpPr>
          <a:xfrm>
            <a:off x="2677182" y="4380714"/>
            <a:ext cx="331729" cy="616009"/>
            <a:chOff x="3469740" y="3194621"/>
            <a:chExt cx="331729" cy="616009"/>
          </a:xfrm>
        </p:grpSpPr>
        <p:sp>
          <p:nvSpPr>
            <p:cNvPr id="115" name="正方形/長方形 114"/>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6" name="正方形/長方形 115"/>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17" name="正方形/長方形 116"/>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8" name="正方形/長方形 117"/>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19" name="図形グループ 69"/>
          <p:cNvGrpSpPr/>
          <p:nvPr/>
        </p:nvGrpSpPr>
        <p:grpSpPr>
          <a:xfrm>
            <a:off x="2466184" y="4378425"/>
            <a:ext cx="331729" cy="616009"/>
            <a:chOff x="3469740" y="3194621"/>
            <a:chExt cx="331729" cy="616009"/>
          </a:xfrm>
        </p:grpSpPr>
        <p:sp>
          <p:nvSpPr>
            <p:cNvPr id="120" name="正方形/長方形 119"/>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21" name="正方形/長方形 120"/>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22" name="正方形/長方形 121"/>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23" name="正方形/長方形 122"/>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24" name="図形グループ 74"/>
          <p:cNvGrpSpPr/>
          <p:nvPr/>
        </p:nvGrpSpPr>
        <p:grpSpPr>
          <a:xfrm>
            <a:off x="2248195" y="4380714"/>
            <a:ext cx="331729" cy="616009"/>
            <a:chOff x="3469740" y="3194621"/>
            <a:chExt cx="331729" cy="616009"/>
          </a:xfrm>
        </p:grpSpPr>
        <p:sp>
          <p:nvSpPr>
            <p:cNvPr id="125" name="正方形/長方形 124"/>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26" name="正方形/長方形 125"/>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27" name="正方形/長方形 126"/>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28" name="正方形/長方形 127"/>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29" name="図形グループ 79"/>
          <p:cNvGrpSpPr/>
          <p:nvPr/>
        </p:nvGrpSpPr>
        <p:grpSpPr>
          <a:xfrm>
            <a:off x="2025469" y="4381478"/>
            <a:ext cx="331729" cy="616009"/>
            <a:chOff x="3469740" y="3194621"/>
            <a:chExt cx="331729" cy="616009"/>
          </a:xfrm>
        </p:grpSpPr>
        <p:sp>
          <p:nvSpPr>
            <p:cNvPr id="130" name="正方形/長方形 129"/>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31" name="正方形/長方形 130"/>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32" name="正方形/長方形 131"/>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33" name="正方形/長方形 132"/>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36" name="グループ化 135"/>
          <p:cNvGrpSpPr/>
          <p:nvPr/>
        </p:nvGrpSpPr>
        <p:grpSpPr>
          <a:xfrm>
            <a:off x="2898846" y="4377126"/>
            <a:ext cx="332948" cy="615245"/>
            <a:chOff x="2897937" y="5112214"/>
            <a:chExt cx="332948" cy="615245"/>
          </a:xfrm>
        </p:grpSpPr>
        <p:sp>
          <p:nvSpPr>
            <p:cNvPr id="110" name="正方形/長方形 109"/>
            <p:cNvSpPr/>
            <p:nvPr/>
          </p:nvSpPr>
          <p:spPr>
            <a:xfrm>
              <a:off x="2974984" y="5423423"/>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11" name="正方形/長方形 110"/>
            <p:cNvSpPr/>
            <p:nvPr/>
          </p:nvSpPr>
          <p:spPr>
            <a:xfrm>
              <a:off x="2899908" y="5424187"/>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34" name="正方形/長方形 133"/>
            <p:cNvSpPr/>
            <p:nvPr/>
          </p:nvSpPr>
          <p:spPr>
            <a:xfrm>
              <a:off x="2973013" y="511221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35" name="正方形/長方形 134"/>
            <p:cNvSpPr/>
            <p:nvPr/>
          </p:nvSpPr>
          <p:spPr>
            <a:xfrm>
              <a:off x="2897937" y="511297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grpSp>
      <p:grpSp>
        <p:nvGrpSpPr>
          <p:cNvPr id="137" name="図形グループ 42"/>
          <p:cNvGrpSpPr/>
          <p:nvPr/>
        </p:nvGrpSpPr>
        <p:grpSpPr>
          <a:xfrm>
            <a:off x="7579646" y="5124764"/>
            <a:ext cx="331729" cy="616009"/>
            <a:chOff x="3469740" y="3194621"/>
            <a:chExt cx="331729" cy="616009"/>
          </a:xfrm>
        </p:grpSpPr>
        <p:sp>
          <p:nvSpPr>
            <p:cNvPr id="138" name="正方形/長方形 137"/>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39" name="正方形/長方形 138"/>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40" name="正方形/長方形 139"/>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41" name="正方形/長方形 140"/>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42" name="図形グループ 49"/>
          <p:cNvGrpSpPr/>
          <p:nvPr/>
        </p:nvGrpSpPr>
        <p:grpSpPr>
          <a:xfrm>
            <a:off x="7355401" y="5120020"/>
            <a:ext cx="331729" cy="616009"/>
            <a:chOff x="3469740" y="3194621"/>
            <a:chExt cx="331729" cy="616009"/>
          </a:xfrm>
        </p:grpSpPr>
        <p:sp>
          <p:nvSpPr>
            <p:cNvPr id="143" name="正方形/長方形 142"/>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44" name="正方形/長方形 143"/>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45" name="正方形/長方形 144"/>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46" name="正方形/長方形 145"/>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47" name="図形グループ 54"/>
          <p:cNvGrpSpPr/>
          <p:nvPr/>
        </p:nvGrpSpPr>
        <p:grpSpPr>
          <a:xfrm>
            <a:off x="7128681" y="5120788"/>
            <a:ext cx="331729" cy="616009"/>
            <a:chOff x="3469740" y="3194621"/>
            <a:chExt cx="331729" cy="616009"/>
          </a:xfrm>
        </p:grpSpPr>
        <p:sp>
          <p:nvSpPr>
            <p:cNvPr id="148" name="正方形/長方形 147"/>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49" name="正方形/長方形 148"/>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50" name="正方形/長方形 149"/>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51" name="正方形/長方形 150"/>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52" name="図形グループ 59"/>
          <p:cNvGrpSpPr/>
          <p:nvPr/>
        </p:nvGrpSpPr>
        <p:grpSpPr>
          <a:xfrm>
            <a:off x="6910692" y="5123077"/>
            <a:ext cx="331729" cy="616009"/>
            <a:chOff x="3469740" y="3194621"/>
            <a:chExt cx="331729" cy="616009"/>
          </a:xfrm>
        </p:grpSpPr>
        <p:sp>
          <p:nvSpPr>
            <p:cNvPr id="153" name="正方形/長方形 152"/>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54" name="正方形/長方形 153"/>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55" name="正方形/長方形 154"/>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56" name="正方形/長方形 155"/>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57" name="図形グループ 64"/>
          <p:cNvGrpSpPr/>
          <p:nvPr/>
        </p:nvGrpSpPr>
        <p:grpSpPr>
          <a:xfrm>
            <a:off x="6687966" y="5123841"/>
            <a:ext cx="331729" cy="616009"/>
            <a:chOff x="3469740" y="3194621"/>
            <a:chExt cx="331729" cy="616009"/>
          </a:xfrm>
        </p:grpSpPr>
        <p:sp>
          <p:nvSpPr>
            <p:cNvPr id="158" name="正方形/長方形 157"/>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59" name="正方形/長方形 158"/>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60" name="正方形/長方形 159"/>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61" name="正方形/長方形 160"/>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62" name="図形グループ 69"/>
          <p:cNvGrpSpPr/>
          <p:nvPr/>
        </p:nvGrpSpPr>
        <p:grpSpPr>
          <a:xfrm>
            <a:off x="6476968" y="5121552"/>
            <a:ext cx="331729" cy="616009"/>
            <a:chOff x="3469740" y="3194621"/>
            <a:chExt cx="331729" cy="616009"/>
          </a:xfrm>
        </p:grpSpPr>
        <p:sp>
          <p:nvSpPr>
            <p:cNvPr id="163" name="正方形/長方形 162"/>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64" name="正方形/長方形 163"/>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65" name="正方形/長方形 164"/>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66" name="正方形/長方形 165"/>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67" name="図形グループ 74"/>
          <p:cNvGrpSpPr/>
          <p:nvPr/>
        </p:nvGrpSpPr>
        <p:grpSpPr>
          <a:xfrm>
            <a:off x="6258979" y="5123841"/>
            <a:ext cx="331729" cy="616009"/>
            <a:chOff x="3469740" y="3194621"/>
            <a:chExt cx="331729" cy="616009"/>
          </a:xfrm>
        </p:grpSpPr>
        <p:sp>
          <p:nvSpPr>
            <p:cNvPr id="168" name="正方形/長方形 167"/>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69" name="正方形/長方形 168"/>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70" name="正方形/長方形 169"/>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71" name="正方形/長方形 170"/>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grpSp>
        <p:nvGrpSpPr>
          <p:cNvPr id="172" name="図形グループ 79"/>
          <p:cNvGrpSpPr/>
          <p:nvPr/>
        </p:nvGrpSpPr>
        <p:grpSpPr>
          <a:xfrm>
            <a:off x="6036253" y="5124605"/>
            <a:ext cx="331729" cy="616009"/>
            <a:chOff x="3469740" y="3194621"/>
            <a:chExt cx="331729" cy="616009"/>
          </a:xfrm>
        </p:grpSpPr>
        <p:sp>
          <p:nvSpPr>
            <p:cNvPr id="173" name="正方形/長方形 172"/>
            <p:cNvSpPr/>
            <p:nvPr/>
          </p:nvSpPr>
          <p:spPr>
            <a:xfrm>
              <a:off x="3544816" y="3506594"/>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74" name="正方形/長方形 173"/>
            <p:cNvSpPr/>
            <p:nvPr/>
          </p:nvSpPr>
          <p:spPr>
            <a:xfrm>
              <a:off x="3469740" y="35073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75" name="正方形/長方形 174"/>
            <p:cNvSpPr/>
            <p:nvPr/>
          </p:nvSpPr>
          <p:spPr>
            <a:xfrm>
              <a:off x="3545568" y="319462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76" name="正方形/長方形 175"/>
            <p:cNvSpPr/>
            <p:nvPr/>
          </p:nvSpPr>
          <p:spPr>
            <a:xfrm>
              <a:off x="3470492" y="319538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grpSp>
      <p:sp>
        <p:nvSpPr>
          <p:cNvPr id="177" name="正方形/長方形 176"/>
          <p:cNvSpPr/>
          <p:nvPr/>
        </p:nvSpPr>
        <p:spPr>
          <a:xfrm>
            <a:off x="7609236" y="4081553"/>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78" name="正方形/長方形 177"/>
          <p:cNvSpPr/>
          <p:nvPr/>
        </p:nvSpPr>
        <p:spPr>
          <a:xfrm>
            <a:off x="7534160" y="4082317"/>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79" name="正方形/長方形 178"/>
          <p:cNvSpPr/>
          <p:nvPr/>
        </p:nvSpPr>
        <p:spPr>
          <a:xfrm>
            <a:off x="7384991" y="4080012"/>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80" name="正方形/長方形 179"/>
          <p:cNvSpPr/>
          <p:nvPr/>
        </p:nvSpPr>
        <p:spPr>
          <a:xfrm>
            <a:off x="7309915" y="408077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81" name="正方形/長方形 180"/>
          <p:cNvSpPr/>
          <p:nvPr/>
        </p:nvSpPr>
        <p:spPr>
          <a:xfrm>
            <a:off x="7158271" y="4077577"/>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82" name="正方形/長方形 181"/>
          <p:cNvSpPr/>
          <p:nvPr/>
        </p:nvSpPr>
        <p:spPr>
          <a:xfrm>
            <a:off x="7083195" y="4078341"/>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83" name="正方形/長方形 182"/>
          <p:cNvSpPr/>
          <p:nvPr/>
        </p:nvSpPr>
        <p:spPr>
          <a:xfrm>
            <a:off x="5732301" y="2563112"/>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84" name="正方形/長方形 183"/>
          <p:cNvSpPr/>
          <p:nvPr/>
        </p:nvSpPr>
        <p:spPr>
          <a:xfrm>
            <a:off x="5657225" y="256387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85" name="正方形/長方形 184"/>
          <p:cNvSpPr/>
          <p:nvPr/>
        </p:nvSpPr>
        <p:spPr>
          <a:xfrm>
            <a:off x="6929306" y="4080630"/>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86" name="正方形/長方形 185"/>
          <p:cNvSpPr/>
          <p:nvPr/>
        </p:nvSpPr>
        <p:spPr>
          <a:xfrm>
            <a:off x="6854230" y="408139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87" name="正方形/長方形 186"/>
          <p:cNvSpPr/>
          <p:nvPr/>
        </p:nvSpPr>
        <p:spPr>
          <a:xfrm>
            <a:off x="6718308" y="407834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88" name="正方形/長方形 187"/>
          <p:cNvSpPr/>
          <p:nvPr/>
        </p:nvSpPr>
        <p:spPr>
          <a:xfrm>
            <a:off x="6643232" y="407910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89" name="正方形/長方形 188"/>
          <p:cNvSpPr/>
          <p:nvPr/>
        </p:nvSpPr>
        <p:spPr>
          <a:xfrm>
            <a:off x="6500319" y="4080630"/>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90" name="正方形/長方形 189"/>
          <p:cNvSpPr/>
          <p:nvPr/>
        </p:nvSpPr>
        <p:spPr>
          <a:xfrm>
            <a:off x="6425243" y="408139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91" name="正方形/長方形 190"/>
          <p:cNvSpPr/>
          <p:nvPr/>
        </p:nvSpPr>
        <p:spPr>
          <a:xfrm>
            <a:off x="6277593" y="4081394"/>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92" name="正方形/長方形 191"/>
          <p:cNvSpPr/>
          <p:nvPr/>
        </p:nvSpPr>
        <p:spPr>
          <a:xfrm>
            <a:off x="6202517" y="40821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194" name="正方形/長方形 193"/>
          <p:cNvSpPr/>
          <p:nvPr/>
        </p:nvSpPr>
        <p:spPr>
          <a:xfrm>
            <a:off x="6718308" y="3622922"/>
            <a:ext cx="139917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smtClean="0">
                <a:solidFill>
                  <a:schemeClr val="tx1"/>
                </a:solidFill>
              </a:rPr>
              <a:t>|</a:t>
            </a:r>
            <a:r>
              <a:rPr kumimoji="1" lang="ja-JP" altLang="en-US" sz="1600" b="1" dirty="0" smtClean="0">
                <a:solidFill>
                  <a:schemeClr val="tx1"/>
                </a:solidFill>
              </a:rPr>
              <a:t> ← ビット</a:t>
            </a:r>
            <a:r>
              <a:rPr kumimoji="1" lang="ja-JP" altLang="en-US" sz="1600" b="1" dirty="0">
                <a:solidFill>
                  <a:schemeClr val="tx1"/>
                </a:solidFill>
              </a:rPr>
              <a:t>和</a:t>
            </a:r>
          </a:p>
        </p:txBody>
      </p:sp>
      <p:sp>
        <p:nvSpPr>
          <p:cNvPr id="195" name="正方形/長方形 194"/>
          <p:cNvSpPr/>
          <p:nvPr/>
        </p:nvSpPr>
        <p:spPr>
          <a:xfrm>
            <a:off x="5730141" y="2861381"/>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196" name="正方形/長方形 195"/>
          <p:cNvSpPr/>
          <p:nvPr/>
        </p:nvSpPr>
        <p:spPr>
          <a:xfrm>
            <a:off x="5655065" y="286214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198" name="正方形/長方形 197"/>
          <p:cNvSpPr/>
          <p:nvPr/>
        </p:nvSpPr>
        <p:spPr>
          <a:xfrm>
            <a:off x="4903459" y="5167772"/>
            <a:ext cx="1194990" cy="57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１</a:t>
            </a:r>
            <a:r>
              <a:rPr kumimoji="1" lang="en-US" altLang="ja-JP" sz="1600" b="1" dirty="0" smtClean="0">
                <a:solidFill>
                  <a:schemeClr val="tx1"/>
                </a:solidFill>
              </a:rPr>
              <a:t>Byte</a:t>
            </a:r>
          </a:p>
        </p:txBody>
      </p:sp>
      <p:sp>
        <p:nvSpPr>
          <p:cNvPr id="199" name="正方形/長方形 198"/>
          <p:cNvSpPr/>
          <p:nvPr/>
        </p:nvSpPr>
        <p:spPr>
          <a:xfrm>
            <a:off x="6054618" y="4079794"/>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00" name="正方形/長方形 199"/>
          <p:cNvSpPr/>
          <p:nvPr/>
        </p:nvSpPr>
        <p:spPr>
          <a:xfrm>
            <a:off x="5979542" y="4080558"/>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201" name="正方形/長方形 200"/>
          <p:cNvSpPr/>
          <p:nvPr/>
        </p:nvSpPr>
        <p:spPr>
          <a:xfrm>
            <a:off x="6038701" y="2638512"/>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02" name="正方形/長方形 201"/>
          <p:cNvSpPr/>
          <p:nvPr/>
        </p:nvSpPr>
        <p:spPr>
          <a:xfrm>
            <a:off x="5963625" y="263927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203" name="正方形/長方形 202"/>
          <p:cNvSpPr/>
          <p:nvPr/>
        </p:nvSpPr>
        <p:spPr>
          <a:xfrm>
            <a:off x="6036541" y="2936781"/>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04" name="正方形/長方形 203"/>
          <p:cNvSpPr/>
          <p:nvPr/>
        </p:nvSpPr>
        <p:spPr>
          <a:xfrm>
            <a:off x="5961465" y="293754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05" name="正方形/長方形 204"/>
          <p:cNvSpPr/>
          <p:nvPr/>
        </p:nvSpPr>
        <p:spPr>
          <a:xfrm>
            <a:off x="6346701" y="2715512"/>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06" name="正方形/長方形 205"/>
          <p:cNvSpPr/>
          <p:nvPr/>
        </p:nvSpPr>
        <p:spPr>
          <a:xfrm>
            <a:off x="6271625" y="271627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207" name="正方形/長方形 206"/>
          <p:cNvSpPr/>
          <p:nvPr/>
        </p:nvSpPr>
        <p:spPr>
          <a:xfrm>
            <a:off x="6344541" y="3013781"/>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08" name="正方形/長方形 207"/>
          <p:cNvSpPr/>
          <p:nvPr/>
        </p:nvSpPr>
        <p:spPr>
          <a:xfrm>
            <a:off x="6269465" y="301454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09" name="正方形/長方形 208"/>
          <p:cNvSpPr/>
          <p:nvPr/>
        </p:nvSpPr>
        <p:spPr>
          <a:xfrm>
            <a:off x="6664326" y="2792512"/>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10" name="正方形/長方形 209"/>
          <p:cNvSpPr/>
          <p:nvPr/>
        </p:nvSpPr>
        <p:spPr>
          <a:xfrm>
            <a:off x="6589250" y="2793276"/>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211" name="正方形/長方形 210"/>
          <p:cNvSpPr/>
          <p:nvPr/>
        </p:nvSpPr>
        <p:spPr>
          <a:xfrm>
            <a:off x="6662166" y="3090781"/>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12" name="正方形/長方形 211"/>
          <p:cNvSpPr/>
          <p:nvPr/>
        </p:nvSpPr>
        <p:spPr>
          <a:xfrm>
            <a:off x="6587090" y="309154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13" name="正方形/長方形 212"/>
          <p:cNvSpPr/>
          <p:nvPr/>
        </p:nvSpPr>
        <p:spPr>
          <a:xfrm>
            <a:off x="6979102" y="285978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14" name="正方形/長方形 213"/>
          <p:cNvSpPr/>
          <p:nvPr/>
        </p:nvSpPr>
        <p:spPr>
          <a:xfrm>
            <a:off x="6904026" y="286054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215" name="正方形/長方形 214"/>
          <p:cNvSpPr/>
          <p:nvPr/>
        </p:nvSpPr>
        <p:spPr>
          <a:xfrm>
            <a:off x="6976942" y="3158050"/>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16" name="正方形/長方形 215"/>
          <p:cNvSpPr/>
          <p:nvPr/>
        </p:nvSpPr>
        <p:spPr>
          <a:xfrm>
            <a:off x="6901866" y="315881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17" name="正方形/長方形 216"/>
          <p:cNvSpPr/>
          <p:nvPr/>
        </p:nvSpPr>
        <p:spPr>
          <a:xfrm>
            <a:off x="7285502" y="293518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18" name="正方形/長方形 217"/>
          <p:cNvSpPr/>
          <p:nvPr/>
        </p:nvSpPr>
        <p:spPr>
          <a:xfrm>
            <a:off x="7210426" y="293594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219" name="正方形/長方形 218"/>
          <p:cNvSpPr/>
          <p:nvPr/>
        </p:nvSpPr>
        <p:spPr>
          <a:xfrm>
            <a:off x="7283342" y="3233450"/>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20" name="正方形/長方形 219"/>
          <p:cNvSpPr/>
          <p:nvPr/>
        </p:nvSpPr>
        <p:spPr>
          <a:xfrm>
            <a:off x="7208266" y="323421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21" name="正方形/長方形 220"/>
          <p:cNvSpPr/>
          <p:nvPr/>
        </p:nvSpPr>
        <p:spPr>
          <a:xfrm>
            <a:off x="7593502" y="301218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22" name="正方形/長方形 221"/>
          <p:cNvSpPr/>
          <p:nvPr/>
        </p:nvSpPr>
        <p:spPr>
          <a:xfrm>
            <a:off x="7518426" y="301294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223" name="正方形/長方形 222"/>
          <p:cNvSpPr/>
          <p:nvPr/>
        </p:nvSpPr>
        <p:spPr>
          <a:xfrm>
            <a:off x="7591342" y="3310450"/>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24" name="正方形/長方形 223"/>
          <p:cNvSpPr/>
          <p:nvPr/>
        </p:nvSpPr>
        <p:spPr>
          <a:xfrm>
            <a:off x="7516266" y="331121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25" name="正方形/長方形 224"/>
          <p:cNvSpPr/>
          <p:nvPr/>
        </p:nvSpPr>
        <p:spPr>
          <a:xfrm>
            <a:off x="7911127" y="3089181"/>
            <a:ext cx="208511" cy="3032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26" name="正方形/長方形 225"/>
          <p:cNvSpPr/>
          <p:nvPr/>
        </p:nvSpPr>
        <p:spPr>
          <a:xfrm>
            <a:off x="7836051" y="3089945"/>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solidFill>
                  <a:schemeClr val="tx1">
                    <a:lumMod val="90000"/>
                    <a:lumOff val="10000"/>
                  </a:schemeClr>
                </a:solidFill>
                <a:ea typeface="HGｺﾞｼｯｸE"/>
              </a:rPr>
              <a:t>０</a:t>
            </a:r>
            <a:endParaRPr kumimoji="1" lang="ja-JP" altLang="en-US" sz="1400" spc="-100" dirty="0">
              <a:solidFill>
                <a:schemeClr val="tx1">
                  <a:lumMod val="90000"/>
                  <a:lumOff val="10000"/>
                </a:schemeClr>
              </a:solidFill>
              <a:ea typeface="HGｺﾞｼｯｸE"/>
            </a:endParaRPr>
          </a:p>
        </p:txBody>
      </p:sp>
      <p:sp>
        <p:nvSpPr>
          <p:cNvPr id="227" name="正方形/長方形 226"/>
          <p:cNvSpPr/>
          <p:nvPr/>
        </p:nvSpPr>
        <p:spPr>
          <a:xfrm>
            <a:off x="7908967" y="3387450"/>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28" name="正方形/長方形 227"/>
          <p:cNvSpPr/>
          <p:nvPr/>
        </p:nvSpPr>
        <p:spPr>
          <a:xfrm>
            <a:off x="7833891" y="3388214"/>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36" name="正方形/長方形 235"/>
          <p:cNvSpPr/>
          <p:nvPr/>
        </p:nvSpPr>
        <p:spPr>
          <a:xfrm>
            <a:off x="4537311" y="2867033"/>
            <a:ext cx="1194990" cy="573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１</a:t>
            </a:r>
            <a:r>
              <a:rPr kumimoji="1" lang="en-US" altLang="ja-JP" sz="1600" b="1" dirty="0" smtClean="0">
                <a:solidFill>
                  <a:schemeClr val="tx1"/>
                </a:solidFill>
              </a:rPr>
              <a:t>Bit</a:t>
            </a:r>
          </a:p>
          <a:p>
            <a:pPr algn="ctr"/>
            <a:r>
              <a:rPr kumimoji="1" lang="en-US" altLang="ja-JP" sz="1600" b="1" dirty="0">
                <a:solidFill>
                  <a:schemeClr val="tx1"/>
                </a:solidFill>
              </a:rPr>
              <a:t>x</a:t>
            </a:r>
            <a:r>
              <a:rPr kumimoji="1" lang="en-US" altLang="ja-JP" sz="1600" b="1" dirty="0" smtClean="0">
                <a:solidFill>
                  <a:schemeClr val="tx1"/>
                </a:solidFill>
              </a:rPr>
              <a:t> 8</a:t>
            </a:r>
          </a:p>
        </p:txBody>
      </p:sp>
      <p:sp>
        <p:nvSpPr>
          <p:cNvPr id="237" name="下矢印 236"/>
          <p:cNvSpPr/>
          <p:nvPr/>
        </p:nvSpPr>
        <p:spPr>
          <a:xfrm>
            <a:off x="6829068" y="4751236"/>
            <a:ext cx="330977" cy="2464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9" name="円/楕円 228"/>
          <p:cNvSpPr/>
          <p:nvPr/>
        </p:nvSpPr>
        <p:spPr>
          <a:xfrm>
            <a:off x="2895914" y="3342848"/>
            <a:ext cx="368467" cy="511259"/>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0" name="円/楕円 229"/>
          <p:cNvSpPr/>
          <p:nvPr/>
        </p:nvSpPr>
        <p:spPr>
          <a:xfrm>
            <a:off x="2908602" y="4276505"/>
            <a:ext cx="368467" cy="811912"/>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1" name="正方形/長方形 230"/>
          <p:cNvSpPr/>
          <p:nvPr/>
        </p:nvSpPr>
        <p:spPr>
          <a:xfrm>
            <a:off x="7570519" y="4316779"/>
            <a:ext cx="84215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シフト</a:t>
            </a:r>
            <a:endParaRPr kumimoji="1" lang="ja-JP" altLang="en-US" sz="1600" b="1" dirty="0">
              <a:solidFill>
                <a:schemeClr val="tx1"/>
              </a:solidFill>
            </a:endParaRPr>
          </a:p>
        </p:txBody>
      </p:sp>
      <p:sp>
        <p:nvSpPr>
          <p:cNvPr id="232" name="正方形/長方形 231"/>
          <p:cNvSpPr/>
          <p:nvPr/>
        </p:nvSpPr>
        <p:spPr>
          <a:xfrm>
            <a:off x="6763187" y="4316015"/>
            <a:ext cx="208511" cy="303272"/>
          </a:xfrm>
          <a:prstGeom prst="rect">
            <a:avLst/>
          </a:prstGeom>
          <a:solidFill>
            <a:schemeClr val="tx1">
              <a:lumMod val="90000"/>
              <a:lumOff val="10000"/>
              <a:alpha val="50000"/>
            </a:schemeClr>
          </a:solidFill>
          <a:ln>
            <a:solidFill>
              <a:schemeClr val="accent1">
                <a:shade val="95000"/>
                <a:satMod val="105000"/>
                <a:alpha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33" name="正方形/長方形 232"/>
          <p:cNvSpPr/>
          <p:nvPr/>
        </p:nvSpPr>
        <p:spPr>
          <a:xfrm>
            <a:off x="6688111" y="4316779"/>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34" name="正方形/長方形 233"/>
          <p:cNvSpPr/>
          <p:nvPr/>
        </p:nvSpPr>
        <p:spPr>
          <a:xfrm>
            <a:off x="6576531" y="4313708"/>
            <a:ext cx="208511" cy="303272"/>
          </a:xfrm>
          <a:prstGeom prst="rect">
            <a:avLst/>
          </a:prstGeom>
          <a:solidFill>
            <a:schemeClr val="tx1">
              <a:lumMod val="90000"/>
              <a:lumOff val="10000"/>
              <a:alpha val="20000"/>
            </a:schemeClr>
          </a:solidFill>
          <a:ln>
            <a:solidFill>
              <a:schemeClr val="accent1">
                <a:shade val="95000"/>
                <a:satMod val="105000"/>
                <a:alpha val="2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35" name="正方形/長方形 234"/>
          <p:cNvSpPr/>
          <p:nvPr/>
        </p:nvSpPr>
        <p:spPr>
          <a:xfrm>
            <a:off x="6501455" y="4314472"/>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sp>
        <p:nvSpPr>
          <p:cNvPr id="238" name="正方形/長方形 237"/>
          <p:cNvSpPr/>
          <p:nvPr/>
        </p:nvSpPr>
        <p:spPr>
          <a:xfrm>
            <a:off x="6953809" y="4313708"/>
            <a:ext cx="208511" cy="303272"/>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endParaRPr kumimoji="1" lang="ja-JP" altLang="en-US" sz="1400" spc="-100" dirty="0">
              <a:ea typeface="HGｺﾞｼｯｸE"/>
            </a:endParaRPr>
          </a:p>
        </p:txBody>
      </p:sp>
      <p:sp>
        <p:nvSpPr>
          <p:cNvPr id="239" name="正方形/長方形 238"/>
          <p:cNvSpPr/>
          <p:nvPr/>
        </p:nvSpPr>
        <p:spPr>
          <a:xfrm>
            <a:off x="6878733" y="4314472"/>
            <a:ext cx="330977" cy="3032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0" fontAlgn="ctr" hangingPunct="0"/>
            <a:r>
              <a:rPr kumimoji="1" lang="ja-JP" altLang="en-US" sz="1400" spc="-100" dirty="0" smtClean="0">
                <a:ea typeface="HGｺﾞｼｯｸE"/>
              </a:rPr>
              <a:t>１</a:t>
            </a:r>
            <a:endParaRPr kumimoji="1" lang="ja-JP" altLang="en-US" sz="1400" spc="-100" dirty="0">
              <a:ea typeface="HGｺﾞｼｯｸE"/>
            </a:endParaRPr>
          </a:p>
        </p:txBody>
      </p:sp>
      <p:cxnSp>
        <p:nvCxnSpPr>
          <p:cNvPr id="240" name="直線矢印コネクタ 239"/>
          <p:cNvCxnSpPr/>
          <p:nvPr/>
        </p:nvCxnSpPr>
        <p:spPr>
          <a:xfrm>
            <a:off x="6178832" y="4465344"/>
            <a:ext cx="145609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376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IO_Bit</a:t>
            </a:r>
            <a:r>
              <a:rPr kumimoji="1" lang="en-US" altLang="ja-JP" baseline="0" dirty="0" smtClean="0"/>
              <a:t> </a:t>
            </a:r>
            <a:r>
              <a:rPr kumimoji="1" lang="ja-JP" altLang="en-US" baseline="0" dirty="0" smtClean="0"/>
              <a:t>の紹介</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b="1" dirty="0" err="1" smtClean="0"/>
              <a:t>Openpear</a:t>
            </a:r>
            <a:r>
              <a:rPr lang="en-US" altLang="ja-JP" dirty="0"/>
              <a:t> </a:t>
            </a:r>
            <a:r>
              <a:rPr lang="ja-JP" altLang="en-US" dirty="0" smtClean="0"/>
              <a:t>～ </a:t>
            </a:r>
            <a:r>
              <a:rPr lang="en-US" altLang="ja-JP" b="1" dirty="0" err="1" smtClean="0"/>
              <a:t>IO_Bit</a:t>
            </a:r>
            <a:endParaRPr lang="en-US" altLang="ja-JP" b="1" dirty="0" smtClean="0"/>
          </a:p>
          <a:p>
            <a:pPr marL="0" indent="0">
              <a:buNone/>
            </a:pPr>
            <a:endParaRPr lang="en-US" altLang="ja-JP" dirty="0" smtClean="0">
              <a:hlinkClick r:id="rId3"/>
            </a:endParaRPr>
          </a:p>
          <a:p>
            <a:pPr lvl="1"/>
            <a:r>
              <a:rPr lang="en-US" altLang="ja-JP" dirty="0" smtClean="0">
                <a:hlinkClick r:id="rId3"/>
              </a:rPr>
              <a:t>http</a:t>
            </a:r>
            <a:r>
              <a:rPr lang="en-US" altLang="ja-JP" dirty="0">
                <a:hlinkClick r:id="rId3"/>
              </a:rPr>
              <a:t>://</a:t>
            </a:r>
            <a:r>
              <a:rPr lang="en-US" altLang="ja-JP" dirty="0" smtClean="0">
                <a:hlinkClick r:id="rId3"/>
              </a:rPr>
              <a:t>openpear.org/package/IO_Bit</a:t>
            </a:r>
            <a:endParaRPr lang="en-US" altLang="ja-JP" dirty="0" smtClean="0"/>
          </a:p>
          <a:p>
            <a:endParaRPr kumimoji="1" lang="en-US" altLang="ja-JP" dirty="0"/>
          </a:p>
          <a:p>
            <a:endParaRPr lang="en-US" altLang="ja-JP" dirty="0" smtClean="0"/>
          </a:p>
          <a:p>
            <a:pPr marL="0" indent="0">
              <a:buNone/>
            </a:pPr>
            <a:endParaRPr lang="en-US" altLang="ja-JP" dirty="0"/>
          </a:p>
          <a:p>
            <a:pPr lvl="1"/>
            <a:r>
              <a:rPr lang="en-US" altLang="ja-JP" dirty="0">
                <a:hlinkClick r:id="rId4"/>
              </a:rPr>
              <a:t>http://pwiki.awm.jp/~yoya/?</a:t>
            </a:r>
            <a:r>
              <a:rPr lang="en-US" altLang="ja-JP" dirty="0" smtClean="0">
                <a:hlinkClick r:id="rId4"/>
              </a:rPr>
              <a:t>IO_Bit</a:t>
            </a:r>
            <a:endParaRPr lang="en-US" altLang="ja-JP" dirty="0" smtClean="0"/>
          </a:p>
          <a:p>
            <a:pPr marL="0" indent="0">
              <a:buNone/>
            </a:pPr>
            <a:endParaRPr kumimoji="1" lang="ja-JP" altLang="en-US" dirty="0"/>
          </a:p>
        </p:txBody>
      </p:sp>
      <p:sp>
        <p:nvSpPr>
          <p:cNvPr id="4" name="正方形/長方形 3"/>
          <p:cNvSpPr/>
          <p:nvPr/>
        </p:nvSpPr>
        <p:spPr>
          <a:xfrm>
            <a:off x="2103120" y="3588544"/>
            <a:ext cx="4572000" cy="1477328"/>
          </a:xfrm>
          <a:prstGeom prst="rect">
            <a:avLst/>
          </a:prstGeom>
          <a:blipFill>
            <a:blip r:embed="rId5" cstate="print">
              <a:extLst>
                <a:ext uri="{BEBA8EAE-BF5A-486C-A8C5-ECC9F3942E4B}">
                  <a14:imgProps xmlns:a14="http://schemas.microsoft.com/office/drawing/2010/main">
                    <a14:imgLayer r:embed="rId6">
                      <a14:imgEffect>
                        <a14:artisticCrisscrossEtching/>
                      </a14:imgEffect>
                      <a14:imgEffect>
                        <a14:sharpenSoften amount="-50000"/>
                      </a14:imgEffect>
                      <a14:imgEffect>
                        <a14:brightnessContrast contrast="40000"/>
                      </a14:imgEffect>
                    </a14:imgLayer>
                  </a14:imgProps>
                </a:ext>
              </a:extLst>
            </a:blip>
            <a:tile tx="0" ty="0" sx="100000" sy="100000" flip="none" algn="tl"/>
          </a:blipFill>
          <a:ln w="25400" cap="rnd">
            <a:solidFill>
              <a:schemeClr val="accent1"/>
            </a:solidFill>
          </a:ln>
        </p:spPr>
        <p:txBody>
          <a:bodyPr>
            <a:spAutoFit/>
          </a:bodyPr>
          <a:lstStyle/>
          <a:p>
            <a:r>
              <a:rPr lang="ja-JP" altLang="en-US" dirty="0" smtClean="0"/>
              <a:t>ビット</a:t>
            </a:r>
            <a:r>
              <a:rPr lang="ja-JP" altLang="en-US" dirty="0"/>
              <a:t>処理のユーティリティです。いちいち、</a:t>
            </a:r>
            <a:r>
              <a:rPr lang="en-US" altLang="ja-JP" dirty="0"/>
              <a:t>pack v </a:t>
            </a:r>
            <a:r>
              <a:rPr lang="ja-JP" altLang="en-US" dirty="0"/>
              <a:t>したり、</a:t>
            </a:r>
            <a:r>
              <a:rPr lang="en-US" altLang="ja-JP" dirty="0"/>
              <a:t>incremental </a:t>
            </a:r>
            <a:r>
              <a:rPr lang="ja-JP" altLang="en-US" dirty="0"/>
              <a:t>に </a:t>
            </a:r>
            <a:r>
              <a:rPr lang="en-US" altLang="ja-JP" dirty="0"/>
              <a:t>offset </a:t>
            </a:r>
            <a:r>
              <a:rPr lang="ja-JP" altLang="en-US" dirty="0"/>
              <a:t>を処理するのが面倒だという人向けです。利用に制限はかけません。コピーも改変もご自由にどうぞ。</a:t>
            </a:r>
            <a:r>
              <a:rPr lang="en-US" altLang="ja-JP" dirty="0"/>
              <a:t>MIT </a:t>
            </a:r>
            <a:r>
              <a:rPr lang="ja-JP" altLang="en-US" dirty="0"/>
              <a:t>ライセンスにしました。 </a:t>
            </a:r>
          </a:p>
        </p:txBody>
      </p:sp>
      <p:pic>
        <p:nvPicPr>
          <p:cNvPr id="3074" name="Picture 2" descr="Y:\php\study\binary2\header_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7543" y="2373335"/>
            <a:ext cx="24003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9088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IO_Bit</a:t>
            </a:r>
            <a:r>
              <a:rPr kumimoji="1" lang="en-US" altLang="ja-JP" baseline="0" dirty="0" smtClean="0"/>
              <a:t> </a:t>
            </a:r>
            <a:r>
              <a:rPr kumimoji="1" lang="ja-JP" altLang="en-US" baseline="0" dirty="0" smtClean="0"/>
              <a:t>の使い方</a:t>
            </a:r>
            <a:endParaRPr kumimoji="1" lang="ja-JP" altLang="en-US" dirty="0"/>
          </a:p>
        </p:txBody>
      </p:sp>
      <p:sp>
        <p:nvSpPr>
          <p:cNvPr id="3" name="コンテンツ プレースホルダー 2"/>
          <p:cNvSpPr>
            <a:spLocks noGrp="1"/>
          </p:cNvSpPr>
          <p:nvPr>
            <p:ph idx="1"/>
          </p:nvPr>
        </p:nvSpPr>
        <p:spPr/>
        <p:txBody>
          <a:bodyPr/>
          <a:lstStyle/>
          <a:p>
            <a:r>
              <a:rPr lang="ja-JP" altLang="en-US" dirty="0"/>
              <a:t>バイト</a:t>
            </a:r>
            <a:r>
              <a:rPr lang="ja-JP" altLang="en-US" dirty="0" smtClean="0"/>
              <a:t>入出力</a:t>
            </a:r>
            <a:endParaRPr lang="en-US" altLang="ja-JP" dirty="0" smtClean="0"/>
          </a:p>
          <a:p>
            <a:endParaRPr kumimoji="1" lang="en-US" altLang="ja-JP" dirty="0"/>
          </a:p>
          <a:p>
            <a:endParaRPr lang="en-US" altLang="ja-JP" dirty="0" smtClean="0"/>
          </a:p>
          <a:p>
            <a:r>
              <a:rPr kumimoji="1" lang="ja-JP" altLang="en-US" dirty="0" smtClean="0"/>
              <a:t>ビット入出力</a:t>
            </a:r>
            <a:endParaRPr kumimoji="1" lang="ja-JP" altLang="en-US" dirty="0"/>
          </a:p>
        </p:txBody>
      </p:sp>
      <p:sp>
        <p:nvSpPr>
          <p:cNvPr id="4" name="正方形/長方形 3"/>
          <p:cNvSpPr/>
          <p:nvPr/>
        </p:nvSpPr>
        <p:spPr>
          <a:xfrm>
            <a:off x="2976847" y="2123078"/>
            <a:ext cx="5386104" cy="1640400"/>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$binary = </a:t>
            </a:r>
            <a:r>
              <a:rPr kumimoji="1" lang="en-US" altLang="ja-JP" sz="1600" dirty="0" err="1" smtClean="0">
                <a:solidFill>
                  <a:schemeClr val="bg1"/>
                </a:solidFill>
                <a:latin typeface="Chaparral Pro" pitchFamily="18" charset="0"/>
                <a:ea typeface="Osaka−等幅"/>
              </a:rPr>
              <a:t>file_get_contents</a:t>
            </a:r>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argv</a:t>
            </a:r>
            <a:r>
              <a:rPr kumimoji="1" lang="en-US" altLang="ja-JP" sz="1600" dirty="0" smtClean="0">
                <a:solidFill>
                  <a:schemeClr val="bg1"/>
                </a:solidFill>
                <a:latin typeface="Chaparral Pro" pitchFamily="18" charset="0"/>
                <a:ea typeface="Osaka−等幅"/>
              </a:rPr>
              <a:t>[1]);</a:t>
            </a:r>
          </a:p>
          <a:p>
            <a:r>
              <a:rPr kumimoji="1" lang="en-US" altLang="ja-JP" sz="1600" dirty="0" smtClean="0">
                <a:solidFill>
                  <a:schemeClr val="bg1"/>
                </a:solidFill>
                <a:latin typeface="Chaparral Pro" pitchFamily="18" charset="0"/>
                <a:ea typeface="Osaka−等幅"/>
              </a:rPr>
              <a:t>$bit = new </a:t>
            </a:r>
            <a:r>
              <a:rPr kumimoji="1" lang="en-US" altLang="ja-JP" sz="1600" dirty="0" err="1" smtClean="0">
                <a:solidFill>
                  <a:schemeClr val="bg1"/>
                </a:solidFill>
                <a:latin typeface="Chaparral Pro" pitchFamily="18" charset="0"/>
                <a:ea typeface="Osaka−等幅"/>
              </a:rPr>
              <a:t>IO_Bit</a:t>
            </a:r>
            <a:r>
              <a:rPr kumimoji="1" lang="en-US" altLang="ja-JP" sz="1600" dirty="0" smtClean="0">
                <a:solidFill>
                  <a:schemeClr val="bg1"/>
                </a:solidFill>
                <a:latin typeface="Chaparral Pro" pitchFamily="18" charset="0"/>
                <a:ea typeface="Osaka−等幅"/>
              </a:rPr>
              <a:t>();</a:t>
            </a:r>
          </a:p>
          <a:p>
            <a:r>
              <a:rPr kumimoji="1" lang="en-US" altLang="ja-JP" sz="1600" dirty="0" smtClean="0">
                <a:solidFill>
                  <a:schemeClr val="bg1"/>
                </a:solidFill>
                <a:latin typeface="Chaparral Pro" pitchFamily="18" charset="0"/>
                <a:ea typeface="Osaka−等幅"/>
              </a:rPr>
              <a:t>$bit-&gt;input($binary);</a:t>
            </a:r>
          </a:p>
          <a:p>
            <a:r>
              <a:rPr kumimoji="1" lang="en-US" altLang="ja-JP" sz="1600" dirty="0">
                <a:solidFill>
                  <a:schemeClr val="bg1"/>
                </a:solidFill>
                <a:latin typeface="Chaparral Pro" pitchFamily="18" charset="0"/>
                <a:ea typeface="Osaka−等幅"/>
              </a:rPr>
              <a:t>e</a:t>
            </a:r>
            <a:r>
              <a:rPr kumimoji="1" lang="en-US" altLang="ja-JP" sz="1600" dirty="0" smtClean="0">
                <a:solidFill>
                  <a:schemeClr val="bg1"/>
                </a:solidFill>
                <a:latin typeface="Chaparral Pro" pitchFamily="18" charset="0"/>
                <a:ea typeface="Osaka−等幅"/>
              </a:rPr>
              <a:t>cho $bit-&gt;getUI8(); // get unsigned integer 8bit (=1 byte)</a:t>
            </a:r>
          </a:p>
          <a:p>
            <a:r>
              <a:rPr kumimoji="1" lang="en-US" altLang="ja-JP" sz="1600" dirty="0" smtClean="0">
                <a:solidFill>
                  <a:schemeClr val="bg1"/>
                </a:solidFill>
                <a:latin typeface="Chaparral Pro" pitchFamily="18" charset="0"/>
                <a:ea typeface="Osaka−等幅"/>
              </a:rPr>
              <a:t>// $bit-&gt;putUI8(0x37);</a:t>
            </a:r>
          </a:p>
          <a:p>
            <a:r>
              <a:rPr kumimoji="1" lang="en-US" altLang="ja-JP" sz="1600" dirty="0" smtClean="0">
                <a:solidFill>
                  <a:schemeClr val="bg1"/>
                </a:solidFill>
                <a:latin typeface="Chaparral Pro" pitchFamily="18" charset="0"/>
                <a:ea typeface="Osaka−等幅"/>
              </a:rPr>
              <a:t>// echo $bit-&lt;output();</a:t>
            </a:r>
            <a:endParaRPr kumimoji="1" lang="ja-JP" altLang="en-US" sz="1600" dirty="0">
              <a:solidFill>
                <a:schemeClr val="bg1"/>
              </a:solidFill>
              <a:latin typeface="Chaparral Pro" pitchFamily="18" charset="0"/>
              <a:ea typeface="Osaka−等幅"/>
            </a:endParaRPr>
          </a:p>
        </p:txBody>
      </p:sp>
      <p:sp>
        <p:nvSpPr>
          <p:cNvPr id="5" name="正方形/長方形 4"/>
          <p:cNvSpPr/>
          <p:nvPr/>
        </p:nvSpPr>
        <p:spPr>
          <a:xfrm>
            <a:off x="2976847" y="4215865"/>
            <a:ext cx="5386104" cy="1741182"/>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$binary = </a:t>
            </a:r>
            <a:r>
              <a:rPr kumimoji="1" lang="en-US" altLang="ja-JP" sz="1600" dirty="0" err="1" smtClean="0">
                <a:solidFill>
                  <a:schemeClr val="bg1"/>
                </a:solidFill>
                <a:latin typeface="Chaparral Pro" pitchFamily="18" charset="0"/>
                <a:ea typeface="Osaka−等幅"/>
              </a:rPr>
              <a:t>file_get_contents</a:t>
            </a:r>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argv</a:t>
            </a:r>
            <a:r>
              <a:rPr kumimoji="1" lang="en-US" altLang="ja-JP" sz="1600" dirty="0" smtClean="0">
                <a:solidFill>
                  <a:schemeClr val="bg1"/>
                </a:solidFill>
                <a:latin typeface="Chaparral Pro" pitchFamily="18" charset="0"/>
                <a:ea typeface="Osaka−等幅"/>
              </a:rPr>
              <a:t>[1]);</a:t>
            </a:r>
          </a:p>
          <a:p>
            <a:r>
              <a:rPr kumimoji="1" lang="en-US" altLang="ja-JP" sz="1600" dirty="0" smtClean="0">
                <a:solidFill>
                  <a:schemeClr val="bg1"/>
                </a:solidFill>
                <a:latin typeface="Chaparral Pro" pitchFamily="18" charset="0"/>
                <a:ea typeface="Osaka−等幅"/>
              </a:rPr>
              <a:t>$bit = new </a:t>
            </a:r>
            <a:r>
              <a:rPr kumimoji="1" lang="en-US" altLang="ja-JP" sz="1600" dirty="0" err="1" smtClean="0">
                <a:solidFill>
                  <a:schemeClr val="bg1"/>
                </a:solidFill>
                <a:latin typeface="Chaparral Pro" pitchFamily="18" charset="0"/>
                <a:ea typeface="Osaka−等幅"/>
              </a:rPr>
              <a:t>IO_Bit</a:t>
            </a:r>
            <a:r>
              <a:rPr kumimoji="1" lang="en-US" altLang="ja-JP" sz="1600" dirty="0" smtClean="0">
                <a:solidFill>
                  <a:schemeClr val="bg1"/>
                </a:solidFill>
                <a:latin typeface="Chaparral Pro" pitchFamily="18" charset="0"/>
                <a:ea typeface="Osaka−等幅"/>
              </a:rPr>
              <a:t>();</a:t>
            </a:r>
          </a:p>
          <a:p>
            <a:r>
              <a:rPr kumimoji="1" lang="en-US" altLang="ja-JP" sz="1600" dirty="0" smtClean="0">
                <a:solidFill>
                  <a:schemeClr val="bg1"/>
                </a:solidFill>
                <a:latin typeface="Chaparral Pro" pitchFamily="18" charset="0"/>
                <a:ea typeface="Osaka−等幅"/>
              </a:rPr>
              <a:t>$bit-&gt;input($binary);</a:t>
            </a:r>
          </a:p>
          <a:p>
            <a:r>
              <a:rPr kumimoji="1" lang="en-US" altLang="ja-JP" sz="1600" dirty="0">
                <a:solidFill>
                  <a:schemeClr val="bg1"/>
                </a:solidFill>
                <a:latin typeface="Chaparral Pro" pitchFamily="18" charset="0"/>
                <a:ea typeface="Osaka−等幅"/>
              </a:rPr>
              <a:t>e</a:t>
            </a:r>
            <a:r>
              <a:rPr kumimoji="1" lang="en-US" altLang="ja-JP" sz="1600" dirty="0" smtClean="0">
                <a:solidFill>
                  <a:schemeClr val="bg1"/>
                </a:solidFill>
                <a:latin typeface="Chaparral Pro" pitchFamily="18" charset="0"/>
                <a:ea typeface="Osaka−等幅"/>
              </a:rPr>
              <a:t>cho $bit-&gt;</a:t>
            </a:r>
            <a:r>
              <a:rPr kumimoji="1" lang="en-US" altLang="ja-JP" sz="1600" dirty="0" err="1" smtClean="0">
                <a:solidFill>
                  <a:schemeClr val="bg1"/>
                </a:solidFill>
                <a:latin typeface="Chaparral Pro" pitchFamily="18" charset="0"/>
                <a:ea typeface="Osaka−等幅"/>
              </a:rPr>
              <a:t>getUIBit</a:t>
            </a:r>
            <a:r>
              <a:rPr kumimoji="1" lang="en-US" altLang="ja-JP" sz="1600" dirty="0" smtClean="0">
                <a:solidFill>
                  <a:schemeClr val="bg1"/>
                </a:solidFill>
                <a:latin typeface="Chaparral Pro" pitchFamily="18" charset="0"/>
                <a:ea typeface="Osaka−等幅"/>
              </a:rPr>
              <a:t>(); // get unsigned integer bit (=1 bit)</a:t>
            </a:r>
          </a:p>
          <a:p>
            <a:r>
              <a:rPr kumimoji="1" lang="en-US" altLang="ja-JP" sz="1600" dirty="0" smtClean="0">
                <a:solidFill>
                  <a:schemeClr val="bg1"/>
                </a:solidFill>
                <a:latin typeface="Chaparral Pro" pitchFamily="18" charset="0"/>
                <a:ea typeface="Osaka−等幅"/>
              </a:rPr>
              <a:t>// $bit-&gt;</a:t>
            </a:r>
            <a:r>
              <a:rPr kumimoji="1" lang="en-US" altLang="ja-JP" sz="1600" dirty="0" err="1" smtClean="0">
                <a:solidFill>
                  <a:schemeClr val="bg1"/>
                </a:solidFill>
                <a:latin typeface="Chaparral Pro" pitchFamily="18" charset="0"/>
                <a:ea typeface="Osaka−等幅"/>
              </a:rPr>
              <a:t>putUIBit</a:t>
            </a:r>
            <a:r>
              <a:rPr kumimoji="1" lang="en-US" altLang="ja-JP" sz="1600" dirty="0" smtClean="0">
                <a:solidFill>
                  <a:schemeClr val="bg1"/>
                </a:solidFill>
                <a:latin typeface="Chaparral Pro" pitchFamily="18" charset="0"/>
                <a:ea typeface="Osaka−等幅"/>
              </a:rPr>
              <a:t>(1);</a:t>
            </a:r>
          </a:p>
          <a:p>
            <a:r>
              <a:rPr kumimoji="1" lang="en-US" altLang="ja-JP" sz="1600" dirty="0" smtClean="0">
                <a:solidFill>
                  <a:schemeClr val="bg1"/>
                </a:solidFill>
                <a:latin typeface="Chaparral Pro" pitchFamily="18" charset="0"/>
                <a:ea typeface="Osaka−等幅"/>
              </a:rPr>
              <a:t>// echo $bit-&lt;output();</a:t>
            </a:r>
            <a:endParaRPr kumimoji="1" lang="ja-JP" altLang="en-US" sz="1600" dirty="0">
              <a:solidFill>
                <a:schemeClr val="bg1"/>
              </a:solidFill>
              <a:latin typeface="Chaparral Pro" pitchFamily="18" charset="0"/>
              <a:ea typeface="Osaka−等幅"/>
            </a:endParaRPr>
          </a:p>
        </p:txBody>
      </p:sp>
    </p:spTree>
    <p:extLst>
      <p:ext uri="{BB962C8B-B14F-4D97-AF65-F5344CB8AC3E}">
        <p14:creationId xmlns:p14="http://schemas.microsoft.com/office/powerpoint/2010/main" val="1932364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IO_Bit</a:t>
            </a:r>
            <a:r>
              <a:rPr kumimoji="1" lang="en-US" altLang="ja-JP" dirty="0" smtClean="0"/>
              <a:t> </a:t>
            </a:r>
            <a:r>
              <a:rPr kumimoji="1" lang="ja-JP" altLang="en-US" dirty="0" smtClean="0"/>
              <a:t>の応用例</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smtClean="0"/>
              <a:t>openpear</a:t>
            </a:r>
            <a:r>
              <a:rPr lang="en-US" altLang="ja-JP" dirty="0" smtClean="0"/>
              <a:t>/IO_SWF (</a:t>
            </a:r>
            <a:r>
              <a:rPr lang="ja-JP" altLang="en-US" dirty="0" smtClean="0"/>
              <a:t>この後で説明</a:t>
            </a:r>
            <a:r>
              <a:rPr lang="en-US" altLang="ja-JP" dirty="0" smtClean="0"/>
              <a:t>)</a:t>
            </a:r>
          </a:p>
          <a:p>
            <a:pPr lvl="1"/>
            <a:r>
              <a:rPr lang="en-US" altLang="ja-JP" dirty="0" smtClean="0"/>
              <a:t>Flash</a:t>
            </a:r>
            <a:r>
              <a:rPr lang="ja-JP" altLang="en-US" dirty="0" smtClean="0"/>
              <a:t> の実行ファイル</a:t>
            </a:r>
            <a:r>
              <a:rPr lang="en-US" altLang="ja-JP" dirty="0" smtClean="0"/>
              <a:t>(SWF)</a:t>
            </a:r>
            <a:r>
              <a:rPr lang="ja-JP" altLang="en-US" dirty="0" smtClean="0"/>
              <a:t>を編集</a:t>
            </a:r>
            <a:endParaRPr lang="en-US" altLang="ja-JP" dirty="0" smtClean="0"/>
          </a:p>
          <a:p>
            <a:pPr lvl="1"/>
            <a:endParaRPr lang="en-US" altLang="ja-JP" dirty="0"/>
          </a:p>
          <a:p>
            <a:pPr marL="349250" lvl="1" indent="0">
              <a:buNone/>
            </a:pPr>
            <a:endParaRPr lang="en-US" altLang="ja-JP" dirty="0" smtClean="0"/>
          </a:p>
          <a:p>
            <a:r>
              <a:rPr lang="en-US" altLang="ja-JP" dirty="0" err="1"/>
              <a:t>o</a:t>
            </a:r>
            <a:r>
              <a:rPr kumimoji="1" lang="en-US" altLang="ja-JP" dirty="0" err="1" smtClean="0"/>
              <a:t>penpear</a:t>
            </a:r>
            <a:r>
              <a:rPr kumimoji="1" lang="en-US" altLang="ja-JP" dirty="0" smtClean="0"/>
              <a:t>/</a:t>
            </a:r>
            <a:r>
              <a:rPr kumimoji="1" lang="en-US" altLang="ja-JP" dirty="0" err="1" smtClean="0"/>
              <a:t>IO_Zlib</a:t>
            </a:r>
            <a:r>
              <a:rPr kumimoji="1" lang="en-US" altLang="ja-JP" dirty="0" smtClean="0"/>
              <a:t> (</a:t>
            </a:r>
            <a:r>
              <a:rPr lang="ja-JP" altLang="en-US" dirty="0" smtClean="0"/>
              <a:t>時間があったら説明</a:t>
            </a:r>
            <a:r>
              <a:rPr lang="en-US" altLang="ja-JP" dirty="0" smtClean="0"/>
              <a:t>)</a:t>
            </a:r>
          </a:p>
          <a:p>
            <a:pPr lvl="1"/>
            <a:r>
              <a:rPr lang="en-US" altLang="ja-JP" dirty="0" err="1" smtClean="0"/>
              <a:t>Zlib</a:t>
            </a:r>
            <a:r>
              <a:rPr lang="en-US" altLang="ja-JP" dirty="0" smtClean="0"/>
              <a:t>  </a:t>
            </a:r>
            <a:r>
              <a:rPr lang="ja-JP" altLang="en-US" dirty="0" smtClean="0"/>
              <a:t>圧縮されたデータを伸長する</a:t>
            </a:r>
            <a:endParaRPr kumimoji="1" lang="ja-JP" altLang="en-US" dirty="0"/>
          </a:p>
        </p:txBody>
      </p:sp>
      <p:pic>
        <p:nvPicPr>
          <p:cNvPr id="4" name="Picture 2" descr="Y:\php\study\binary2\1219.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26370" y="4759734"/>
            <a:ext cx="629933" cy="62993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Y:\php\study\binary2\SW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837" y="2974975"/>
            <a:ext cx="763122" cy="28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29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IO_SWF</a:t>
            </a:r>
            <a:r>
              <a:rPr kumimoji="1" lang="en-US" altLang="ja-JP" baseline="0" dirty="0" smtClean="0"/>
              <a:t> </a:t>
            </a:r>
            <a:r>
              <a:rPr kumimoji="1" lang="ja-JP" altLang="en-US" baseline="0" dirty="0" smtClean="0"/>
              <a:t>の紹介</a:t>
            </a:r>
            <a:endParaRPr kumimoji="1" lang="ja-JP" altLang="en-US" dirty="0"/>
          </a:p>
        </p:txBody>
      </p:sp>
      <p:sp>
        <p:nvSpPr>
          <p:cNvPr id="3" name="コンテンツ プレースホルダー 2"/>
          <p:cNvSpPr>
            <a:spLocks noGrp="1"/>
          </p:cNvSpPr>
          <p:nvPr>
            <p:ph idx="1"/>
          </p:nvPr>
        </p:nvSpPr>
        <p:spPr/>
        <p:txBody>
          <a:bodyPr/>
          <a:lstStyle/>
          <a:p>
            <a:r>
              <a:rPr lang="en-US" altLang="ja-JP" b="1" dirty="0" err="1" smtClean="0"/>
              <a:t>Openpear</a:t>
            </a:r>
            <a:r>
              <a:rPr lang="en-US" altLang="ja-JP" dirty="0"/>
              <a:t> </a:t>
            </a:r>
            <a:r>
              <a:rPr lang="ja-JP" altLang="en-US" dirty="0" smtClean="0"/>
              <a:t>～ </a:t>
            </a:r>
            <a:r>
              <a:rPr lang="en-US" altLang="ja-JP" b="1" dirty="0" smtClean="0"/>
              <a:t>IO_SWF</a:t>
            </a:r>
          </a:p>
          <a:p>
            <a:pPr lvl="1"/>
            <a:r>
              <a:rPr lang="en-US" altLang="ja-JP" dirty="0" smtClean="0"/>
              <a:t>http</a:t>
            </a:r>
            <a:r>
              <a:rPr lang="en-US" altLang="ja-JP" dirty="0"/>
              <a:t>://</a:t>
            </a:r>
            <a:r>
              <a:rPr lang="en-US" altLang="ja-JP" dirty="0" smtClean="0"/>
              <a:t>openpear.org/package/IO_SWF</a:t>
            </a:r>
          </a:p>
          <a:p>
            <a:endParaRPr kumimoji="1" lang="en-US" altLang="ja-JP" dirty="0"/>
          </a:p>
          <a:p>
            <a:endParaRPr lang="en-US" altLang="ja-JP" dirty="0" smtClean="0"/>
          </a:p>
          <a:p>
            <a:pPr marL="0" indent="0">
              <a:buNone/>
            </a:pPr>
            <a:endParaRPr kumimoji="1" lang="ja-JP" altLang="en-US" dirty="0"/>
          </a:p>
        </p:txBody>
      </p:sp>
      <p:sp>
        <p:nvSpPr>
          <p:cNvPr id="4" name="正方形/長方形 3"/>
          <p:cNvSpPr/>
          <p:nvPr/>
        </p:nvSpPr>
        <p:spPr>
          <a:xfrm>
            <a:off x="1020278" y="2871583"/>
            <a:ext cx="7234706" cy="923330"/>
          </a:xfrm>
          <a:prstGeom prst="rect">
            <a:avLst/>
          </a:prstGeom>
          <a:blipFill>
            <a:blip r:embed="rId3" cstate="print">
              <a:extLst>
                <a:ext uri="{BEBA8EAE-BF5A-486C-A8C5-ECC9F3942E4B}">
                  <a14:imgProps xmlns:a14="http://schemas.microsoft.com/office/drawing/2010/main">
                    <a14:imgLayer r:embed="rId4">
                      <a14:imgEffect>
                        <a14:artisticCrisscrossEtching/>
                      </a14:imgEffect>
                      <a14:imgEffect>
                        <a14:sharpenSoften amount="-50000"/>
                      </a14:imgEffect>
                      <a14:imgEffect>
                        <a14:brightnessContrast contrast="40000"/>
                      </a14:imgEffect>
                    </a14:imgLayer>
                  </a14:imgProps>
                </a:ext>
              </a:extLst>
            </a:blip>
            <a:tile tx="0" ty="0" sx="100000" sy="100000" flip="none" algn="tl"/>
          </a:blipFill>
          <a:ln w="25400" cap="rnd">
            <a:solidFill>
              <a:schemeClr val="accent1"/>
            </a:solidFill>
          </a:ln>
        </p:spPr>
        <p:txBody>
          <a:bodyPr wrap="square">
            <a:spAutoFit/>
          </a:bodyPr>
          <a:lstStyle/>
          <a:p>
            <a:r>
              <a:rPr lang="en-US" altLang="ja-JP" dirty="0" smtClean="0"/>
              <a:t>SWF </a:t>
            </a:r>
            <a:r>
              <a:rPr lang="ja-JP" altLang="en-US" dirty="0" smtClean="0"/>
              <a:t>バイナリを解釈</a:t>
            </a:r>
            <a:r>
              <a:rPr lang="en-US" altLang="ja-JP" dirty="0" smtClean="0"/>
              <a:t>/</a:t>
            </a:r>
            <a:r>
              <a:rPr lang="ja-JP" altLang="en-US" dirty="0" smtClean="0"/>
              <a:t>編集する為のライブラリです。</a:t>
            </a:r>
            <a:r>
              <a:rPr lang="en-US" altLang="ja-JP" dirty="0" smtClean="0"/>
              <a:t> </a:t>
            </a:r>
            <a:r>
              <a:rPr lang="en-US" altLang="ja-JP" dirty="0" err="1" smtClean="0"/>
              <a:t>IO_Bit</a:t>
            </a:r>
            <a:r>
              <a:rPr lang="en-US" altLang="ja-JP" dirty="0" smtClean="0"/>
              <a:t> </a:t>
            </a:r>
            <a:r>
              <a:rPr lang="ja-JP" altLang="en-US" dirty="0" smtClean="0"/>
              <a:t>が必要です。主に</a:t>
            </a:r>
            <a:r>
              <a:rPr lang="en-US" altLang="ja-JP" dirty="0" smtClean="0"/>
              <a:t> Flash Lite 1.x/2.x </a:t>
            </a:r>
            <a:r>
              <a:rPr lang="ja-JP" altLang="en-US" dirty="0" smtClean="0"/>
              <a:t>を対象にしています。利用に制限はかけません。コピーも改変もご自由にどうぞ。</a:t>
            </a:r>
            <a:r>
              <a:rPr lang="en-US" altLang="ja-JP" dirty="0" smtClean="0"/>
              <a:t>MIT </a:t>
            </a:r>
            <a:r>
              <a:rPr lang="ja-JP" altLang="en-US" dirty="0" smtClean="0"/>
              <a:t>ライセンスにしました。</a:t>
            </a:r>
            <a:endParaRPr lang="ja-JP" altLang="en-US" dirty="0"/>
          </a:p>
        </p:txBody>
      </p:sp>
      <p:pic>
        <p:nvPicPr>
          <p:cNvPr id="3074" name="Picture 2" descr="Y:\php\study\binary2\header_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2651" y="2070845"/>
            <a:ext cx="24003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yoya\Pictures\SWFEditor_Imag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8268" y="3975648"/>
            <a:ext cx="4181475" cy="196215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629744" y="4533499"/>
            <a:ext cx="1376413" cy="240632"/>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rPr>
              <a:t>IO_SWF</a:t>
            </a:r>
            <a:endParaRPr kumimoji="1" lang="ja-JP" altLang="en-US" dirty="0">
              <a:solidFill>
                <a:schemeClr val="tx1"/>
              </a:solidFill>
            </a:endParaRPr>
          </a:p>
        </p:txBody>
      </p:sp>
    </p:spTree>
    <p:extLst>
      <p:ext uri="{BB962C8B-B14F-4D97-AF65-F5344CB8AC3E}">
        <p14:creationId xmlns:p14="http://schemas.microsoft.com/office/powerpoint/2010/main" val="3982143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SWF </a:t>
            </a:r>
            <a:r>
              <a:rPr kumimoji="1" lang="ja-JP" altLang="en-US" dirty="0" smtClean="0"/>
              <a:t>の</a:t>
            </a:r>
            <a:r>
              <a:rPr lang="ja-JP" altLang="en-US" dirty="0" smtClean="0"/>
              <a:t>バイナリ構造 </a:t>
            </a:r>
            <a:r>
              <a:rPr lang="en-US" altLang="ja-JP" dirty="0" smtClean="0"/>
              <a:t>(</a:t>
            </a:r>
            <a:r>
              <a:rPr lang="ja-JP" altLang="en-US" dirty="0" smtClean="0"/>
              <a:t>ヘッダ</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ビット処理が必要</a:t>
            </a:r>
            <a:endParaRPr lang="en-US" altLang="ja-JP" dirty="0"/>
          </a:p>
          <a:p>
            <a:pPr lvl="1"/>
            <a:r>
              <a:rPr lang="en-US" altLang="ja-JP" dirty="0">
                <a:hlinkClick r:id="rId3"/>
              </a:rPr>
              <a:t>http://labs.gree.jp/blog/2010/08/631</a:t>
            </a:r>
            <a:r>
              <a:rPr lang="en-US" altLang="ja-JP" dirty="0" smtClean="0">
                <a:hlinkClick r:id="rId3"/>
              </a:rPr>
              <a:t>/</a:t>
            </a:r>
            <a:r>
              <a:rPr lang="ja-JP" altLang="en-US" dirty="0"/>
              <a:t> </a:t>
            </a:r>
            <a:r>
              <a:rPr lang="ja-JP" altLang="en-US" dirty="0" smtClean="0"/>
              <a:t>から抜粋</a:t>
            </a:r>
          </a:p>
          <a:p>
            <a:pPr marL="0" indent="0">
              <a:buNone/>
            </a:pPr>
            <a:endParaRPr kumimoji="1" lang="en-US" altLang="ja-JP" dirty="0" smtClean="0"/>
          </a:p>
        </p:txBody>
      </p:sp>
      <p:pic>
        <p:nvPicPr>
          <p:cNvPr id="1026" name="Picture 2" descr="Y:\php\study\binary2\SWF_header.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730" y="2682847"/>
            <a:ext cx="5298089" cy="3274201"/>
          </a:xfrm>
          <a:prstGeom prst="rect">
            <a:avLst/>
          </a:prstGeom>
          <a:noFill/>
          <a:extLst>
            <a:ext uri="{909E8E84-426E-40DD-AFC4-6F175D3DCCD1}">
              <a14:hiddenFill xmlns:a14="http://schemas.microsoft.com/office/drawing/2010/main">
                <a:solidFill>
                  <a:srgbClr val="FFFFFF"/>
                </a:solidFill>
              </a14:hiddenFill>
            </a:ext>
          </a:extLst>
        </p:spPr>
      </p:pic>
      <p:sp>
        <p:nvSpPr>
          <p:cNvPr id="5" name="円/楕円 4"/>
          <p:cNvSpPr/>
          <p:nvPr/>
        </p:nvSpPr>
        <p:spPr>
          <a:xfrm>
            <a:off x="2675823" y="5524197"/>
            <a:ext cx="3234090" cy="520468"/>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059159" y="5524197"/>
            <a:ext cx="842155" cy="52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ビット単位</a:t>
            </a:r>
            <a:endParaRPr kumimoji="1" lang="ja-JP" altLang="en-US" sz="1600" b="1" dirty="0">
              <a:solidFill>
                <a:schemeClr val="tx1"/>
              </a:solidFill>
            </a:endParaRPr>
          </a:p>
        </p:txBody>
      </p:sp>
    </p:spTree>
    <p:extLst>
      <p:ext uri="{BB962C8B-B14F-4D97-AF65-F5344CB8AC3E}">
        <p14:creationId xmlns:p14="http://schemas.microsoft.com/office/powerpoint/2010/main" val="708190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SWF </a:t>
            </a:r>
            <a:r>
              <a:rPr kumimoji="1" lang="ja-JP" altLang="en-US" dirty="0" smtClean="0"/>
              <a:t>の</a:t>
            </a:r>
            <a:r>
              <a:rPr lang="ja-JP" altLang="en-US" dirty="0" smtClean="0"/>
              <a:t>バイナリ構造 </a:t>
            </a:r>
            <a:r>
              <a:rPr lang="en-US" altLang="ja-JP" dirty="0" smtClean="0"/>
              <a:t>(</a:t>
            </a:r>
            <a:r>
              <a:rPr lang="ja-JP" altLang="en-US" dirty="0" smtClean="0"/>
              <a:t>タグ</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Short Tag  </a:t>
            </a:r>
            <a:r>
              <a:rPr lang="ja-JP" altLang="en-US" dirty="0" smtClean="0"/>
              <a:t>と </a:t>
            </a:r>
            <a:r>
              <a:rPr lang="en-US" altLang="ja-JP" dirty="0" smtClean="0"/>
              <a:t>Long Tag</a:t>
            </a:r>
            <a:endParaRPr lang="ja-JP" altLang="en-US" dirty="0" smtClean="0"/>
          </a:p>
          <a:p>
            <a:pPr marL="0" indent="0">
              <a:buNone/>
            </a:pPr>
            <a:endParaRPr kumimoji="1" lang="en-US" altLang="ja-JP" dirty="0" smtClean="0"/>
          </a:p>
        </p:txBody>
      </p:sp>
      <p:pic>
        <p:nvPicPr>
          <p:cNvPr id="2052" name="Picture 4" descr="Y:\php\study\binary2\TagLength_shor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070" y="2470898"/>
            <a:ext cx="3505201" cy="34861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Y:\php\study\binary2\TagLength_lo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4376" y="2556623"/>
            <a:ext cx="3838575" cy="3400425"/>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2969370" y="4707967"/>
            <a:ext cx="1337901" cy="494431"/>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758065" y="5202398"/>
            <a:ext cx="1337901" cy="494431"/>
          </a:xfrm>
          <a:prstGeom prst="ellipse">
            <a:avLst/>
          </a:prstGeom>
          <a:noFill/>
          <a:ln>
            <a:solidFill>
              <a:srgbClr val="FF378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103298" y="5070483"/>
            <a:ext cx="842155" cy="52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ビット単位</a:t>
            </a:r>
            <a:endParaRPr kumimoji="1" lang="ja-JP" altLang="en-US" sz="1600" b="1" dirty="0">
              <a:solidFill>
                <a:schemeClr val="tx1"/>
              </a:solidFill>
            </a:endParaRPr>
          </a:p>
        </p:txBody>
      </p:sp>
    </p:spTree>
    <p:extLst>
      <p:ext uri="{BB962C8B-B14F-4D97-AF65-F5344CB8AC3E}">
        <p14:creationId xmlns:p14="http://schemas.microsoft.com/office/powerpoint/2010/main" val="2204730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対象者</a:t>
            </a:r>
            <a:endParaRPr kumimoji="1" lang="ja-JP" altLang="en-US" dirty="0"/>
          </a:p>
        </p:txBody>
      </p:sp>
      <p:sp>
        <p:nvSpPr>
          <p:cNvPr id="3" name="コンテンツ プレースホルダー 2"/>
          <p:cNvSpPr>
            <a:spLocks noGrp="1"/>
          </p:cNvSpPr>
          <p:nvPr>
            <p:ph idx="1"/>
          </p:nvPr>
        </p:nvSpPr>
        <p:spPr/>
        <p:txBody>
          <a:bodyPr>
            <a:normAutofit/>
          </a:bodyPr>
          <a:lstStyle/>
          <a:p>
            <a:pPr marL="342900" lvl="1" indent="-342900">
              <a:spcBef>
                <a:spcPts val="2000"/>
              </a:spcBef>
            </a:pPr>
            <a:r>
              <a:rPr kumimoji="1" lang="en-US" altLang="ja-JP" dirty="0" smtClean="0"/>
              <a:t>Web</a:t>
            </a:r>
            <a:r>
              <a:rPr lang="ja-JP" altLang="en-US" dirty="0"/>
              <a:t>開発に</a:t>
            </a:r>
            <a:r>
              <a:rPr lang="ja-JP" altLang="en-US" b="1" dirty="0"/>
              <a:t>飽きてきた</a:t>
            </a:r>
            <a:r>
              <a:rPr lang="ja-JP" altLang="en-US" dirty="0" smtClean="0"/>
              <a:t>人向け</a:t>
            </a:r>
            <a:endParaRPr lang="en-US" altLang="ja-JP" dirty="0"/>
          </a:p>
          <a:p>
            <a:pPr marL="342900" lvl="1" indent="-342900">
              <a:spcBef>
                <a:spcPts val="2000"/>
              </a:spcBef>
            </a:pPr>
            <a:r>
              <a:rPr lang="ja-JP" altLang="en-US" dirty="0" smtClean="0"/>
              <a:t>２進数を知っている。指を使ってよいので</a:t>
            </a:r>
            <a:r>
              <a:rPr lang="en-US" altLang="ja-JP" dirty="0" smtClean="0"/>
              <a:t>2</a:t>
            </a:r>
            <a:r>
              <a:rPr lang="ja-JP" altLang="en-US" dirty="0" smtClean="0"/>
              <a:t>進を</a:t>
            </a:r>
            <a:r>
              <a:rPr lang="en-US" altLang="ja-JP" dirty="0" smtClean="0"/>
              <a:t>16</a:t>
            </a:r>
            <a:r>
              <a:rPr lang="ja-JP" altLang="en-US" dirty="0" smtClean="0"/>
              <a:t>進に変換</a:t>
            </a:r>
            <a:r>
              <a:rPr lang="ja-JP" altLang="en-US" dirty="0" smtClean="0"/>
              <a:t>できる</a:t>
            </a:r>
            <a:endParaRPr lang="en-US" altLang="ja-JP" dirty="0" smtClean="0"/>
          </a:p>
          <a:p>
            <a:pPr marL="342900" lvl="1" indent="-342900">
              <a:spcBef>
                <a:spcPts val="2000"/>
              </a:spcBef>
            </a:pPr>
            <a:endParaRPr lang="en-US" altLang="ja-JP" dirty="0" smtClean="0"/>
          </a:p>
          <a:p>
            <a:pPr marL="342900" lvl="1" indent="-342900">
              <a:spcBef>
                <a:spcPts val="2000"/>
              </a:spcBef>
            </a:pPr>
            <a:r>
              <a:rPr lang="ja-JP" altLang="en-US" dirty="0" smtClean="0"/>
              <a:t>バイト</a:t>
            </a:r>
            <a:r>
              <a:rPr lang="en-US" altLang="ja-JP" dirty="0" smtClean="0"/>
              <a:t>(Byte)</a:t>
            </a:r>
            <a:r>
              <a:rPr lang="ja-JP" altLang="en-US" dirty="0" smtClean="0"/>
              <a:t>とかビット</a:t>
            </a:r>
            <a:r>
              <a:rPr lang="en-US" altLang="ja-JP" dirty="0" smtClean="0"/>
              <a:t>(Bit)</a:t>
            </a:r>
            <a:r>
              <a:rPr lang="ja-JP" altLang="en-US" dirty="0" smtClean="0"/>
              <a:t>という言葉を聞いたことがある</a:t>
            </a:r>
            <a:endParaRPr lang="en-US" altLang="ja-JP" dirty="0" smtClean="0"/>
          </a:p>
          <a:p>
            <a:pPr marL="342900" lvl="1" indent="-342900">
              <a:spcBef>
                <a:spcPts val="2000"/>
              </a:spcBef>
            </a:pPr>
            <a:r>
              <a:rPr lang="en-US" altLang="ja-JP" dirty="0" smtClean="0"/>
              <a:t>PHP </a:t>
            </a:r>
            <a:r>
              <a:rPr lang="ja-JP" altLang="en-US" dirty="0" err="1" smtClean="0"/>
              <a:t>には</a:t>
            </a:r>
            <a:r>
              <a:rPr lang="en-US" altLang="ja-JP" dirty="0" smtClean="0"/>
              <a:t>(</a:t>
            </a:r>
            <a:r>
              <a:rPr lang="ja-JP" altLang="en-US" dirty="0" smtClean="0"/>
              <a:t>実は</a:t>
            </a:r>
            <a:r>
              <a:rPr lang="en-US" altLang="ja-JP" dirty="0" smtClean="0"/>
              <a:t>)</a:t>
            </a:r>
            <a:r>
              <a:rPr lang="ja-JP" altLang="en-US" dirty="0" smtClean="0"/>
              <a:t>型があって </a:t>
            </a:r>
            <a:r>
              <a:rPr lang="en-US" altLang="ja-JP" dirty="0"/>
              <a:t>s</a:t>
            </a:r>
            <a:r>
              <a:rPr lang="en-US" altLang="ja-JP" dirty="0" smtClean="0"/>
              <a:t>tring,</a:t>
            </a:r>
            <a:r>
              <a:rPr lang="ja-JP" altLang="en-US" dirty="0" smtClean="0"/>
              <a:t> </a:t>
            </a:r>
            <a:r>
              <a:rPr lang="en-US" altLang="ja-JP" dirty="0" smtClean="0"/>
              <a:t>integer, </a:t>
            </a:r>
            <a:r>
              <a:rPr lang="en-US" altLang="ja-JP" dirty="0" err="1"/>
              <a:t>f</a:t>
            </a:r>
            <a:r>
              <a:rPr lang="en-US" altLang="ja-JP" dirty="0" err="1" smtClean="0"/>
              <a:t>lort</a:t>
            </a:r>
            <a:r>
              <a:rPr lang="en-US" altLang="ja-JP" dirty="0" smtClean="0"/>
              <a:t> </a:t>
            </a:r>
            <a:r>
              <a:rPr lang="ja-JP" altLang="en-US" dirty="0" smtClean="0"/>
              <a:t>で処理が違うという話を何処かで聞いたことがある</a:t>
            </a:r>
            <a:endParaRPr lang="en-US" altLang="ja-JP" dirty="0" smtClean="0"/>
          </a:p>
        </p:txBody>
      </p:sp>
      <p:pic>
        <p:nvPicPr>
          <p:cNvPr id="8" name="図 7" descr="s-200910071608545255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48413" y="2943329"/>
            <a:ext cx="914400" cy="608076"/>
          </a:xfrm>
          <a:prstGeom prst="rect">
            <a:avLst/>
          </a:prstGeom>
        </p:spPr>
      </p:pic>
    </p:spTree>
    <p:extLst>
      <p:ext uri="{BB962C8B-B14F-4D97-AF65-F5344CB8AC3E}">
        <p14:creationId xmlns:p14="http://schemas.microsoft.com/office/powerpoint/2010/main" val="3937928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IO_Bit</a:t>
            </a:r>
            <a:r>
              <a:rPr lang="en-US" altLang="ja-JP" dirty="0" smtClean="0"/>
              <a:t> </a:t>
            </a:r>
            <a:r>
              <a:rPr lang="ja-JP" altLang="en-US" dirty="0" smtClean="0"/>
              <a:t>で </a:t>
            </a:r>
            <a:r>
              <a:rPr lang="en-US" altLang="ja-JP" dirty="0" smtClean="0"/>
              <a:t>SWF </a:t>
            </a:r>
            <a:r>
              <a:rPr lang="ja-JP" altLang="en-US" dirty="0" smtClean="0"/>
              <a:t>を解釈 </a:t>
            </a:r>
            <a:r>
              <a:rPr lang="en-US" altLang="ja-JP" dirty="0" smtClean="0"/>
              <a:t>(</a:t>
            </a:r>
            <a:r>
              <a:rPr lang="ja-JP" altLang="en-US" dirty="0" smtClean="0"/>
              <a:t>ヘッダ</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IO/</a:t>
            </a:r>
            <a:r>
              <a:rPr lang="en-US" altLang="ja-JP" dirty="0" err="1" smtClean="0"/>
              <a:t>SWF.php</a:t>
            </a:r>
            <a:r>
              <a:rPr lang="en-US" altLang="ja-JP" dirty="0" smtClean="0"/>
              <a:t>  </a:t>
            </a:r>
            <a:r>
              <a:rPr lang="ja-JP" altLang="en-US" dirty="0" smtClean="0"/>
              <a:t>から抜粋 </a:t>
            </a:r>
            <a:r>
              <a:rPr lang="en-US" altLang="ja-JP" dirty="0" smtClean="0"/>
              <a:t>(</a:t>
            </a:r>
            <a:r>
              <a:rPr lang="ja-JP" altLang="en-US" dirty="0" smtClean="0"/>
              <a:t>バイト処理</a:t>
            </a:r>
            <a:r>
              <a:rPr lang="en-US" altLang="ja-JP" dirty="0" smtClean="0"/>
              <a:t>)</a:t>
            </a:r>
            <a:endParaRPr lang="ja-JP" altLang="en-US" dirty="0" smtClean="0"/>
          </a:p>
          <a:p>
            <a:pPr marL="0" indent="0">
              <a:buNone/>
            </a:pPr>
            <a:endParaRPr kumimoji="1" lang="en-US" altLang="ja-JP" dirty="0" smtClean="0"/>
          </a:p>
        </p:txBody>
      </p:sp>
      <p:sp>
        <p:nvSpPr>
          <p:cNvPr id="5" name="正方形/長方形 4"/>
          <p:cNvSpPr/>
          <p:nvPr/>
        </p:nvSpPr>
        <p:spPr>
          <a:xfrm>
            <a:off x="2025348" y="2909662"/>
            <a:ext cx="5116596" cy="2345733"/>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a:solidFill>
                  <a:schemeClr val="bg1"/>
                </a:solidFill>
                <a:latin typeface="Chaparral Pro" pitchFamily="18" charset="0"/>
                <a:ea typeface="Osaka−等幅"/>
              </a:rPr>
              <a:t> function parse($</a:t>
            </a:r>
            <a:r>
              <a:rPr kumimoji="1" lang="en-US" altLang="ja-JP" sz="1600" dirty="0" err="1">
                <a:solidFill>
                  <a:schemeClr val="bg1"/>
                </a:solidFill>
                <a:latin typeface="Chaparral Pro" pitchFamily="18" charset="0"/>
                <a:ea typeface="Osaka−等幅"/>
              </a:rPr>
              <a:t>swfdata</a:t>
            </a:r>
            <a:r>
              <a:rPr kumimoji="1" lang="en-US" altLang="ja-JP" sz="1600" dirty="0">
                <a:solidFill>
                  <a:schemeClr val="bg1"/>
                </a:solidFill>
                <a:latin typeface="Chaparral Pro" pitchFamily="18" charset="0"/>
                <a:ea typeface="Osaka−等幅"/>
              </a:rPr>
              <a:t>) {</a:t>
            </a:r>
          </a:p>
          <a:p>
            <a:r>
              <a:rPr kumimoji="1" lang="en-US" altLang="ja-JP" sz="1600" dirty="0">
                <a:solidFill>
                  <a:schemeClr val="bg1"/>
                </a:solidFill>
                <a:latin typeface="Chaparral Pro" pitchFamily="18" charset="0"/>
                <a:ea typeface="Osaka−等幅"/>
              </a:rPr>
              <a:t>        $reader = new </a:t>
            </a:r>
            <a:r>
              <a:rPr kumimoji="1" lang="en-US" altLang="ja-JP" sz="1600" dirty="0" err="1">
                <a:solidFill>
                  <a:schemeClr val="bg1"/>
                </a:solidFill>
                <a:latin typeface="Chaparral Pro" pitchFamily="18" charset="0"/>
                <a:ea typeface="Osaka−等幅"/>
              </a:rPr>
              <a:t>IO_Bit</a:t>
            </a:r>
            <a:r>
              <a:rPr kumimoji="1" lang="en-US" altLang="ja-JP" sz="1600" dirty="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        $reader-&gt;input($</a:t>
            </a:r>
            <a:r>
              <a:rPr kumimoji="1" lang="en-US" altLang="ja-JP" sz="1600" dirty="0" err="1">
                <a:solidFill>
                  <a:schemeClr val="bg1"/>
                </a:solidFill>
                <a:latin typeface="Chaparral Pro" pitchFamily="18" charset="0"/>
                <a:ea typeface="Osaka−等幅"/>
              </a:rPr>
              <a:t>swfdata</a:t>
            </a:r>
            <a:r>
              <a:rPr kumimoji="1" lang="en-US" altLang="ja-JP" sz="1600" dirty="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        $this-&gt;_</a:t>
            </a:r>
            <a:r>
              <a:rPr kumimoji="1" lang="en-US" altLang="ja-JP" sz="1600" dirty="0" err="1">
                <a:solidFill>
                  <a:schemeClr val="bg1"/>
                </a:solidFill>
                <a:latin typeface="Chaparral Pro" pitchFamily="18" charset="0"/>
                <a:ea typeface="Osaka−等幅"/>
              </a:rPr>
              <a:t>swfdata</a:t>
            </a:r>
            <a:r>
              <a:rPr kumimoji="1" lang="en-US" altLang="ja-JP" sz="1600" dirty="0">
                <a:solidFill>
                  <a:schemeClr val="bg1"/>
                </a:solidFill>
                <a:latin typeface="Chaparral Pro" pitchFamily="18" charset="0"/>
                <a:ea typeface="Osaka−等幅"/>
              </a:rPr>
              <a:t>  = $</a:t>
            </a:r>
            <a:r>
              <a:rPr kumimoji="1" lang="en-US" altLang="ja-JP" sz="1600" dirty="0" err="1">
                <a:solidFill>
                  <a:schemeClr val="bg1"/>
                </a:solidFill>
                <a:latin typeface="Chaparral Pro" pitchFamily="18" charset="0"/>
                <a:ea typeface="Osaka−等幅"/>
              </a:rPr>
              <a:t>swfdata</a:t>
            </a:r>
            <a:r>
              <a:rPr kumimoji="1" lang="en-US" altLang="ja-JP" sz="1600" dirty="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        /* SWF Header */</a:t>
            </a:r>
          </a:p>
          <a:p>
            <a:r>
              <a:rPr kumimoji="1" lang="en-US" altLang="ja-JP" sz="1600" dirty="0">
                <a:solidFill>
                  <a:schemeClr val="bg1"/>
                </a:solidFill>
                <a:latin typeface="Chaparral Pro" pitchFamily="18" charset="0"/>
                <a:ea typeface="Osaka−等幅"/>
              </a:rPr>
              <a:t>        $this-&gt;_headers['Signature'] = $reader-&gt;</a:t>
            </a:r>
            <a:r>
              <a:rPr kumimoji="1" lang="en-US" altLang="ja-JP" sz="1600" dirty="0" err="1">
                <a:solidFill>
                  <a:schemeClr val="bg1"/>
                </a:solidFill>
                <a:latin typeface="Chaparral Pro" pitchFamily="18" charset="0"/>
                <a:ea typeface="Osaka−等幅"/>
              </a:rPr>
              <a:t>getData</a:t>
            </a:r>
            <a:r>
              <a:rPr kumimoji="1" lang="en-US" altLang="ja-JP" sz="1600" dirty="0">
                <a:solidFill>
                  <a:schemeClr val="bg1"/>
                </a:solidFill>
                <a:latin typeface="Chaparral Pro" pitchFamily="18" charset="0"/>
                <a:ea typeface="Osaka−等幅"/>
              </a:rPr>
              <a:t>(3);</a:t>
            </a:r>
          </a:p>
          <a:p>
            <a:r>
              <a:rPr kumimoji="1" lang="en-US" altLang="ja-JP" sz="1600" dirty="0">
                <a:solidFill>
                  <a:schemeClr val="bg1"/>
                </a:solidFill>
                <a:latin typeface="Chaparral Pro" pitchFamily="18" charset="0"/>
                <a:ea typeface="Osaka−等幅"/>
              </a:rPr>
              <a:t>        $this-&gt;_headers['Version'] = $reader-&gt;getUI8();</a:t>
            </a:r>
          </a:p>
          <a:p>
            <a:r>
              <a:rPr kumimoji="1" lang="en-US" altLang="ja-JP" sz="1600" dirty="0">
                <a:solidFill>
                  <a:schemeClr val="bg1"/>
                </a:solidFill>
                <a:latin typeface="Chaparral Pro" pitchFamily="18" charset="0"/>
                <a:ea typeface="Osaka−等幅"/>
              </a:rPr>
              <a:t>        $this-&gt;_headers['</a:t>
            </a:r>
            <a:r>
              <a:rPr kumimoji="1" lang="en-US" altLang="ja-JP" sz="1600" dirty="0" err="1">
                <a:solidFill>
                  <a:schemeClr val="bg1"/>
                </a:solidFill>
                <a:latin typeface="Chaparral Pro" pitchFamily="18" charset="0"/>
                <a:ea typeface="Osaka−等幅"/>
              </a:rPr>
              <a:t>FileLength</a:t>
            </a:r>
            <a:r>
              <a:rPr kumimoji="1" lang="en-US" altLang="ja-JP" sz="1600" dirty="0">
                <a:solidFill>
                  <a:schemeClr val="bg1"/>
                </a:solidFill>
                <a:latin typeface="Chaparral Pro" pitchFamily="18" charset="0"/>
                <a:ea typeface="Osaka−等幅"/>
              </a:rPr>
              <a:t>'] = $reader-&gt;getUI32LE();</a:t>
            </a:r>
            <a:endParaRPr kumimoji="1" lang="en-US" altLang="ja-JP" sz="1600" dirty="0" smtClean="0">
              <a:solidFill>
                <a:schemeClr val="bg1"/>
              </a:solidFill>
              <a:latin typeface="Chaparral Pro" pitchFamily="18" charset="0"/>
              <a:ea typeface="Osaka−等幅"/>
            </a:endParaRPr>
          </a:p>
        </p:txBody>
      </p:sp>
    </p:spTree>
    <p:extLst>
      <p:ext uri="{BB962C8B-B14F-4D97-AF65-F5344CB8AC3E}">
        <p14:creationId xmlns:p14="http://schemas.microsoft.com/office/powerpoint/2010/main" val="2934089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err="1" smtClean="0"/>
              <a:t>IO_Bit</a:t>
            </a:r>
            <a:r>
              <a:rPr lang="en-US" altLang="ja-JP" dirty="0" smtClean="0"/>
              <a:t> </a:t>
            </a:r>
            <a:r>
              <a:rPr lang="ja-JP" altLang="en-US" dirty="0" smtClean="0"/>
              <a:t>で </a:t>
            </a:r>
            <a:r>
              <a:rPr lang="en-US" altLang="ja-JP" dirty="0" smtClean="0"/>
              <a:t>SWF </a:t>
            </a:r>
            <a:r>
              <a:rPr lang="ja-JP" altLang="en-US" dirty="0" smtClean="0"/>
              <a:t>を解釈 </a:t>
            </a:r>
            <a:r>
              <a:rPr lang="en-US" altLang="ja-JP" dirty="0" smtClean="0"/>
              <a:t>(RECT)</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IO/SWF/Type/</a:t>
            </a:r>
            <a:r>
              <a:rPr lang="en-US" altLang="ja-JP" dirty="0" err="1" smtClean="0"/>
              <a:t>RECT.php</a:t>
            </a:r>
            <a:r>
              <a:rPr lang="en-US" altLang="ja-JP" dirty="0" smtClean="0"/>
              <a:t>  </a:t>
            </a:r>
            <a:r>
              <a:rPr lang="ja-JP" altLang="en-US" dirty="0" smtClean="0"/>
              <a:t>から引用 </a:t>
            </a:r>
            <a:r>
              <a:rPr lang="en-US" altLang="ja-JP" dirty="0" smtClean="0"/>
              <a:t>(</a:t>
            </a:r>
            <a:r>
              <a:rPr lang="ja-JP" altLang="en-US" dirty="0" smtClean="0"/>
              <a:t>ビット処理</a:t>
            </a:r>
            <a:r>
              <a:rPr lang="en-US" altLang="ja-JP" dirty="0" smtClean="0"/>
              <a:t>)</a:t>
            </a:r>
            <a:endParaRPr lang="ja-JP" altLang="en-US" dirty="0" smtClean="0"/>
          </a:p>
          <a:p>
            <a:pPr marL="0" indent="0">
              <a:buNone/>
            </a:pPr>
            <a:endParaRPr kumimoji="1" lang="en-US" altLang="ja-JP" dirty="0" smtClean="0"/>
          </a:p>
        </p:txBody>
      </p:sp>
      <p:sp>
        <p:nvSpPr>
          <p:cNvPr id="6" name="正方形/長方形 5"/>
          <p:cNvSpPr/>
          <p:nvPr/>
        </p:nvSpPr>
        <p:spPr>
          <a:xfrm>
            <a:off x="2025348" y="2676438"/>
            <a:ext cx="5116596" cy="2896589"/>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a:solidFill>
                  <a:schemeClr val="bg1"/>
                </a:solidFill>
                <a:latin typeface="Chaparral Pro" pitchFamily="18" charset="0"/>
                <a:ea typeface="Osaka−等幅"/>
              </a:rPr>
              <a:t>class </a:t>
            </a:r>
            <a:r>
              <a:rPr kumimoji="1" lang="en-US" altLang="ja-JP" sz="1600" dirty="0" err="1">
                <a:solidFill>
                  <a:schemeClr val="bg1"/>
                </a:solidFill>
                <a:latin typeface="Chaparral Pro" pitchFamily="18" charset="0"/>
                <a:ea typeface="Osaka−等幅"/>
              </a:rPr>
              <a:t>IO_SWF_Type_RECT</a:t>
            </a:r>
            <a:r>
              <a:rPr kumimoji="1" lang="en-US" altLang="ja-JP" sz="1600" dirty="0">
                <a:solidFill>
                  <a:schemeClr val="bg1"/>
                </a:solidFill>
                <a:latin typeface="Chaparral Pro" pitchFamily="18" charset="0"/>
                <a:ea typeface="Osaka−等幅"/>
              </a:rPr>
              <a:t> extends </a:t>
            </a:r>
            <a:r>
              <a:rPr kumimoji="1" lang="en-US" altLang="ja-JP" sz="1600" dirty="0" err="1">
                <a:solidFill>
                  <a:schemeClr val="bg1"/>
                </a:solidFill>
                <a:latin typeface="Chaparral Pro" pitchFamily="18" charset="0"/>
                <a:ea typeface="Osaka−等幅"/>
              </a:rPr>
              <a:t>IO_SWF_Type</a:t>
            </a:r>
            <a:r>
              <a:rPr kumimoji="1" lang="en-US" altLang="ja-JP" sz="1600" dirty="0">
                <a:solidFill>
                  <a:schemeClr val="bg1"/>
                </a:solidFill>
                <a:latin typeface="Chaparral Pro" pitchFamily="18" charset="0"/>
                <a:ea typeface="Osaka−等幅"/>
              </a:rPr>
              <a:t> {</a:t>
            </a:r>
          </a:p>
          <a:p>
            <a:r>
              <a:rPr kumimoji="1" lang="en-US" altLang="ja-JP" sz="1600" dirty="0">
                <a:solidFill>
                  <a:schemeClr val="bg1"/>
                </a:solidFill>
                <a:latin typeface="Chaparral Pro" pitchFamily="18" charset="0"/>
                <a:ea typeface="Osaka−等幅"/>
              </a:rPr>
              <a:t>    static function parse(&amp;$reader, $opts = array()) {</a:t>
            </a:r>
          </a:p>
          <a:p>
            <a:r>
              <a:rPr kumimoji="1" lang="en-US" altLang="ja-JP" sz="1600" dirty="0">
                <a:solidFill>
                  <a:schemeClr val="bg1"/>
                </a:solidFill>
                <a:latin typeface="Chaparral Pro" pitchFamily="18" charset="0"/>
                <a:ea typeface="Osaka−等幅"/>
              </a:rPr>
              <a:t>        $</a:t>
            </a:r>
            <a:r>
              <a:rPr kumimoji="1" lang="en-US" altLang="ja-JP" sz="1600" dirty="0" err="1">
                <a:solidFill>
                  <a:schemeClr val="bg1"/>
                </a:solidFill>
                <a:latin typeface="Chaparral Pro" pitchFamily="18" charset="0"/>
                <a:ea typeface="Osaka−等幅"/>
              </a:rPr>
              <a:t>frameSize</a:t>
            </a:r>
            <a:r>
              <a:rPr kumimoji="1" lang="en-US" altLang="ja-JP" sz="1600" dirty="0">
                <a:solidFill>
                  <a:schemeClr val="bg1"/>
                </a:solidFill>
                <a:latin typeface="Chaparral Pro" pitchFamily="18" charset="0"/>
                <a:ea typeface="Osaka−等幅"/>
              </a:rPr>
              <a:t> = array();</a:t>
            </a:r>
          </a:p>
          <a:p>
            <a:r>
              <a:rPr kumimoji="1" lang="en-US" altLang="ja-JP" sz="1600" dirty="0">
                <a:solidFill>
                  <a:schemeClr val="bg1"/>
                </a:solidFill>
                <a:latin typeface="Chaparral Pro" pitchFamily="18" charset="0"/>
                <a:ea typeface="Osaka−等幅"/>
              </a:rPr>
              <a:t>        $reader-&gt;</a:t>
            </a:r>
            <a:r>
              <a:rPr kumimoji="1" lang="en-US" altLang="ja-JP" sz="1600" dirty="0" err="1">
                <a:solidFill>
                  <a:schemeClr val="bg1"/>
                </a:solidFill>
                <a:latin typeface="Chaparral Pro" pitchFamily="18" charset="0"/>
                <a:ea typeface="Osaka−等幅"/>
              </a:rPr>
              <a:t>byteAlign</a:t>
            </a:r>
            <a:r>
              <a:rPr kumimoji="1" lang="en-US" altLang="ja-JP" sz="1600" dirty="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        $</a:t>
            </a:r>
            <a:r>
              <a:rPr kumimoji="1" lang="en-US" altLang="ja-JP" sz="1600" dirty="0" err="1">
                <a:solidFill>
                  <a:schemeClr val="bg1"/>
                </a:solidFill>
                <a:latin typeface="Chaparral Pro" pitchFamily="18" charset="0"/>
                <a:ea typeface="Osaka−等幅"/>
              </a:rPr>
              <a:t>nBits</a:t>
            </a:r>
            <a:r>
              <a:rPr kumimoji="1" lang="en-US" altLang="ja-JP" sz="1600" dirty="0">
                <a:solidFill>
                  <a:schemeClr val="bg1"/>
                </a:solidFill>
                <a:latin typeface="Chaparral Pro" pitchFamily="18" charset="0"/>
                <a:ea typeface="Osaka−等幅"/>
              </a:rPr>
              <a:t> = $reader-&gt;</a:t>
            </a:r>
            <a:r>
              <a:rPr kumimoji="1" lang="en-US" altLang="ja-JP" sz="1600" dirty="0" err="1">
                <a:solidFill>
                  <a:schemeClr val="bg1"/>
                </a:solidFill>
                <a:latin typeface="Chaparral Pro" pitchFamily="18" charset="0"/>
                <a:ea typeface="Osaka−等幅"/>
              </a:rPr>
              <a:t>getUIBits</a:t>
            </a:r>
            <a:r>
              <a:rPr kumimoji="1" lang="en-US" altLang="ja-JP" sz="1600" dirty="0">
                <a:solidFill>
                  <a:schemeClr val="bg1"/>
                </a:solidFill>
                <a:latin typeface="Chaparral Pro" pitchFamily="18" charset="0"/>
                <a:ea typeface="Osaka−等幅"/>
              </a:rPr>
              <a:t>(5);</a:t>
            </a:r>
          </a:p>
          <a:p>
            <a:r>
              <a:rPr kumimoji="1" lang="en-US" altLang="ja-JP" sz="1600" dirty="0">
                <a:solidFill>
                  <a:schemeClr val="bg1"/>
                </a:solidFill>
                <a:latin typeface="Chaparral Pro" pitchFamily="18" charset="0"/>
                <a:ea typeface="Osaka−等幅"/>
              </a:rPr>
              <a:t>        $</a:t>
            </a:r>
            <a:r>
              <a:rPr kumimoji="1" lang="en-US" altLang="ja-JP" sz="1600" dirty="0" err="1">
                <a:solidFill>
                  <a:schemeClr val="bg1"/>
                </a:solidFill>
                <a:latin typeface="Chaparral Pro" pitchFamily="18" charset="0"/>
                <a:ea typeface="Osaka−等幅"/>
              </a:rPr>
              <a:t>frameSize</a:t>
            </a:r>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Xmin</a:t>
            </a:r>
            <a:r>
              <a:rPr kumimoji="1" lang="en-US" altLang="ja-JP" sz="1600" dirty="0">
                <a:solidFill>
                  <a:schemeClr val="bg1"/>
                </a:solidFill>
                <a:latin typeface="Chaparral Pro" pitchFamily="18" charset="0"/>
                <a:ea typeface="Osaka−等幅"/>
              </a:rPr>
              <a:t>'] = $reader-&gt;</a:t>
            </a:r>
            <a:r>
              <a:rPr kumimoji="1" lang="en-US" altLang="ja-JP" sz="1600" dirty="0" err="1">
                <a:solidFill>
                  <a:schemeClr val="bg1"/>
                </a:solidFill>
                <a:latin typeface="Chaparral Pro" pitchFamily="18" charset="0"/>
                <a:ea typeface="Osaka−等幅"/>
              </a:rPr>
              <a:t>getSIBits</a:t>
            </a:r>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nBits</a:t>
            </a:r>
            <a:r>
              <a:rPr kumimoji="1" lang="en-US" altLang="ja-JP" sz="1600" dirty="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        $</a:t>
            </a:r>
            <a:r>
              <a:rPr kumimoji="1" lang="en-US" altLang="ja-JP" sz="1600" dirty="0" err="1">
                <a:solidFill>
                  <a:schemeClr val="bg1"/>
                </a:solidFill>
                <a:latin typeface="Chaparral Pro" pitchFamily="18" charset="0"/>
                <a:ea typeface="Osaka−等幅"/>
              </a:rPr>
              <a:t>frameSize</a:t>
            </a:r>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Xmax</a:t>
            </a:r>
            <a:r>
              <a:rPr kumimoji="1" lang="en-US" altLang="ja-JP" sz="1600" dirty="0">
                <a:solidFill>
                  <a:schemeClr val="bg1"/>
                </a:solidFill>
                <a:latin typeface="Chaparral Pro" pitchFamily="18" charset="0"/>
                <a:ea typeface="Osaka−等幅"/>
              </a:rPr>
              <a:t>'] = $reader-&gt;</a:t>
            </a:r>
            <a:r>
              <a:rPr kumimoji="1" lang="en-US" altLang="ja-JP" sz="1600" dirty="0" err="1">
                <a:solidFill>
                  <a:schemeClr val="bg1"/>
                </a:solidFill>
                <a:latin typeface="Chaparral Pro" pitchFamily="18" charset="0"/>
                <a:ea typeface="Osaka−等幅"/>
              </a:rPr>
              <a:t>getSIBits</a:t>
            </a:r>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nBits</a:t>
            </a:r>
            <a:r>
              <a:rPr kumimoji="1" lang="en-US" altLang="ja-JP" sz="1600" dirty="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        $</a:t>
            </a:r>
            <a:r>
              <a:rPr kumimoji="1" lang="en-US" altLang="ja-JP" sz="1600" dirty="0" err="1">
                <a:solidFill>
                  <a:schemeClr val="bg1"/>
                </a:solidFill>
                <a:latin typeface="Chaparral Pro" pitchFamily="18" charset="0"/>
                <a:ea typeface="Osaka−等幅"/>
              </a:rPr>
              <a:t>frameSize</a:t>
            </a:r>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Ymin</a:t>
            </a:r>
            <a:r>
              <a:rPr kumimoji="1" lang="en-US" altLang="ja-JP" sz="1600" dirty="0">
                <a:solidFill>
                  <a:schemeClr val="bg1"/>
                </a:solidFill>
                <a:latin typeface="Chaparral Pro" pitchFamily="18" charset="0"/>
                <a:ea typeface="Osaka−等幅"/>
              </a:rPr>
              <a:t>'] = $reader-&gt;</a:t>
            </a:r>
            <a:r>
              <a:rPr kumimoji="1" lang="en-US" altLang="ja-JP" sz="1600" dirty="0" err="1">
                <a:solidFill>
                  <a:schemeClr val="bg1"/>
                </a:solidFill>
                <a:latin typeface="Chaparral Pro" pitchFamily="18" charset="0"/>
                <a:ea typeface="Osaka−等幅"/>
              </a:rPr>
              <a:t>getSIBits</a:t>
            </a:r>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nBits</a:t>
            </a:r>
            <a:r>
              <a:rPr kumimoji="1" lang="en-US" altLang="ja-JP" sz="1600" dirty="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        $</a:t>
            </a:r>
            <a:r>
              <a:rPr kumimoji="1" lang="en-US" altLang="ja-JP" sz="1600" dirty="0" err="1">
                <a:solidFill>
                  <a:schemeClr val="bg1"/>
                </a:solidFill>
                <a:latin typeface="Chaparral Pro" pitchFamily="18" charset="0"/>
                <a:ea typeface="Osaka−等幅"/>
              </a:rPr>
              <a:t>frameSize</a:t>
            </a:r>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Ymax</a:t>
            </a:r>
            <a:r>
              <a:rPr kumimoji="1" lang="en-US" altLang="ja-JP" sz="1600" dirty="0">
                <a:solidFill>
                  <a:schemeClr val="bg1"/>
                </a:solidFill>
                <a:latin typeface="Chaparral Pro" pitchFamily="18" charset="0"/>
                <a:ea typeface="Osaka−等幅"/>
              </a:rPr>
              <a:t>'] = $reader-&gt;</a:t>
            </a:r>
            <a:r>
              <a:rPr kumimoji="1" lang="en-US" altLang="ja-JP" sz="1600" dirty="0" err="1">
                <a:solidFill>
                  <a:schemeClr val="bg1"/>
                </a:solidFill>
                <a:latin typeface="Chaparral Pro" pitchFamily="18" charset="0"/>
                <a:ea typeface="Osaka−等幅"/>
              </a:rPr>
              <a:t>getSIBits</a:t>
            </a:r>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nBits</a:t>
            </a:r>
            <a:r>
              <a:rPr kumimoji="1" lang="en-US" altLang="ja-JP" sz="1600" dirty="0">
                <a:solidFill>
                  <a:schemeClr val="bg1"/>
                </a:solidFill>
                <a:latin typeface="Chaparral Pro" pitchFamily="18" charset="0"/>
                <a:ea typeface="Osaka−等幅"/>
              </a:rPr>
              <a:t>) ;</a:t>
            </a:r>
          </a:p>
          <a:p>
            <a:r>
              <a:rPr kumimoji="1" lang="en-US" altLang="ja-JP" sz="1600" dirty="0">
                <a:solidFill>
                  <a:schemeClr val="bg1"/>
                </a:solidFill>
                <a:latin typeface="Chaparral Pro" pitchFamily="18" charset="0"/>
                <a:ea typeface="Osaka−等幅"/>
              </a:rPr>
              <a:t>        return $</a:t>
            </a:r>
            <a:r>
              <a:rPr kumimoji="1" lang="en-US" altLang="ja-JP" sz="1600" dirty="0" err="1">
                <a:solidFill>
                  <a:schemeClr val="bg1"/>
                </a:solidFill>
                <a:latin typeface="Chaparral Pro" pitchFamily="18" charset="0"/>
                <a:ea typeface="Osaka−等幅"/>
              </a:rPr>
              <a:t>frameSize</a:t>
            </a:r>
            <a:r>
              <a:rPr kumimoji="1" lang="en-US" altLang="ja-JP" sz="1600" dirty="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    }     </a:t>
            </a:r>
            <a:endParaRPr kumimoji="1" lang="en-US" altLang="ja-JP" sz="1600" dirty="0" smtClean="0">
              <a:solidFill>
                <a:schemeClr val="bg1"/>
              </a:solidFill>
              <a:latin typeface="Chaparral Pro" pitchFamily="18" charset="0"/>
              <a:ea typeface="Osaka−等幅"/>
            </a:endParaRPr>
          </a:p>
        </p:txBody>
      </p:sp>
    </p:spTree>
    <p:extLst>
      <p:ext uri="{BB962C8B-B14F-4D97-AF65-F5344CB8AC3E}">
        <p14:creationId xmlns:p14="http://schemas.microsoft.com/office/powerpoint/2010/main" val="21947587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IO_SWF </a:t>
            </a:r>
            <a:r>
              <a:rPr kumimoji="1" lang="ja-JP" altLang="en-US" dirty="0" smtClean="0"/>
              <a:t>の使い方</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使い方</a:t>
            </a:r>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smtClean="0"/>
          </a:p>
          <a:p>
            <a:pPr lvl="1"/>
            <a:r>
              <a:rPr lang="en-US" altLang="ja-JP" dirty="0">
                <a:hlinkClick r:id="rId3"/>
              </a:rPr>
              <a:t>http://pwiki.awm.jp/~yoya/?IO_SWF</a:t>
            </a:r>
            <a:endParaRPr lang="ja-JP" altLang="en-US" dirty="0" smtClean="0"/>
          </a:p>
          <a:p>
            <a:pPr marL="0" indent="0">
              <a:buNone/>
            </a:pPr>
            <a:endParaRPr kumimoji="1" lang="en-US" altLang="ja-JP" dirty="0" smtClean="0"/>
          </a:p>
        </p:txBody>
      </p:sp>
      <p:sp>
        <p:nvSpPr>
          <p:cNvPr id="5" name="正方形/長方形 4"/>
          <p:cNvSpPr/>
          <p:nvPr/>
        </p:nvSpPr>
        <p:spPr>
          <a:xfrm>
            <a:off x="2092725" y="2746032"/>
            <a:ext cx="5116596" cy="2499736"/>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swfed</a:t>
            </a:r>
            <a:r>
              <a:rPr kumimoji="1" lang="en-US" altLang="ja-JP" sz="1600" dirty="0" smtClean="0">
                <a:solidFill>
                  <a:schemeClr val="bg1"/>
                </a:solidFill>
                <a:latin typeface="Chaparral Pro" pitchFamily="18" charset="0"/>
                <a:ea typeface="Osaka−等幅"/>
              </a:rPr>
              <a:t> = new </a:t>
            </a:r>
            <a:r>
              <a:rPr kumimoji="1" lang="en-US" altLang="ja-JP" sz="1600" dirty="0" err="1" smtClean="0">
                <a:solidFill>
                  <a:schemeClr val="bg1"/>
                </a:solidFill>
                <a:latin typeface="Chaparral Pro" pitchFamily="18" charset="0"/>
                <a:ea typeface="Osaka−等幅"/>
              </a:rPr>
              <a:t>IO_SWF_Editor</a:t>
            </a:r>
            <a:r>
              <a:rPr kumimoji="1" lang="en-US" altLang="ja-JP" sz="1600" dirty="0" smtClean="0">
                <a:solidFill>
                  <a:schemeClr val="bg1"/>
                </a:solidFill>
                <a:latin typeface="Chaparral Pro" pitchFamily="18" charset="0"/>
                <a:ea typeface="Osaka−等幅"/>
              </a:rPr>
              <a:t>(); //</a:t>
            </a:r>
            <a:r>
              <a:rPr kumimoji="1" lang="ja-JP" altLang="en-US" sz="1600" dirty="0" smtClean="0">
                <a:solidFill>
                  <a:schemeClr val="bg1"/>
                </a:solidFill>
                <a:latin typeface="Chaparral Pro" pitchFamily="18" charset="0"/>
                <a:ea typeface="Osaka−等幅"/>
              </a:rPr>
              <a:t> インスタンス生成</a:t>
            </a:r>
            <a:endParaRPr kumimoji="1" lang="en-US" altLang="ja-JP" sz="1600" dirty="0" smtClean="0">
              <a:solidFill>
                <a:schemeClr val="bg1"/>
              </a:solidFill>
              <a:latin typeface="Chaparral Pro" pitchFamily="18" charset="0"/>
              <a:ea typeface="Osaka−等幅"/>
            </a:endParaRPr>
          </a:p>
          <a:p>
            <a:endParaRPr kumimoji="1" lang="en-US" altLang="ja-JP" sz="1600" dirty="0" smtClean="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swfed</a:t>
            </a:r>
            <a:r>
              <a:rPr kumimoji="1" lang="en-US" altLang="ja-JP" sz="1600" dirty="0" smtClean="0">
                <a:solidFill>
                  <a:schemeClr val="bg1"/>
                </a:solidFill>
                <a:latin typeface="Chaparral Pro" pitchFamily="18" charset="0"/>
                <a:ea typeface="Osaka−等幅"/>
              </a:rPr>
              <a:t>-&gt;parse($</a:t>
            </a:r>
            <a:r>
              <a:rPr kumimoji="1" lang="en-US" altLang="ja-JP" sz="1600" dirty="0" err="1" smtClean="0">
                <a:solidFill>
                  <a:schemeClr val="bg1"/>
                </a:solidFill>
                <a:latin typeface="Chaparral Pro" pitchFamily="18" charset="0"/>
                <a:ea typeface="Osaka−等幅"/>
              </a:rPr>
              <a:t>swfdata</a:t>
            </a:r>
            <a:r>
              <a:rPr kumimoji="1" lang="en-US" altLang="ja-JP" sz="1600" dirty="0" smtClean="0">
                <a:solidFill>
                  <a:schemeClr val="bg1"/>
                </a:solidFill>
                <a:latin typeface="Chaparral Pro" pitchFamily="18" charset="0"/>
                <a:ea typeface="Osaka−等幅"/>
              </a:rPr>
              <a:t>); // SWF</a:t>
            </a:r>
            <a:r>
              <a:rPr kumimoji="1" lang="ja-JP" altLang="en-US" sz="1600" dirty="0" smtClean="0">
                <a:solidFill>
                  <a:schemeClr val="bg1"/>
                </a:solidFill>
                <a:latin typeface="Chaparral Pro" pitchFamily="18" charset="0"/>
                <a:ea typeface="Osaka−等幅"/>
              </a:rPr>
              <a:t>バイナリ読み込み</a:t>
            </a:r>
            <a:endParaRPr kumimoji="1" lang="en-US" altLang="ja-JP" sz="1600" dirty="0" smtClean="0">
              <a:solidFill>
                <a:schemeClr val="bg1"/>
              </a:solidFill>
              <a:latin typeface="Chaparral Pro" pitchFamily="18" charset="0"/>
              <a:ea typeface="Osaka−等幅"/>
            </a:endParaRPr>
          </a:p>
          <a:p>
            <a:endParaRPr kumimoji="1" lang="en-US" altLang="ja-JP" sz="1600" dirty="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a:t>
            </a:r>
            <a:r>
              <a:rPr kumimoji="1" lang="ja-JP" altLang="en-US" sz="1600" dirty="0" smtClean="0">
                <a:solidFill>
                  <a:schemeClr val="bg1"/>
                </a:solidFill>
                <a:latin typeface="Chaparral Pro" pitchFamily="18" charset="0"/>
                <a:ea typeface="Osaka−等幅"/>
              </a:rPr>
              <a:t> 何らかの編集するメソッドを呼ぶ</a:t>
            </a:r>
            <a:endParaRPr kumimoji="1" lang="en-US" altLang="ja-JP" sz="1600" dirty="0" smtClean="0">
              <a:solidFill>
                <a:schemeClr val="bg1"/>
              </a:solidFill>
              <a:latin typeface="Chaparral Pro" pitchFamily="18" charset="0"/>
              <a:ea typeface="Osaka−等幅"/>
            </a:endParaRPr>
          </a:p>
          <a:p>
            <a:endParaRPr kumimoji="1" lang="en-US" altLang="ja-JP" sz="1600" dirty="0">
              <a:solidFill>
                <a:schemeClr val="bg1"/>
              </a:solidFill>
              <a:latin typeface="Chaparral Pro" pitchFamily="18" charset="0"/>
              <a:ea typeface="Osaka−等幅"/>
            </a:endParaRPr>
          </a:p>
          <a:p>
            <a:r>
              <a:rPr kumimoji="1" lang="en-US" altLang="ja-JP" sz="1600" dirty="0">
                <a:solidFill>
                  <a:schemeClr val="bg1"/>
                </a:solidFill>
                <a:latin typeface="Chaparral Pro" pitchFamily="18" charset="0"/>
                <a:ea typeface="Osaka−等幅"/>
              </a:rPr>
              <a:t>e</a:t>
            </a:r>
            <a:r>
              <a:rPr kumimoji="1" lang="en-US" altLang="ja-JP" sz="1600" dirty="0" smtClean="0">
                <a:solidFill>
                  <a:schemeClr val="bg1"/>
                </a:solidFill>
                <a:latin typeface="Chaparral Pro" pitchFamily="18" charset="0"/>
                <a:ea typeface="Osaka−等幅"/>
              </a:rPr>
              <a:t>cho $</a:t>
            </a:r>
            <a:r>
              <a:rPr kumimoji="1" lang="en-US" altLang="ja-JP" sz="1600" dirty="0" err="1" smtClean="0">
                <a:solidFill>
                  <a:schemeClr val="bg1"/>
                </a:solidFill>
                <a:latin typeface="Chaparral Pro" pitchFamily="18" charset="0"/>
                <a:ea typeface="Osaka−等幅"/>
              </a:rPr>
              <a:t>swfed</a:t>
            </a:r>
            <a:r>
              <a:rPr kumimoji="1" lang="en-US" altLang="ja-JP" sz="1600" dirty="0" smtClean="0">
                <a:solidFill>
                  <a:schemeClr val="bg1"/>
                </a:solidFill>
                <a:latin typeface="Chaparral Pro" pitchFamily="18" charset="0"/>
                <a:ea typeface="Osaka−等幅"/>
              </a:rPr>
              <a:t>-&gt;build();</a:t>
            </a:r>
            <a:r>
              <a:rPr kumimoji="1" lang="ja-JP" altLang="en-US" sz="1600" dirty="0">
                <a:solidFill>
                  <a:schemeClr val="bg1"/>
                </a:solidFill>
                <a:latin typeface="Chaparral Pro" pitchFamily="18" charset="0"/>
                <a:ea typeface="Osaka−等幅"/>
              </a:rPr>
              <a:t> </a:t>
            </a:r>
            <a:r>
              <a:rPr kumimoji="1" lang="en-US" altLang="ja-JP" sz="1600" dirty="0" smtClean="0">
                <a:solidFill>
                  <a:schemeClr val="bg1"/>
                </a:solidFill>
                <a:latin typeface="Chaparral Pro" pitchFamily="18" charset="0"/>
                <a:ea typeface="Osaka−等幅"/>
              </a:rPr>
              <a:t>//</a:t>
            </a:r>
            <a:r>
              <a:rPr kumimoji="1" lang="ja-JP" altLang="en-US" sz="1600" dirty="0" smtClean="0">
                <a:solidFill>
                  <a:schemeClr val="bg1"/>
                </a:solidFill>
                <a:latin typeface="Chaparral Pro" pitchFamily="18" charset="0"/>
                <a:ea typeface="Osaka−等幅"/>
              </a:rPr>
              <a:t> 編集結果の </a:t>
            </a:r>
            <a:r>
              <a:rPr kumimoji="1" lang="en-US" altLang="ja-JP" sz="1600" dirty="0" smtClean="0">
                <a:solidFill>
                  <a:schemeClr val="bg1"/>
                </a:solidFill>
                <a:latin typeface="Chaparral Pro" pitchFamily="18" charset="0"/>
                <a:ea typeface="Osaka−等幅"/>
              </a:rPr>
              <a:t>SWF </a:t>
            </a:r>
            <a:r>
              <a:rPr kumimoji="1" lang="ja-JP" altLang="en-US" sz="1600" dirty="0" smtClean="0">
                <a:solidFill>
                  <a:schemeClr val="bg1"/>
                </a:solidFill>
                <a:latin typeface="Chaparral Pro" pitchFamily="18" charset="0"/>
                <a:ea typeface="Osaka−等幅"/>
              </a:rPr>
              <a:t>バイナリを出力</a:t>
            </a:r>
            <a:endParaRPr kumimoji="1" lang="en-US" altLang="ja-JP" sz="1600" dirty="0" smtClean="0">
              <a:solidFill>
                <a:schemeClr val="bg1"/>
              </a:solidFill>
              <a:latin typeface="Chaparral Pro" pitchFamily="18" charset="0"/>
              <a:ea typeface="Osaka−等幅"/>
            </a:endParaRPr>
          </a:p>
        </p:txBody>
      </p:sp>
    </p:spTree>
    <p:extLst>
      <p:ext uri="{BB962C8B-B14F-4D97-AF65-F5344CB8AC3E}">
        <p14:creationId xmlns:p14="http://schemas.microsoft.com/office/powerpoint/2010/main" val="3507022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IO_SWF </a:t>
            </a:r>
            <a:r>
              <a:rPr kumimoji="1" lang="ja-JP" altLang="en-US" dirty="0" err="1" smtClean="0"/>
              <a:t>の</a:t>
            </a:r>
            <a:r>
              <a:rPr lang="ja-JP" altLang="en-US" dirty="0" err="1"/>
              <a:t>利</a:t>
            </a:r>
            <a:r>
              <a:rPr lang="ja-JP" altLang="en-US" dirty="0"/>
              <a:t>用</a:t>
            </a:r>
            <a:r>
              <a:rPr lang="ja-JP" altLang="en-US" dirty="0" smtClean="0"/>
              <a:t>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SWF </a:t>
            </a:r>
            <a:r>
              <a:rPr kumimoji="1" lang="ja-JP" altLang="en-US" dirty="0" smtClean="0"/>
              <a:t>ファイルの解析</a:t>
            </a:r>
            <a:endParaRPr kumimoji="1" lang="en-US" altLang="ja-JP" dirty="0" smtClean="0"/>
          </a:p>
          <a:p>
            <a:endParaRPr lang="en-US" altLang="ja-JP" dirty="0"/>
          </a:p>
          <a:p>
            <a:endParaRPr kumimoji="1" lang="en-US" altLang="ja-JP" dirty="0" smtClean="0"/>
          </a:p>
          <a:p>
            <a:r>
              <a:rPr lang="en-US" altLang="ja-JP" dirty="0" smtClean="0"/>
              <a:t>SWF</a:t>
            </a:r>
            <a:r>
              <a:rPr lang="ja-JP" altLang="en-US" dirty="0"/>
              <a:t> </a:t>
            </a:r>
            <a:r>
              <a:rPr lang="ja-JP" altLang="en-US" dirty="0" smtClean="0"/>
              <a:t>内コンテンツの入れ替え</a:t>
            </a:r>
            <a:endParaRPr lang="en-US" altLang="ja-JP" dirty="0"/>
          </a:p>
        </p:txBody>
      </p:sp>
      <p:sp>
        <p:nvSpPr>
          <p:cNvPr id="5" name="正方形/長方形 4"/>
          <p:cNvSpPr/>
          <p:nvPr/>
        </p:nvSpPr>
        <p:spPr>
          <a:xfrm>
            <a:off x="2179353" y="2370647"/>
            <a:ext cx="5386104" cy="1139886"/>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swfdata</a:t>
            </a:r>
            <a:r>
              <a:rPr kumimoji="1" lang="en-US" altLang="ja-JP" sz="1600" dirty="0" smtClean="0">
                <a:solidFill>
                  <a:schemeClr val="bg1"/>
                </a:solidFill>
                <a:latin typeface="Chaparral Pro" pitchFamily="18" charset="0"/>
                <a:ea typeface="Osaka−等幅"/>
              </a:rPr>
              <a:t> = </a:t>
            </a:r>
            <a:r>
              <a:rPr kumimoji="1" lang="en-US" altLang="ja-JP" sz="1600" dirty="0" err="1" smtClean="0">
                <a:solidFill>
                  <a:schemeClr val="bg1"/>
                </a:solidFill>
                <a:latin typeface="Chaparral Pro" pitchFamily="18" charset="0"/>
                <a:ea typeface="Osaka−等幅"/>
              </a:rPr>
              <a:t>file_get_contents</a:t>
            </a:r>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argv</a:t>
            </a:r>
            <a:r>
              <a:rPr kumimoji="1" lang="en-US" altLang="ja-JP" sz="1600" dirty="0" smtClean="0">
                <a:solidFill>
                  <a:schemeClr val="bg1"/>
                </a:solidFill>
                <a:latin typeface="Chaparral Pro" pitchFamily="18" charset="0"/>
                <a:ea typeface="Osaka−等幅"/>
              </a:rPr>
              <a:t>[1]);</a:t>
            </a:r>
          </a:p>
          <a:p>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swfed</a:t>
            </a:r>
            <a:r>
              <a:rPr kumimoji="1" lang="en-US" altLang="ja-JP" sz="1600" dirty="0" smtClean="0">
                <a:solidFill>
                  <a:schemeClr val="bg1"/>
                </a:solidFill>
                <a:latin typeface="Chaparral Pro" pitchFamily="18" charset="0"/>
                <a:ea typeface="Osaka−等幅"/>
              </a:rPr>
              <a:t> = new </a:t>
            </a:r>
            <a:r>
              <a:rPr kumimoji="1" lang="en-US" altLang="ja-JP" sz="1600" dirty="0" err="1" smtClean="0">
                <a:solidFill>
                  <a:schemeClr val="bg1"/>
                </a:solidFill>
                <a:latin typeface="Chaparral Pro" pitchFamily="18" charset="0"/>
                <a:ea typeface="Osaka−等幅"/>
              </a:rPr>
              <a:t>IO_SWF_Editor</a:t>
            </a:r>
            <a:r>
              <a:rPr kumimoji="1" lang="en-US" altLang="ja-JP" sz="1600" dirty="0" smtClean="0">
                <a:solidFill>
                  <a:schemeClr val="bg1"/>
                </a:solidFill>
                <a:latin typeface="Chaparral Pro" pitchFamily="18" charset="0"/>
                <a:ea typeface="Osaka−等幅"/>
              </a:rPr>
              <a:t>();</a:t>
            </a:r>
          </a:p>
          <a:p>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swfed</a:t>
            </a:r>
            <a:r>
              <a:rPr kumimoji="1" lang="en-US" altLang="ja-JP" sz="1600" dirty="0" smtClean="0">
                <a:solidFill>
                  <a:schemeClr val="bg1"/>
                </a:solidFill>
                <a:latin typeface="Chaparral Pro" pitchFamily="18" charset="0"/>
                <a:ea typeface="Osaka−等幅"/>
              </a:rPr>
              <a:t>-&gt;parse($binary);</a:t>
            </a:r>
          </a:p>
          <a:p>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swfed</a:t>
            </a:r>
            <a:r>
              <a:rPr kumimoji="1" lang="en-US" altLang="ja-JP" sz="1600" dirty="0" smtClean="0">
                <a:solidFill>
                  <a:schemeClr val="bg1"/>
                </a:solidFill>
                <a:latin typeface="Chaparral Pro" pitchFamily="18" charset="0"/>
                <a:ea typeface="Osaka−等幅"/>
              </a:rPr>
              <a:t>-&gt;dump(array(‘</a:t>
            </a:r>
            <a:r>
              <a:rPr kumimoji="1" lang="en-US" altLang="ja-JP" sz="1600" dirty="0" err="1" smtClean="0">
                <a:solidFill>
                  <a:schemeClr val="bg1"/>
                </a:solidFill>
                <a:latin typeface="Chaparral Pro" pitchFamily="18" charset="0"/>
                <a:ea typeface="Osaka−等幅"/>
              </a:rPr>
              <a:t>hexdump</a:t>
            </a:r>
            <a:r>
              <a:rPr kumimoji="1" lang="en-US" altLang="ja-JP" sz="1600" dirty="0" smtClean="0">
                <a:solidFill>
                  <a:schemeClr val="bg1"/>
                </a:solidFill>
                <a:latin typeface="Chaparral Pro" pitchFamily="18" charset="0"/>
                <a:ea typeface="Osaka−等幅"/>
              </a:rPr>
              <a:t>’ =&gt; true));</a:t>
            </a:r>
          </a:p>
        </p:txBody>
      </p:sp>
      <p:sp>
        <p:nvSpPr>
          <p:cNvPr id="6" name="正方形/長方形 5"/>
          <p:cNvSpPr/>
          <p:nvPr/>
        </p:nvSpPr>
        <p:spPr>
          <a:xfrm>
            <a:off x="2002051" y="4140090"/>
            <a:ext cx="5707781" cy="1816958"/>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a:solidFill>
                  <a:schemeClr val="bg1"/>
                </a:solidFill>
                <a:latin typeface="Chaparral Pro" pitchFamily="18" charset="0"/>
                <a:ea typeface="Osaka−等幅"/>
              </a:rPr>
              <a:t>l</a:t>
            </a:r>
            <a:r>
              <a:rPr kumimoji="1" lang="en-US" altLang="ja-JP" sz="1600" dirty="0" smtClean="0">
                <a:solidFill>
                  <a:schemeClr val="bg1"/>
                </a:solidFill>
                <a:latin typeface="Chaparral Pro" pitchFamily="18" charset="0"/>
                <a:ea typeface="Osaka−等幅"/>
              </a:rPr>
              <a:t>ist($</a:t>
            </a:r>
            <a:r>
              <a:rPr kumimoji="1" lang="en-US" altLang="ja-JP" sz="1600" dirty="0" err="1" smtClean="0">
                <a:solidFill>
                  <a:schemeClr val="bg1"/>
                </a:solidFill>
                <a:latin typeface="Chaparral Pro" pitchFamily="18" charset="0"/>
                <a:ea typeface="Osaka−等幅"/>
              </a:rPr>
              <a:t>prog_name</a:t>
            </a:r>
            <a:r>
              <a:rPr kumimoji="1" lang="en-US" altLang="ja-JP" sz="1600" dirty="0" smtClean="0">
                <a:solidFill>
                  <a:schemeClr val="bg1"/>
                </a:solidFill>
                <a:latin typeface="Chaparral Pro" pitchFamily="18" charset="0"/>
                <a:ea typeface="Osaka−等幅"/>
              </a:rPr>
              <a:t>, $</a:t>
            </a:r>
            <a:r>
              <a:rPr kumimoji="1" lang="en-US" altLang="ja-JP" sz="1600" dirty="0" err="1" smtClean="0">
                <a:solidFill>
                  <a:schemeClr val="bg1"/>
                </a:solidFill>
                <a:latin typeface="Chaparral Pro" pitchFamily="18" charset="0"/>
                <a:ea typeface="Osaka−等幅"/>
              </a:rPr>
              <a:t>swf_file</a:t>
            </a:r>
            <a:r>
              <a:rPr kumimoji="1" lang="en-US" altLang="ja-JP" sz="1600" dirty="0" smtClean="0">
                <a:solidFill>
                  <a:schemeClr val="bg1"/>
                </a:solidFill>
                <a:latin typeface="Chaparral Pro" pitchFamily="18" charset="0"/>
                <a:ea typeface="Osaka−等幅"/>
              </a:rPr>
              <a:t>, $</a:t>
            </a:r>
            <a:r>
              <a:rPr kumimoji="1" lang="en-US" altLang="ja-JP" sz="1600" dirty="0" err="1" smtClean="0">
                <a:solidFill>
                  <a:schemeClr val="bg1"/>
                </a:solidFill>
                <a:latin typeface="Chaparral Pro" pitchFamily="18" charset="0"/>
                <a:ea typeface="Osaka−等幅"/>
              </a:rPr>
              <a:t>bitmap_id</a:t>
            </a:r>
            <a:r>
              <a:rPr kumimoji="1" lang="en-US" altLang="ja-JP" sz="1600" dirty="0" smtClean="0">
                <a:solidFill>
                  <a:schemeClr val="bg1"/>
                </a:solidFill>
                <a:latin typeface="Chaparral Pro" pitchFamily="18" charset="0"/>
                <a:ea typeface="Osaka−等幅"/>
              </a:rPr>
              <a:t>, $</a:t>
            </a:r>
            <a:r>
              <a:rPr kumimoji="1" lang="en-US" altLang="ja-JP" sz="1600" dirty="0" err="1" smtClean="0">
                <a:solidFill>
                  <a:schemeClr val="bg1"/>
                </a:solidFill>
                <a:latin typeface="Chaparral Pro" pitchFamily="18" charset="0"/>
                <a:ea typeface="Osaka−等幅"/>
              </a:rPr>
              <a:t>bitmap_file</a:t>
            </a:r>
            <a:r>
              <a:rPr kumimoji="1" lang="en-US" altLang="ja-JP" sz="1600" dirty="0" smtClean="0">
                <a:solidFill>
                  <a:schemeClr val="bg1"/>
                </a:solidFill>
                <a:latin typeface="Chaparral Pro" pitchFamily="18" charset="0"/>
                <a:ea typeface="Osaka−等幅"/>
              </a:rPr>
              <a:t>) = $</a:t>
            </a:r>
            <a:r>
              <a:rPr kumimoji="1" lang="en-US" altLang="ja-JP" sz="1600" dirty="0" err="1" smtClean="0">
                <a:solidFill>
                  <a:schemeClr val="bg1"/>
                </a:solidFill>
                <a:latin typeface="Chaparral Pro" pitchFamily="18" charset="0"/>
                <a:ea typeface="Osaka−等幅"/>
              </a:rPr>
              <a:t>argv</a:t>
            </a:r>
            <a:r>
              <a:rPr kumimoji="1" lang="en-US" altLang="ja-JP" sz="1600" dirty="0" smtClean="0">
                <a:solidFill>
                  <a:schemeClr val="bg1"/>
                </a:solidFill>
                <a:latin typeface="Chaparral Pro" pitchFamily="18" charset="0"/>
                <a:ea typeface="Osaka−等幅"/>
              </a:rPr>
              <a:t>;</a:t>
            </a:r>
          </a:p>
          <a:p>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swf_data</a:t>
            </a:r>
            <a:r>
              <a:rPr kumimoji="1" lang="en-US" altLang="ja-JP" sz="1600" dirty="0" smtClean="0">
                <a:solidFill>
                  <a:schemeClr val="bg1"/>
                </a:solidFill>
                <a:latin typeface="Chaparral Pro" pitchFamily="18" charset="0"/>
                <a:ea typeface="Osaka−等幅"/>
              </a:rPr>
              <a:t> = </a:t>
            </a:r>
            <a:r>
              <a:rPr kumimoji="1" lang="en-US" altLang="ja-JP" sz="1600" dirty="0" err="1" smtClean="0">
                <a:solidFill>
                  <a:schemeClr val="bg1"/>
                </a:solidFill>
                <a:latin typeface="Chaparral Pro" pitchFamily="18" charset="0"/>
                <a:ea typeface="Osaka−等幅"/>
              </a:rPr>
              <a:t>file_get_contents</a:t>
            </a:r>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swf_file</a:t>
            </a:r>
            <a:r>
              <a:rPr kumimoji="1" lang="en-US" altLang="ja-JP" sz="1600" dirty="0" smtClean="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a:t>
            </a:r>
            <a:r>
              <a:rPr kumimoji="1" lang="en-US" altLang="ja-JP" sz="1600" dirty="0" err="1">
                <a:solidFill>
                  <a:schemeClr val="bg1"/>
                </a:solidFill>
                <a:latin typeface="Chaparral Pro" pitchFamily="18" charset="0"/>
                <a:ea typeface="Osaka−等幅"/>
              </a:rPr>
              <a:t>bitmap_data</a:t>
            </a:r>
            <a:r>
              <a:rPr kumimoji="1" lang="en-US" altLang="ja-JP" sz="1600" dirty="0">
                <a:solidFill>
                  <a:schemeClr val="bg1"/>
                </a:solidFill>
                <a:latin typeface="Chaparral Pro" pitchFamily="18" charset="0"/>
                <a:ea typeface="Osaka−等幅"/>
              </a:rPr>
              <a:t> = </a:t>
            </a:r>
            <a:r>
              <a:rPr kumimoji="1" lang="en-US" altLang="ja-JP" sz="1600" dirty="0" err="1" smtClean="0">
                <a:solidFill>
                  <a:schemeClr val="bg1"/>
                </a:solidFill>
                <a:latin typeface="Chaparral Pro" pitchFamily="18" charset="0"/>
                <a:ea typeface="Osaka−等幅"/>
              </a:rPr>
              <a:t>file_get_contents</a:t>
            </a:r>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bitmap_file</a:t>
            </a:r>
            <a:r>
              <a:rPr kumimoji="1" lang="en-US" altLang="ja-JP" sz="1600" dirty="0" smtClean="0">
                <a:solidFill>
                  <a:schemeClr val="bg1"/>
                </a:solidFill>
                <a:latin typeface="Chaparral Pro" pitchFamily="18" charset="0"/>
                <a:ea typeface="Osaka−等幅"/>
              </a:rPr>
              <a:t>);</a:t>
            </a:r>
            <a:endParaRPr kumimoji="1" lang="en-US" altLang="ja-JP" sz="1600" dirty="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swfed</a:t>
            </a:r>
            <a:r>
              <a:rPr kumimoji="1" lang="en-US" altLang="ja-JP" sz="1600" dirty="0" smtClean="0">
                <a:solidFill>
                  <a:schemeClr val="bg1"/>
                </a:solidFill>
                <a:latin typeface="Chaparral Pro" pitchFamily="18" charset="0"/>
                <a:ea typeface="Osaka−等幅"/>
              </a:rPr>
              <a:t> = new </a:t>
            </a:r>
            <a:r>
              <a:rPr kumimoji="1" lang="en-US" altLang="ja-JP" sz="1600" dirty="0" err="1" smtClean="0">
                <a:solidFill>
                  <a:schemeClr val="bg1"/>
                </a:solidFill>
                <a:latin typeface="Chaparral Pro" pitchFamily="18" charset="0"/>
                <a:ea typeface="Osaka−等幅"/>
              </a:rPr>
              <a:t>IO_SWF_Editor</a:t>
            </a:r>
            <a:r>
              <a:rPr kumimoji="1" lang="en-US" altLang="ja-JP" sz="1600" dirty="0" smtClean="0">
                <a:solidFill>
                  <a:schemeClr val="bg1"/>
                </a:solidFill>
                <a:latin typeface="Chaparral Pro" pitchFamily="18" charset="0"/>
                <a:ea typeface="Osaka−等幅"/>
              </a:rPr>
              <a:t>();</a:t>
            </a:r>
          </a:p>
          <a:p>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swfed</a:t>
            </a:r>
            <a:r>
              <a:rPr kumimoji="1" lang="en-US" altLang="ja-JP" sz="1600" dirty="0" smtClean="0">
                <a:solidFill>
                  <a:schemeClr val="bg1"/>
                </a:solidFill>
                <a:latin typeface="Chaparral Pro" pitchFamily="18" charset="0"/>
                <a:ea typeface="Osaka−等幅"/>
              </a:rPr>
              <a:t>-&gt;parse($</a:t>
            </a:r>
            <a:r>
              <a:rPr kumimoji="1" lang="en-US" altLang="ja-JP" sz="1600" dirty="0" err="1" smtClean="0">
                <a:solidFill>
                  <a:schemeClr val="bg1"/>
                </a:solidFill>
                <a:latin typeface="Chaparral Pro" pitchFamily="18" charset="0"/>
                <a:ea typeface="Osaka−等幅"/>
              </a:rPr>
              <a:t>swf_data</a:t>
            </a:r>
            <a:r>
              <a:rPr kumimoji="1" lang="en-US" altLang="ja-JP" sz="1600" dirty="0" smtClean="0">
                <a:solidFill>
                  <a:schemeClr val="bg1"/>
                </a:solidFill>
                <a:latin typeface="Chaparral Pro" pitchFamily="18" charset="0"/>
                <a:ea typeface="Osaka−等幅"/>
              </a:rPr>
              <a:t>);</a:t>
            </a:r>
          </a:p>
          <a:p>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swfed</a:t>
            </a:r>
            <a:r>
              <a:rPr kumimoji="1" lang="en-US" altLang="ja-JP" sz="1600" dirty="0" smtClean="0">
                <a:solidFill>
                  <a:schemeClr val="bg1"/>
                </a:solidFill>
                <a:latin typeface="Chaparral Pro" pitchFamily="18" charset="0"/>
                <a:ea typeface="Osaka−等幅"/>
              </a:rPr>
              <a:t>-&gt;</a:t>
            </a:r>
            <a:r>
              <a:rPr kumimoji="1" lang="en-US" altLang="ja-JP" sz="1600" dirty="0" err="1" smtClean="0">
                <a:solidFill>
                  <a:schemeClr val="bg1"/>
                </a:solidFill>
                <a:latin typeface="Chaparral Pro" pitchFamily="18" charset="0"/>
                <a:ea typeface="Osaka−等幅"/>
              </a:rPr>
              <a:t>replaceBitmapData</a:t>
            </a:r>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bitmap_id</a:t>
            </a:r>
            <a:r>
              <a:rPr kumimoji="1" lang="en-US" altLang="ja-JP" sz="1600" dirty="0" smtClean="0">
                <a:solidFill>
                  <a:schemeClr val="bg1"/>
                </a:solidFill>
                <a:latin typeface="Chaparral Pro" pitchFamily="18" charset="0"/>
                <a:ea typeface="Osaka−等幅"/>
              </a:rPr>
              <a:t>, $</a:t>
            </a:r>
            <a:r>
              <a:rPr kumimoji="1" lang="en-US" altLang="ja-JP" sz="1600" dirty="0" err="1" smtClean="0">
                <a:solidFill>
                  <a:schemeClr val="bg1"/>
                </a:solidFill>
                <a:latin typeface="Chaparral Pro" pitchFamily="18" charset="0"/>
                <a:ea typeface="Osaka−等幅"/>
              </a:rPr>
              <a:t>bitmap_data</a:t>
            </a:r>
            <a:r>
              <a:rPr kumimoji="1" lang="en-US" altLang="ja-JP" sz="1600" dirty="0" smtClean="0">
                <a:solidFill>
                  <a:schemeClr val="bg1"/>
                </a:solidFill>
                <a:latin typeface="Chaparral Pro" pitchFamily="18" charset="0"/>
                <a:ea typeface="Osaka−等幅"/>
              </a:rPr>
              <a:t>);</a:t>
            </a:r>
          </a:p>
          <a:p>
            <a:r>
              <a:rPr kumimoji="1" lang="en-US" altLang="ja-JP" sz="1600" dirty="0">
                <a:solidFill>
                  <a:schemeClr val="bg1"/>
                </a:solidFill>
                <a:latin typeface="Chaparral Pro" pitchFamily="18" charset="0"/>
                <a:ea typeface="Osaka−等幅"/>
              </a:rPr>
              <a:t>e</a:t>
            </a:r>
            <a:r>
              <a:rPr kumimoji="1" lang="en-US" altLang="ja-JP" sz="1600" dirty="0" smtClean="0">
                <a:solidFill>
                  <a:schemeClr val="bg1"/>
                </a:solidFill>
                <a:latin typeface="Chaparral Pro" pitchFamily="18" charset="0"/>
                <a:ea typeface="Osaka−等幅"/>
              </a:rPr>
              <a:t>cho $</a:t>
            </a:r>
            <a:r>
              <a:rPr kumimoji="1" lang="en-US" altLang="ja-JP" sz="1600" dirty="0" err="1" smtClean="0">
                <a:solidFill>
                  <a:schemeClr val="bg1"/>
                </a:solidFill>
                <a:latin typeface="Chaparral Pro" pitchFamily="18" charset="0"/>
                <a:ea typeface="Osaka−等幅"/>
              </a:rPr>
              <a:t>swfed</a:t>
            </a:r>
            <a:r>
              <a:rPr kumimoji="1" lang="en-US" altLang="ja-JP" sz="1600" dirty="0" smtClean="0">
                <a:solidFill>
                  <a:schemeClr val="bg1"/>
                </a:solidFill>
                <a:latin typeface="Chaparral Pro" pitchFamily="18" charset="0"/>
                <a:ea typeface="Osaka−等幅"/>
              </a:rPr>
              <a:t>-&gt;build();</a:t>
            </a:r>
            <a:r>
              <a:rPr kumimoji="1" lang="ja-JP" altLang="en-US" sz="1600" dirty="0">
                <a:solidFill>
                  <a:schemeClr val="bg1"/>
                </a:solidFill>
                <a:latin typeface="Chaparral Pro" pitchFamily="18" charset="0"/>
                <a:ea typeface="Osaka−等幅"/>
              </a:rPr>
              <a:t> </a:t>
            </a:r>
            <a:r>
              <a:rPr kumimoji="1" lang="en-US" altLang="ja-JP" sz="1600" dirty="0" smtClean="0">
                <a:solidFill>
                  <a:schemeClr val="bg1"/>
                </a:solidFill>
                <a:latin typeface="Chaparral Pro" pitchFamily="18" charset="0"/>
                <a:ea typeface="Osaka−等幅"/>
              </a:rPr>
              <a:t>//</a:t>
            </a:r>
            <a:r>
              <a:rPr kumimoji="1" lang="ja-JP" altLang="en-US" sz="1600" dirty="0" smtClean="0">
                <a:solidFill>
                  <a:schemeClr val="bg1"/>
                </a:solidFill>
                <a:latin typeface="Chaparral Pro" pitchFamily="18" charset="0"/>
                <a:ea typeface="Osaka−等幅"/>
              </a:rPr>
              <a:t> 入れ替え後の</a:t>
            </a:r>
            <a:r>
              <a:rPr kumimoji="1" lang="en-US" altLang="ja-JP" sz="1600" dirty="0" smtClean="0">
                <a:solidFill>
                  <a:schemeClr val="bg1"/>
                </a:solidFill>
                <a:latin typeface="Chaparral Pro" pitchFamily="18" charset="0"/>
                <a:ea typeface="Osaka−等幅"/>
              </a:rPr>
              <a:t>SWF </a:t>
            </a:r>
            <a:r>
              <a:rPr kumimoji="1" lang="ja-JP" altLang="en-US" sz="1600" dirty="0" smtClean="0">
                <a:solidFill>
                  <a:schemeClr val="bg1"/>
                </a:solidFill>
                <a:latin typeface="Chaparral Pro" pitchFamily="18" charset="0"/>
                <a:ea typeface="Osaka−等幅"/>
              </a:rPr>
              <a:t>バイナリ出力</a:t>
            </a:r>
            <a:endParaRPr kumimoji="1" lang="en-US" altLang="ja-JP" sz="1600" dirty="0" smtClean="0">
              <a:solidFill>
                <a:schemeClr val="bg1"/>
              </a:solidFill>
              <a:latin typeface="Chaparral Pro" pitchFamily="18" charset="0"/>
              <a:ea typeface="Osaka−等幅"/>
            </a:endParaRPr>
          </a:p>
        </p:txBody>
      </p:sp>
    </p:spTree>
    <p:extLst>
      <p:ext uri="{BB962C8B-B14F-4D97-AF65-F5344CB8AC3E}">
        <p14:creationId xmlns:p14="http://schemas.microsoft.com/office/powerpoint/2010/main" val="23481831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IO_SWF </a:t>
            </a:r>
            <a:r>
              <a:rPr kumimoji="1" lang="ja-JP" altLang="en-US" dirty="0" smtClean="0"/>
              <a:t>の実験デモ</a:t>
            </a:r>
            <a:endParaRPr kumimoji="1" lang="ja-JP" altLang="en-US" dirty="0"/>
          </a:p>
        </p:txBody>
      </p:sp>
      <p:sp>
        <p:nvSpPr>
          <p:cNvPr id="3" name="コンテンツ プレースホルダー 2"/>
          <p:cNvSpPr>
            <a:spLocks noGrp="1"/>
          </p:cNvSpPr>
          <p:nvPr>
            <p:ph idx="1"/>
          </p:nvPr>
        </p:nvSpPr>
        <p:spPr/>
        <p:txBody>
          <a:bodyPr/>
          <a:lstStyle/>
          <a:p>
            <a:r>
              <a:rPr lang="ja-JP" altLang="en-US" dirty="0"/>
              <a:t>端末</a:t>
            </a:r>
            <a:r>
              <a:rPr kumimoji="1" lang="ja-JP" altLang="en-US" dirty="0" smtClean="0"/>
              <a:t>上で動作デモ</a:t>
            </a:r>
            <a:endParaRPr kumimoji="1" lang="ja-JP" altLang="en-US" dirty="0"/>
          </a:p>
        </p:txBody>
      </p:sp>
      <p:pic>
        <p:nvPicPr>
          <p:cNvPr id="3074" name="Picture 2" descr="Y:\php\study\binary2\swfdum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131" y="2361398"/>
            <a:ext cx="6450013"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8712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IO_Zlib</a:t>
            </a:r>
            <a:r>
              <a:rPr kumimoji="1" lang="en-US" altLang="ja-JP" baseline="0" smtClean="0"/>
              <a:t> </a:t>
            </a:r>
            <a:r>
              <a:rPr kumimoji="1" lang="ja-JP" altLang="en-US" baseline="0" dirty="0" smtClean="0"/>
              <a:t>の紹介</a:t>
            </a:r>
            <a:endParaRPr kumimoji="1" lang="ja-JP" altLang="en-US" dirty="0"/>
          </a:p>
        </p:txBody>
      </p:sp>
      <p:sp>
        <p:nvSpPr>
          <p:cNvPr id="3" name="コンテンツ プレースホルダー 2"/>
          <p:cNvSpPr>
            <a:spLocks noGrp="1"/>
          </p:cNvSpPr>
          <p:nvPr>
            <p:ph idx="1"/>
          </p:nvPr>
        </p:nvSpPr>
        <p:spPr/>
        <p:txBody>
          <a:bodyPr/>
          <a:lstStyle/>
          <a:p>
            <a:r>
              <a:rPr lang="en-US" altLang="ja-JP" b="1" dirty="0" err="1" smtClean="0"/>
              <a:t>Openpear</a:t>
            </a:r>
            <a:r>
              <a:rPr lang="en-US" altLang="ja-JP" dirty="0"/>
              <a:t> </a:t>
            </a:r>
            <a:r>
              <a:rPr lang="ja-JP" altLang="en-US" dirty="0" smtClean="0"/>
              <a:t>～ </a:t>
            </a:r>
            <a:r>
              <a:rPr lang="en-US" altLang="ja-JP" b="1" dirty="0" err="1" smtClean="0"/>
              <a:t>IO_Zlib</a:t>
            </a:r>
            <a:endParaRPr lang="en-US" altLang="ja-JP" b="1" dirty="0" smtClean="0"/>
          </a:p>
          <a:p>
            <a:pPr marL="0" indent="0">
              <a:buNone/>
            </a:pPr>
            <a:endParaRPr lang="en-US" altLang="ja-JP" dirty="0" smtClean="0">
              <a:hlinkClick r:id="rId3"/>
            </a:endParaRPr>
          </a:p>
          <a:p>
            <a:pPr lvl="1"/>
            <a:r>
              <a:rPr lang="en-US" altLang="ja-JP" dirty="0" smtClean="0">
                <a:hlinkClick r:id="rId3"/>
              </a:rPr>
              <a:t>http</a:t>
            </a:r>
            <a:r>
              <a:rPr lang="en-US" altLang="ja-JP" dirty="0"/>
              <a:t>://</a:t>
            </a:r>
            <a:r>
              <a:rPr lang="en-US" altLang="ja-JP" dirty="0" smtClean="0"/>
              <a:t>openpear.org/package/</a:t>
            </a:r>
            <a:r>
              <a:rPr lang="en-US" altLang="ja-JP" dirty="0" err="1" smtClean="0"/>
              <a:t>IO_Zlib</a:t>
            </a:r>
            <a:endParaRPr lang="en-US" altLang="ja-JP" dirty="0" smtClean="0"/>
          </a:p>
          <a:p>
            <a:endParaRPr kumimoji="1" lang="en-US" altLang="ja-JP" dirty="0"/>
          </a:p>
          <a:p>
            <a:endParaRPr lang="en-US" altLang="ja-JP" dirty="0" smtClean="0"/>
          </a:p>
          <a:p>
            <a:pPr marL="0" indent="0">
              <a:buNone/>
            </a:pPr>
            <a:endParaRPr kumimoji="1" lang="ja-JP" altLang="en-US" dirty="0"/>
          </a:p>
        </p:txBody>
      </p:sp>
      <p:sp>
        <p:nvSpPr>
          <p:cNvPr id="4" name="正方形/長方形 3"/>
          <p:cNvSpPr/>
          <p:nvPr/>
        </p:nvSpPr>
        <p:spPr>
          <a:xfrm>
            <a:off x="2103120" y="3877302"/>
            <a:ext cx="4572000" cy="923330"/>
          </a:xfrm>
          <a:prstGeom prst="rect">
            <a:avLst/>
          </a:prstGeom>
          <a:blipFill>
            <a:blip r:embed="rId4" cstate="print">
              <a:extLst>
                <a:ext uri="{BEBA8EAE-BF5A-486C-A8C5-ECC9F3942E4B}">
                  <a14:imgProps xmlns:a14="http://schemas.microsoft.com/office/drawing/2010/main">
                    <a14:imgLayer r:embed="rId5">
                      <a14:imgEffect>
                        <a14:artisticCrisscrossEtching/>
                      </a14:imgEffect>
                      <a14:imgEffect>
                        <a14:sharpenSoften amount="-50000"/>
                      </a14:imgEffect>
                      <a14:imgEffect>
                        <a14:brightnessContrast contrast="40000"/>
                      </a14:imgEffect>
                    </a14:imgLayer>
                  </a14:imgProps>
                </a:ext>
              </a:extLst>
            </a:blip>
            <a:tile tx="0" ty="0" sx="100000" sy="100000" flip="none" algn="tl"/>
          </a:blipFill>
          <a:ln w="25400" cap="rnd">
            <a:solidFill>
              <a:schemeClr val="accent1"/>
            </a:solidFill>
          </a:ln>
        </p:spPr>
        <p:txBody>
          <a:bodyPr>
            <a:spAutoFit/>
          </a:bodyPr>
          <a:lstStyle/>
          <a:p>
            <a:r>
              <a:rPr lang="en-US" altLang="ja-JP" dirty="0" err="1" smtClean="0"/>
              <a:t>Zlib</a:t>
            </a:r>
            <a:r>
              <a:rPr lang="en-US" altLang="ja-JP" dirty="0" smtClean="0"/>
              <a:t> </a:t>
            </a:r>
            <a:r>
              <a:rPr lang="ja-JP" altLang="en-US" dirty="0" smtClean="0"/>
              <a:t>フォーマットの分解ルーチンです。</a:t>
            </a:r>
            <a:r>
              <a:rPr lang="en-US" altLang="ja-JP" dirty="0" smtClean="0"/>
              <a:t>Inflate(</a:t>
            </a:r>
            <a:r>
              <a:rPr lang="ja-JP" altLang="en-US" dirty="0" smtClean="0"/>
              <a:t>伸張</a:t>
            </a:r>
            <a:r>
              <a:rPr lang="en-US" altLang="ja-JP" dirty="0" smtClean="0"/>
              <a:t>)</a:t>
            </a:r>
            <a:r>
              <a:rPr lang="ja-JP" altLang="en-US" dirty="0" smtClean="0"/>
              <a:t>は動作しますが、</a:t>
            </a:r>
            <a:r>
              <a:rPr lang="en-US" altLang="ja-JP" dirty="0" smtClean="0"/>
              <a:t>deflate(</a:t>
            </a:r>
            <a:r>
              <a:rPr lang="ja-JP" altLang="en-US" dirty="0" smtClean="0"/>
              <a:t>圧縮</a:t>
            </a:r>
            <a:r>
              <a:rPr lang="en-US" altLang="ja-JP" dirty="0" smtClean="0"/>
              <a:t>)</a:t>
            </a:r>
            <a:r>
              <a:rPr lang="ja-JP" altLang="en-US" dirty="0" smtClean="0"/>
              <a:t>は</a:t>
            </a:r>
            <a:r>
              <a:rPr lang="en-US" altLang="ja-JP" dirty="0" smtClean="0"/>
              <a:t> btype:</a:t>
            </a:r>
            <a:r>
              <a:rPr lang="en-US" altLang="ja-JP" dirty="0" smtClean="0">
                <a:latin typeface="Arial Unicode MS" pitchFamily="50" charset="-128"/>
                <a:ea typeface="Arial Unicode MS" pitchFamily="50" charset="-128"/>
                <a:cs typeface="Arial Unicode MS" pitchFamily="50" charset="-128"/>
              </a:rPr>
              <a:t>0</a:t>
            </a:r>
            <a:r>
              <a:rPr lang="en-US" altLang="ja-JP" dirty="0" smtClean="0"/>
              <a:t> (=</a:t>
            </a:r>
            <a:r>
              <a:rPr lang="ja-JP" altLang="en-US" dirty="0" smtClean="0"/>
              <a:t>無圧縮</a:t>
            </a:r>
            <a:r>
              <a:rPr lang="en-US" altLang="ja-JP" dirty="0" smtClean="0"/>
              <a:t>)</a:t>
            </a:r>
            <a:r>
              <a:rPr lang="ja-JP" altLang="en-US" dirty="0" smtClean="0"/>
              <a:t>のみ対応します。</a:t>
            </a:r>
            <a:endParaRPr lang="ja-JP" altLang="en-US" dirty="0"/>
          </a:p>
        </p:txBody>
      </p:sp>
      <p:pic>
        <p:nvPicPr>
          <p:cNvPr id="3074" name="Picture 2" descr="Y:\php\study\binary2\header_logo.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7543" y="2373335"/>
            <a:ext cx="24003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4857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Zlib</a:t>
            </a:r>
            <a:r>
              <a:rPr kumimoji="1" lang="en-US" altLang="ja-JP" baseline="0" dirty="0" smtClean="0"/>
              <a:t> </a:t>
            </a:r>
            <a:r>
              <a:rPr kumimoji="1" lang="ja-JP" altLang="en-US" baseline="0" dirty="0" err="1" smtClean="0"/>
              <a:t>って</a:t>
            </a:r>
            <a:r>
              <a:rPr kumimoji="1" lang="ja-JP" altLang="en-US" baseline="0" dirty="0" smtClean="0"/>
              <a:t>何？</a:t>
            </a:r>
            <a:endParaRPr kumimoji="1" lang="ja-JP" altLang="en-US" dirty="0"/>
          </a:p>
        </p:txBody>
      </p:sp>
      <p:sp>
        <p:nvSpPr>
          <p:cNvPr id="3" name="コンテンツ プレースホルダー 2"/>
          <p:cNvSpPr>
            <a:spLocks noGrp="1"/>
          </p:cNvSpPr>
          <p:nvPr>
            <p:ph idx="1"/>
          </p:nvPr>
        </p:nvSpPr>
        <p:spPr/>
        <p:txBody>
          <a:bodyPr/>
          <a:lstStyle/>
          <a:p>
            <a:r>
              <a:rPr lang="ja-JP" altLang="en-US" b="1" dirty="0" smtClean="0"/>
              <a:t>データ圧縮アルゴリズムに </a:t>
            </a:r>
            <a:r>
              <a:rPr lang="en-US" altLang="ja-JP" b="1" dirty="0" smtClean="0"/>
              <a:t>Deflate </a:t>
            </a:r>
            <a:r>
              <a:rPr lang="ja-JP" altLang="en-US" b="1" dirty="0" smtClean="0"/>
              <a:t>というモノがあり、そのコンテナ形式</a:t>
            </a:r>
            <a:endParaRPr lang="en-US" altLang="ja-JP" b="1" dirty="0" smtClean="0"/>
          </a:p>
          <a:p>
            <a:pPr lvl="1"/>
            <a:r>
              <a:rPr lang="en-US" altLang="ja-JP" b="1" dirty="0"/>
              <a:t>Deflate </a:t>
            </a:r>
            <a:r>
              <a:rPr lang="ja-JP" altLang="en-US" b="1" dirty="0"/>
              <a:t>の入れ物として有名なものに </a:t>
            </a:r>
            <a:r>
              <a:rPr lang="en-US" altLang="ja-JP" b="1" smtClean="0"/>
              <a:t>Gzip</a:t>
            </a:r>
            <a:r>
              <a:rPr lang="en-US" altLang="ja-JP" b="1" dirty="0" smtClean="0"/>
              <a:t> </a:t>
            </a:r>
            <a:r>
              <a:rPr lang="ja-JP" altLang="en-US" b="1" dirty="0" smtClean="0"/>
              <a:t> </a:t>
            </a:r>
            <a:r>
              <a:rPr lang="ja-JP" altLang="en-US" b="1" dirty="0"/>
              <a:t>と </a:t>
            </a:r>
            <a:r>
              <a:rPr lang="en-US" altLang="ja-JP" b="1" dirty="0" err="1"/>
              <a:t>Zlib</a:t>
            </a:r>
            <a:r>
              <a:rPr lang="en-US" altLang="ja-JP" b="1" dirty="0"/>
              <a:t>  </a:t>
            </a:r>
            <a:r>
              <a:rPr lang="ja-JP" altLang="en-US" b="1" dirty="0"/>
              <a:t>がある</a:t>
            </a:r>
            <a:endParaRPr lang="en-US" altLang="ja-JP" b="1" dirty="0"/>
          </a:p>
          <a:p>
            <a:pPr lvl="1"/>
            <a:r>
              <a:rPr lang="ja-JP" altLang="en-US" dirty="0"/>
              <a:t>詳しくはここにリンクまとめ</a:t>
            </a:r>
            <a:endParaRPr lang="en-US" altLang="ja-JP" dirty="0"/>
          </a:p>
          <a:p>
            <a:pPr lvl="2"/>
            <a:r>
              <a:rPr lang="ja-JP" altLang="en-US" dirty="0"/>
              <a:t> → </a:t>
            </a:r>
            <a:r>
              <a:rPr lang="en-US" altLang="ja-JP" dirty="0">
                <a:hlinkClick r:id="rId3"/>
              </a:rPr>
              <a:t>http://pwiki.awm.jp/~yoya/?</a:t>
            </a:r>
            <a:r>
              <a:rPr lang="en-US" altLang="ja-JP" dirty="0" smtClean="0">
                <a:hlinkClick r:id="rId3"/>
              </a:rPr>
              <a:t>Deflate</a:t>
            </a:r>
            <a:endParaRPr lang="en-US" altLang="ja-JP" b="1" dirty="0" smtClean="0"/>
          </a:p>
          <a:p>
            <a:r>
              <a:rPr lang="en-US" altLang="ja-JP" b="1" dirty="0" err="1" smtClean="0"/>
              <a:t>Gzip</a:t>
            </a:r>
            <a:r>
              <a:rPr lang="en-US" altLang="ja-JP" b="1" dirty="0" smtClean="0"/>
              <a:t> </a:t>
            </a:r>
            <a:r>
              <a:rPr lang="ja-JP" altLang="en-US" b="1" dirty="0" smtClean="0"/>
              <a:t>は </a:t>
            </a:r>
            <a:r>
              <a:rPr lang="en-US" altLang="ja-JP" b="1" dirty="0" err="1" smtClean="0"/>
              <a:t>gzip</a:t>
            </a:r>
            <a:r>
              <a:rPr lang="en-US" altLang="ja-JP" b="1" dirty="0" smtClean="0"/>
              <a:t>  </a:t>
            </a:r>
            <a:r>
              <a:rPr lang="ja-JP" altLang="en-US" b="1" dirty="0" smtClean="0"/>
              <a:t>コマンドで生成されるファイル形式</a:t>
            </a:r>
            <a:endParaRPr lang="en-US" altLang="ja-JP" b="1" dirty="0" smtClean="0"/>
          </a:p>
          <a:p>
            <a:r>
              <a:rPr lang="en-US" altLang="ja-JP" b="1" dirty="0" err="1" smtClean="0"/>
              <a:t>Gzip</a:t>
            </a:r>
            <a:r>
              <a:rPr lang="en-US" altLang="ja-JP" b="1" dirty="0" smtClean="0"/>
              <a:t>  </a:t>
            </a:r>
            <a:r>
              <a:rPr lang="ja-JP" altLang="en-US" b="1" dirty="0" smtClean="0"/>
              <a:t>はファイル名やタイムスタンプが入れられるが、純粋に圧縮したい場合は、より簡略な </a:t>
            </a:r>
            <a:r>
              <a:rPr lang="en-US" altLang="ja-JP" b="1" dirty="0" err="1" smtClean="0"/>
              <a:t>Zlib</a:t>
            </a:r>
            <a:r>
              <a:rPr lang="ja-JP" altLang="en-US" b="1" dirty="0" smtClean="0"/>
              <a:t> 形式が用いられる。</a:t>
            </a:r>
            <a:endParaRPr lang="en-US" altLang="ja-JP" b="1" dirty="0" smtClean="0"/>
          </a:p>
          <a:p>
            <a:pPr lvl="2"/>
            <a:endParaRPr lang="en-US" altLang="ja-JP" dirty="0" smtClean="0"/>
          </a:p>
          <a:p>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40156110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err="1" smtClean="0"/>
              <a:t>Zlib</a:t>
            </a:r>
            <a:r>
              <a:rPr kumimoji="1" lang="en-US" altLang="ja-JP" baseline="0" dirty="0" smtClean="0"/>
              <a:t> </a:t>
            </a:r>
            <a:r>
              <a:rPr kumimoji="1" lang="ja-JP" altLang="en-US" baseline="0" dirty="0" smtClean="0"/>
              <a:t>について</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ハフマン符号と </a:t>
            </a:r>
            <a:r>
              <a:rPr lang="en-US" altLang="ja-JP" dirty="0" smtClean="0"/>
              <a:t>LZ77</a:t>
            </a:r>
            <a:r>
              <a:rPr lang="ja-JP" altLang="en-US" dirty="0" smtClean="0"/>
              <a:t> を組み合わせた圧縮。</a:t>
            </a:r>
            <a:endParaRPr lang="en-US" altLang="ja-JP" dirty="0" smtClean="0"/>
          </a:p>
          <a:p>
            <a:pPr lvl="1"/>
            <a:r>
              <a:rPr lang="ja-JP" altLang="en-US" dirty="0" smtClean="0"/>
              <a:t>ハフマン符号は符号の出現頻度に応じて、頻出する符号に短いビット列、稀な符号に長いビット列を割り当てる事でデータ量を減らす手法</a:t>
            </a:r>
            <a:endParaRPr lang="en-US" altLang="ja-JP" dirty="0" smtClean="0"/>
          </a:p>
          <a:p>
            <a:pPr lvl="1"/>
            <a:r>
              <a:rPr lang="en-US" altLang="ja-JP" dirty="0" smtClean="0"/>
              <a:t>LZ77 </a:t>
            </a:r>
            <a:r>
              <a:rPr lang="ja-JP" altLang="en-US" dirty="0" smtClean="0"/>
              <a:t>は同じパターンがある時にはその繰り返しの長さを指定する事で、データ量を減らす手法</a:t>
            </a:r>
            <a:endParaRPr lang="en-US" altLang="ja-JP" dirty="0" smtClean="0"/>
          </a:p>
          <a:p>
            <a:pPr lvl="1"/>
            <a:r>
              <a:rPr lang="ja-JP" altLang="en-US" dirty="0" smtClean="0"/>
              <a:t>真面目</a:t>
            </a:r>
            <a:r>
              <a:rPr lang="ja-JP" altLang="en-US" dirty="0"/>
              <a:t>に話す</a:t>
            </a:r>
            <a:r>
              <a:rPr lang="ja-JP" altLang="en-US" dirty="0" smtClean="0"/>
              <a:t>と</a:t>
            </a:r>
            <a:r>
              <a:rPr lang="ja-JP" altLang="en-US" b="1" dirty="0" smtClean="0"/>
              <a:t>丸一日かかる</a:t>
            </a:r>
            <a:r>
              <a:rPr lang="ja-JP" altLang="en-US" dirty="0" smtClean="0"/>
              <a:t>ので、説明はココまで。</a:t>
            </a:r>
            <a:endParaRPr lang="en-US" altLang="ja-JP" dirty="0" smtClean="0"/>
          </a:p>
          <a:p>
            <a:r>
              <a:rPr lang="ja-JP" altLang="en-US" dirty="0" smtClean="0"/>
              <a:t>ハフマン符号はビット単位の処理が必要な符号化方式</a:t>
            </a:r>
            <a:endParaRPr lang="en-US" altLang="ja-JP" dirty="0" smtClean="0"/>
          </a:p>
          <a:p>
            <a:r>
              <a:rPr lang="en-US" altLang="ja-JP" dirty="0" err="1" smtClean="0"/>
              <a:t>IO_Bit</a:t>
            </a:r>
            <a:r>
              <a:rPr lang="en-US" altLang="ja-JP" dirty="0" smtClean="0"/>
              <a:t> </a:t>
            </a:r>
            <a:r>
              <a:rPr lang="ja-JP" altLang="en-US" dirty="0" smtClean="0"/>
              <a:t>の出番！</a:t>
            </a:r>
            <a:endParaRPr lang="en-US" altLang="ja-JP" dirty="0" smtClean="0"/>
          </a:p>
          <a:p>
            <a:pPr marL="0" indent="0">
              <a:buNone/>
            </a:pPr>
            <a:endParaRPr kumimoji="1" lang="ja-JP" altLang="en-US" dirty="0"/>
          </a:p>
        </p:txBody>
      </p:sp>
    </p:spTree>
    <p:extLst>
      <p:ext uri="{BB962C8B-B14F-4D97-AF65-F5344CB8AC3E}">
        <p14:creationId xmlns:p14="http://schemas.microsoft.com/office/powerpoint/2010/main" val="32623585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IO_Zlib</a:t>
            </a:r>
            <a:r>
              <a:rPr kumimoji="1" lang="en-US" altLang="ja-JP" dirty="0" smtClean="0"/>
              <a:t> </a:t>
            </a:r>
            <a:r>
              <a:rPr kumimoji="1" lang="ja-JP" altLang="en-US" dirty="0" smtClean="0"/>
              <a:t>の使い方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使い方</a:t>
            </a:r>
            <a:endParaRPr lang="en-US" altLang="ja-JP" dirty="0"/>
          </a:p>
          <a:p>
            <a:endParaRPr kumimoji="1" lang="en-US" altLang="ja-JP" dirty="0" smtClean="0"/>
          </a:p>
          <a:p>
            <a:pPr marL="0" indent="0">
              <a:buNone/>
            </a:pPr>
            <a:endParaRPr lang="en-US" altLang="ja-JP" dirty="0"/>
          </a:p>
          <a:p>
            <a:pPr marL="0" indent="0">
              <a:buNone/>
            </a:pPr>
            <a:endParaRPr kumimoji="1" lang="en-US" altLang="ja-JP" dirty="0" smtClean="0"/>
          </a:p>
        </p:txBody>
      </p:sp>
      <p:sp>
        <p:nvSpPr>
          <p:cNvPr id="4" name="正方形/長方形 3"/>
          <p:cNvSpPr/>
          <p:nvPr/>
        </p:nvSpPr>
        <p:spPr>
          <a:xfrm>
            <a:off x="1909844" y="2743200"/>
            <a:ext cx="5116596" cy="2491527"/>
          </a:xfrm>
          <a:prstGeom prst="rect">
            <a:avLst/>
          </a:prstGeom>
          <a:gradFill flip="none" rotWithShape="1">
            <a:gsLst>
              <a:gs pos="0">
                <a:schemeClr val="tx1"/>
              </a:gs>
              <a:gs pos="30000">
                <a:srgbClr val="002060"/>
              </a:gs>
              <a:gs pos="93000">
                <a:schemeClr val="tx1">
                  <a:lumMod val="75000"/>
                  <a:lumOff val="25000"/>
                </a:schemeClr>
              </a:gs>
              <a:gs pos="100000">
                <a:schemeClr val="tx1">
                  <a:lumMod val="75000"/>
                  <a:lumOff val="2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zlib</a:t>
            </a:r>
            <a:r>
              <a:rPr kumimoji="1" lang="en-US" altLang="ja-JP" sz="1600" dirty="0" smtClean="0">
                <a:solidFill>
                  <a:schemeClr val="bg1"/>
                </a:solidFill>
                <a:latin typeface="Chaparral Pro" pitchFamily="18" charset="0"/>
                <a:ea typeface="Osaka−等幅"/>
              </a:rPr>
              <a:t> = new </a:t>
            </a:r>
            <a:r>
              <a:rPr kumimoji="1" lang="en-US" altLang="ja-JP" sz="1600" dirty="0" err="1" smtClean="0">
                <a:solidFill>
                  <a:schemeClr val="bg1"/>
                </a:solidFill>
                <a:latin typeface="Chaparral Pro" pitchFamily="18" charset="0"/>
                <a:ea typeface="Osaka−等幅"/>
              </a:rPr>
              <a:t>IO_Zlib</a:t>
            </a:r>
            <a:r>
              <a:rPr kumimoji="1" lang="en-US" altLang="ja-JP" sz="1600" dirty="0" smtClean="0">
                <a:solidFill>
                  <a:schemeClr val="bg1"/>
                </a:solidFill>
                <a:latin typeface="Chaparral Pro" pitchFamily="18" charset="0"/>
                <a:ea typeface="Osaka−等幅"/>
              </a:rPr>
              <a:t>(); //</a:t>
            </a:r>
            <a:r>
              <a:rPr kumimoji="1" lang="ja-JP" altLang="en-US" sz="1600" dirty="0" smtClean="0">
                <a:solidFill>
                  <a:schemeClr val="bg1"/>
                </a:solidFill>
                <a:latin typeface="Chaparral Pro" pitchFamily="18" charset="0"/>
                <a:ea typeface="Osaka−等幅"/>
              </a:rPr>
              <a:t> インスタンス生成</a:t>
            </a:r>
            <a:endParaRPr kumimoji="1" lang="en-US" altLang="ja-JP" sz="1600" dirty="0" smtClean="0">
              <a:solidFill>
                <a:schemeClr val="bg1"/>
              </a:solidFill>
              <a:latin typeface="Chaparral Pro" pitchFamily="18" charset="0"/>
              <a:ea typeface="Osaka−等幅"/>
            </a:endParaRPr>
          </a:p>
          <a:p>
            <a:endParaRPr kumimoji="1" lang="en-US" altLang="ja-JP" sz="1600" dirty="0" smtClean="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a:t>
            </a:r>
            <a:r>
              <a:rPr kumimoji="1" lang="en-US" altLang="ja-JP" sz="1600" dirty="0" err="1" smtClean="0">
                <a:solidFill>
                  <a:schemeClr val="bg1"/>
                </a:solidFill>
                <a:latin typeface="Chaparral Pro" pitchFamily="18" charset="0"/>
                <a:ea typeface="Osaka−等幅"/>
              </a:rPr>
              <a:t>zlib</a:t>
            </a:r>
            <a:r>
              <a:rPr kumimoji="1" lang="en-US" altLang="ja-JP" sz="1600" dirty="0" smtClean="0">
                <a:solidFill>
                  <a:schemeClr val="bg1"/>
                </a:solidFill>
                <a:latin typeface="Chaparral Pro" pitchFamily="18" charset="0"/>
                <a:ea typeface="Osaka−等幅"/>
              </a:rPr>
              <a:t>-&gt;parse($</a:t>
            </a:r>
            <a:r>
              <a:rPr kumimoji="1" lang="en-US" altLang="ja-JP" sz="1600" dirty="0" err="1" smtClean="0">
                <a:solidFill>
                  <a:schemeClr val="bg1"/>
                </a:solidFill>
                <a:latin typeface="Chaparral Pro" pitchFamily="18" charset="0"/>
                <a:ea typeface="Osaka−等幅"/>
              </a:rPr>
              <a:t>zlibdata</a:t>
            </a:r>
            <a:r>
              <a:rPr kumimoji="1" lang="en-US" altLang="ja-JP" sz="1600" dirty="0" smtClean="0">
                <a:solidFill>
                  <a:schemeClr val="bg1"/>
                </a:solidFill>
                <a:latin typeface="Chaparral Pro" pitchFamily="18" charset="0"/>
                <a:ea typeface="Osaka−等幅"/>
              </a:rPr>
              <a:t>); // </a:t>
            </a:r>
            <a:r>
              <a:rPr kumimoji="1" lang="en-US" altLang="ja-JP" sz="1600" dirty="0" err="1" smtClean="0">
                <a:solidFill>
                  <a:schemeClr val="bg1"/>
                </a:solidFill>
                <a:latin typeface="Chaparral Pro" pitchFamily="18" charset="0"/>
                <a:ea typeface="Osaka−等幅"/>
              </a:rPr>
              <a:t>Zlib</a:t>
            </a:r>
            <a:r>
              <a:rPr kumimoji="1" lang="en-US" altLang="ja-JP" sz="1600" dirty="0" smtClean="0">
                <a:solidFill>
                  <a:schemeClr val="bg1"/>
                </a:solidFill>
                <a:latin typeface="Chaparral Pro" pitchFamily="18" charset="0"/>
                <a:ea typeface="Osaka−等幅"/>
              </a:rPr>
              <a:t> </a:t>
            </a:r>
            <a:r>
              <a:rPr kumimoji="1" lang="ja-JP" altLang="en-US" sz="1600" dirty="0" smtClean="0">
                <a:solidFill>
                  <a:schemeClr val="bg1"/>
                </a:solidFill>
                <a:latin typeface="Chaparral Pro" pitchFamily="18" charset="0"/>
                <a:ea typeface="Osaka−等幅"/>
              </a:rPr>
              <a:t>圧縮データ読み込み</a:t>
            </a:r>
            <a:endParaRPr kumimoji="1" lang="en-US" altLang="ja-JP" sz="1600" dirty="0" smtClean="0">
              <a:solidFill>
                <a:schemeClr val="bg1"/>
              </a:solidFill>
              <a:latin typeface="Chaparral Pro" pitchFamily="18" charset="0"/>
              <a:ea typeface="Osaka−等幅"/>
            </a:endParaRPr>
          </a:p>
          <a:p>
            <a:endParaRPr kumimoji="1" lang="en-US" altLang="ja-JP" sz="1600" dirty="0" smtClean="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a:t>
            </a:r>
            <a:r>
              <a:rPr kumimoji="1" lang="ja-JP" altLang="en-US" sz="1600" dirty="0" smtClean="0">
                <a:solidFill>
                  <a:schemeClr val="bg1"/>
                </a:solidFill>
                <a:latin typeface="Chaparral Pro" pitchFamily="18" charset="0"/>
                <a:ea typeface="Osaka−等幅"/>
              </a:rPr>
              <a:t> 何らかの編集するメソッドを呼ぶ</a:t>
            </a:r>
            <a:endParaRPr kumimoji="1" lang="en-US" altLang="ja-JP" sz="1600" dirty="0" smtClean="0">
              <a:solidFill>
                <a:schemeClr val="bg1"/>
              </a:solidFill>
              <a:latin typeface="Chaparral Pro" pitchFamily="18" charset="0"/>
              <a:ea typeface="Osaka−等幅"/>
            </a:endParaRPr>
          </a:p>
          <a:p>
            <a:endParaRPr kumimoji="1" lang="en-US" altLang="ja-JP" sz="1600" dirty="0" smtClean="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echo $</a:t>
            </a:r>
            <a:r>
              <a:rPr kumimoji="1" lang="en-US" altLang="ja-JP" sz="1600" dirty="0" err="1" smtClean="0">
                <a:solidFill>
                  <a:schemeClr val="bg1"/>
                </a:solidFill>
                <a:latin typeface="Chaparral Pro" pitchFamily="18" charset="0"/>
                <a:ea typeface="Osaka−等幅"/>
              </a:rPr>
              <a:t>zlib</a:t>
            </a:r>
            <a:r>
              <a:rPr kumimoji="1" lang="en-US" altLang="ja-JP" sz="1600" dirty="0" smtClean="0">
                <a:solidFill>
                  <a:schemeClr val="bg1"/>
                </a:solidFill>
                <a:latin typeface="Chaparral Pro" pitchFamily="18" charset="0"/>
                <a:ea typeface="Osaka−等幅"/>
              </a:rPr>
              <a:t>-&gt;build();</a:t>
            </a:r>
            <a:r>
              <a:rPr kumimoji="1" lang="ja-JP" altLang="en-US" sz="1600" dirty="0">
                <a:solidFill>
                  <a:schemeClr val="bg1"/>
                </a:solidFill>
                <a:latin typeface="Chaparral Pro" pitchFamily="18" charset="0"/>
                <a:ea typeface="Osaka−等幅"/>
              </a:rPr>
              <a:t> </a:t>
            </a:r>
            <a:r>
              <a:rPr kumimoji="1" lang="en-US" altLang="ja-JP" sz="1600" dirty="0" smtClean="0">
                <a:solidFill>
                  <a:schemeClr val="bg1"/>
                </a:solidFill>
                <a:latin typeface="Chaparral Pro" pitchFamily="18" charset="0"/>
                <a:ea typeface="Osaka−等幅"/>
              </a:rPr>
              <a:t>//</a:t>
            </a:r>
            <a:r>
              <a:rPr kumimoji="1" lang="ja-JP" altLang="en-US" sz="1600" dirty="0" smtClean="0">
                <a:solidFill>
                  <a:schemeClr val="bg1"/>
                </a:solidFill>
                <a:latin typeface="Chaparral Pro" pitchFamily="18" charset="0"/>
                <a:ea typeface="Osaka−等幅"/>
              </a:rPr>
              <a:t> 伸長結果のデータを出力</a:t>
            </a:r>
            <a:endParaRPr kumimoji="1" lang="en-US" altLang="ja-JP" sz="1600" dirty="0" smtClean="0">
              <a:solidFill>
                <a:schemeClr val="bg1"/>
              </a:solidFill>
              <a:latin typeface="Chaparral Pro" pitchFamily="18" charset="0"/>
              <a:ea typeface="Osaka−等幅"/>
            </a:endParaRPr>
          </a:p>
          <a:p>
            <a:r>
              <a:rPr kumimoji="1" lang="en-US" altLang="ja-JP" sz="1600" dirty="0" smtClean="0">
                <a:solidFill>
                  <a:schemeClr val="bg1"/>
                </a:solidFill>
                <a:latin typeface="Chaparral Pro" pitchFamily="18" charset="0"/>
                <a:ea typeface="Osaka−等幅"/>
              </a:rPr>
              <a:t>// $</a:t>
            </a:r>
            <a:r>
              <a:rPr kumimoji="1" lang="en-US" altLang="ja-JP" sz="1600" dirty="0" err="1" smtClean="0">
                <a:solidFill>
                  <a:schemeClr val="bg1"/>
                </a:solidFill>
                <a:latin typeface="Chaparral Pro" pitchFamily="18" charset="0"/>
                <a:ea typeface="Osaka−等幅"/>
              </a:rPr>
              <a:t>zlib</a:t>
            </a:r>
            <a:r>
              <a:rPr kumimoji="1" lang="en-US" altLang="ja-JP" sz="1600" dirty="0" smtClean="0">
                <a:solidFill>
                  <a:schemeClr val="bg1"/>
                </a:solidFill>
                <a:latin typeface="Chaparral Pro" pitchFamily="18" charset="0"/>
                <a:ea typeface="Osaka−等幅"/>
              </a:rPr>
              <a:t>-&gt;dump(); //</a:t>
            </a:r>
            <a:r>
              <a:rPr kumimoji="1" lang="ja-JP" altLang="en-US" sz="1600" dirty="0">
                <a:solidFill>
                  <a:schemeClr val="bg1"/>
                </a:solidFill>
                <a:latin typeface="Chaparral Pro" pitchFamily="18" charset="0"/>
                <a:ea typeface="Osaka−等幅"/>
              </a:rPr>
              <a:t> </a:t>
            </a:r>
            <a:r>
              <a:rPr kumimoji="1" lang="ja-JP" altLang="en-US" sz="1600" dirty="0" smtClean="0">
                <a:solidFill>
                  <a:schemeClr val="bg1"/>
                </a:solidFill>
                <a:latin typeface="Chaparral Pro" pitchFamily="18" charset="0"/>
                <a:ea typeface="Osaka−等幅"/>
              </a:rPr>
              <a:t>フォーマット解析用</a:t>
            </a:r>
            <a:endParaRPr kumimoji="1" lang="en-US" altLang="ja-JP" sz="1600" dirty="0">
              <a:solidFill>
                <a:schemeClr val="bg1"/>
              </a:solidFill>
              <a:latin typeface="Chaparral Pro" pitchFamily="18" charset="0"/>
              <a:ea typeface="Osaka−等幅"/>
            </a:endParaRPr>
          </a:p>
        </p:txBody>
      </p:sp>
    </p:spTree>
    <p:extLst>
      <p:ext uri="{BB962C8B-B14F-4D97-AF65-F5344CB8AC3E}">
        <p14:creationId xmlns:p14="http://schemas.microsoft.com/office/powerpoint/2010/main" val="29001483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IO_Zlib</a:t>
            </a:r>
            <a:r>
              <a:rPr kumimoji="1" lang="en-US" altLang="ja-JP" dirty="0" smtClean="0"/>
              <a:t> </a:t>
            </a:r>
            <a:r>
              <a:rPr kumimoji="1" lang="ja-JP" altLang="en-US" dirty="0" smtClean="0"/>
              <a:t>の動作デモ</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端末で動作デモ</a:t>
            </a:r>
            <a:endParaRPr kumimoji="1" lang="en-US" altLang="ja-JP" dirty="0" smtClean="0"/>
          </a:p>
          <a:p>
            <a:endParaRPr kumimoji="1" lang="ja-JP" altLang="en-US" dirty="0"/>
          </a:p>
        </p:txBody>
      </p:sp>
      <p:pic>
        <p:nvPicPr>
          <p:cNvPr id="2050" name="Picture 2" descr="Y:\php\study\binary2\zlibdu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830" y="2334979"/>
            <a:ext cx="645001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428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発表内容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バイナリについて</a:t>
            </a:r>
            <a:endParaRPr kumimoji="1" lang="en-US" altLang="ja-JP" dirty="0" smtClean="0"/>
          </a:p>
          <a:p>
            <a:r>
              <a:rPr lang="ja-JP" altLang="en-US" dirty="0" smtClean="0"/>
              <a:t>ビット</a:t>
            </a:r>
            <a:r>
              <a:rPr lang="en-US" altLang="ja-JP" dirty="0" smtClean="0"/>
              <a:t>(Bit)</a:t>
            </a:r>
            <a:r>
              <a:rPr lang="ja-JP" altLang="en-US" dirty="0" smtClean="0"/>
              <a:t>とバイト</a:t>
            </a:r>
            <a:r>
              <a:rPr lang="en-US" altLang="ja-JP" dirty="0" smtClean="0"/>
              <a:t>(Byte)</a:t>
            </a:r>
            <a:r>
              <a:rPr lang="ja-JP" altLang="en-US" dirty="0" smtClean="0"/>
              <a:t>について</a:t>
            </a:r>
            <a:endParaRPr lang="en-US" altLang="ja-JP" dirty="0" smtClean="0"/>
          </a:p>
          <a:p>
            <a:r>
              <a:rPr kumimoji="1" lang="en-US" altLang="ja-JP" dirty="0" smtClean="0"/>
              <a:t>PHP </a:t>
            </a:r>
            <a:r>
              <a:rPr kumimoji="1" lang="ja-JP" altLang="en-US" dirty="0" smtClean="0"/>
              <a:t>でバイト</a:t>
            </a:r>
            <a:r>
              <a:rPr kumimoji="1" lang="en-US" altLang="ja-JP" dirty="0" smtClean="0"/>
              <a:t>(Byte)</a:t>
            </a:r>
            <a:r>
              <a:rPr kumimoji="1" lang="ja-JP" altLang="en-US" dirty="0" smtClean="0"/>
              <a:t>処理</a:t>
            </a:r>
            <a:endParaRPr kumimoji="1" lang="en-US" altLang="ja-JP" dirty="0" smtClean="0"/>
          </a:p>
          <a:p>
            <a:r>
              <a:rPr lang="en-US" altLang="ja-JP" dirty="0" smtClean="0"/>
              <a:t>PHP </a:t>
            </a:r>
            <a:r>
              <a:rPr lang="ja-JP" altLang="en-US" dirty="0" smtClean="0"/>
              <a:t>でビット</a:t>
            </a:r>
            <a:r>
              <a:rPr lang="en-US" altLang="ja-JP" dirty="0" smtClean="0"/>
              <a:t>(Bit)</a:t>
            </a:r>
            <a:r>
              <a:rPr lang="ja-JP" altLang="en-US" dirty="0" smtClean="0"/>
              <a:t>処理</a:t>
            </a:r>
            <a:endParaRPr lang="en-US" altLang="ja-JP" dirty="0" smtClean="0"/>
          </a:p>
          <a:p>
            <a:r>
              <a:rPr lang="en-US" altLang="ja-JP" dirty="0" err="1"/>
              <a:t>o</a:t>
            </a:r>
            <a:r>
              <a:rPr kumimoji="1" lang="en-US" altLang="ja-JP" dirty="0" err="1" smtClean="0"/>
              <a:t>penpear</a:t>
            </a:r>
            <a:r>
              <a:rPr kumimoji="1" lang="en-US" altLang="ja-JP" dirty="0" smtClean="0"/>
              <a:t>/</a:t>
            </a:r>
            <a:r>
              <a:rPr kumimoji="1" lang="en-US" altLang="ja-JP" dirty="0" err="1" smtClean="0"/>
              <a:t>IO_Bit</a:t>
            </a:r>
            <a:r>
              <a:rPr kumimoji="1" lang="en-US" altLang="ja-JP" dirty="0" smtClean="0"/>
              <a:t> </a:t>
            </a:r>
            <a:r>
              <a:rPr kumimoji="1" lang="ja-JP" altLang="en-US" dirty="0" smtClean="0"/>
              <a:t>パッケージの紹介</a:t>
            </a:r>
            <a:endParaRPr kumimoji="1" lang="en-US" altLang="ja-JP" dirty="0" smtClean="0"/>
          </a:p>
          <a:p>
            <a:r>
              <a:rPr lang="en-US" altLang="ja-JP" dirty="0" err="1" smtClean="0"/>
              <a:t>IO_Bit</a:t>
            </a:r>
            <a:r>
              <a:rPr lang="en-US" altLang="ja-JP" dirty="0" smtClean="0"/>
              <a:t> </a:t>
            </a:r>
            <a:r>
              <a:rPr lang="ja-JP" altLang="en-US" dirty="0" smtClean="0"/>
              <a:t>の応用事例</a:t>
            </a:r>
            <a:r>
              <a:rPr lang="en-US" altLang="ja-JP" dirty="0" smtClean="0"/>
              <a:t> (IO_SWF, </a:t>
            </a:r>
            <a:r>
              <a:rPr lang="en-US" altLang="ja-JP" dirty="0" err="1" smtClean="0"/>
              <a:t>IO_Zlib</a:t>
            </a:r>
            <a:r>
              <a:rPr lang="en-US" altLang="ja-JP" dirty="0" smtClean="0"/>
              <a:t>)</a:t>
            </a:r>
            <a:endParaRPr kumimoji="1" lang="ja-JP" altLang="en-US" dirty="0"/>
          </a:p>
        </p:txBody>
      </p:sp>
      <p:pic>
        <p:nvPicPr>
          <p:cNvPr id="5" name="図 4"/>
          <p:cNvPicPr>
            <a:picLocks noChangeAspect="1"/>
          </p:cNvPicPr>
          <p:nvPr/>
        </p:nvPicPr>
        <p:blipFill>
          <a:blip r:embed="rId3" cstate="print"/>
          <a:stretch>
            <a:fillRect/>
          </a:stretch>
        </p:blipFill>
        <p:spPr>
          <a:xfrm>
            <a:off x="6359807" y="1949824"/>
            <a:ext cx="2003144" cy="2808146"/>
          </a:xfrm>
          <a:prstGeom prst="rect">
            <a:avLst/>
          </a:prstGeom>
        </p:spPr>
      </p:pic>
    </p:spTree>
    <p:extLst>
      <p:ext uri="{BB962C8B-B14F-4D97-AF65-F5344CB8AC3E}">
        <p14:creationId xmlns:p14="http://schemas.microsoft.com/office/powerpoint/2010/main" val="3745605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エクスキューズ</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実は</a:t>
            </a:r>
            <a:r>
              <a:rPr lang="ja-JP" altLang="en-US" dirty="0"/>
              <a:t> </a:t>
            </a:r>
            <a:r>
              <a:rPr lang="en-US" altLang="ja-JP" dirty="0" err="1" smtClean="0"/>
              <a:t>SWFEditor</a:t>
            </a:r>
            <a:r>
              <a:rPr lang="en-US" altLang="ja-JP" dirty="0" smtClean="0"/>
              <a:t> </a:t>
            </a:r>
            <a:r>
              <a:rPr lang="ja-JP" altLang="en-US" dirty="0" smtClean="0"/>
              <a:t>という</a:t>
            </a:r>
            <a:r>
              <a:rPr lang="en-US" altLang="ja-JP" dirty="0" smtClean="0"/>
              <a:t>PHP</a:t>
            </a:r>
            <a:r>
              <a:rPr lang="ja-JP" altLang="en-US" dirty="0" smtClean="0"/>
              <a:t>拡張で同じ事出来ます。</a:t>
            </a:r>
            <a:endParaRPr lang="en-US" altLang="ja-JP" dirty="0" smtClean="0"/>
          </a:p>
          <a:p>
            <a:pPr lvl="1"/>
            <a:r>
              <a:rPr lang="en-US" altLang="ja-JP" dirty="0">
                <a:hlinkClick r:id="rId3"/>
              </a:rPr>
              <a:t>http://sourceforge.jp/projects/swfed</a:t>
            </a:r>
            <a:r>
              <a:rPr lang="en-US" altLang="ja-JP" dirty="0" smtClean="0">
                <a:hlinkClick r:id="rId3"/>
              </a:rPr>
              <a:t>/</a:t>
            </a:r>
            <a:endParaRPr lang="en-US" altLang="ja-JP" dirty="0" smtClean="0"/>
          </a:p>
          <a:p>
            <a:pPr lvl="1"/>
            <a:endParaRPr lang="en-US" altLang="ja-JP" dirty="0" smtClean="0"/>
          </a:p>
          <a:p>
            <a:pPr lvl="1"/>
            <a:r>
              <a:rPr lang="ja-JP" altLang="en-US" dirty="0" smtClean="0"/>
              <a:t>実サービスで使うならこっちです。</a:t>
            </a:r>
            <a:endParaRPr lang="en-US" altLang="ja-JP" dirty="0" smtClean="0"/>
          </a:p>
          <a:p>
            <a:pPr lvl="1"/>
            <a:endParaRPr lang="en-US" altLang="ja-JP" dirty="0" smtClean="0"/>
          </a:p>
          <a:p>
            <a:r>
              <a:rPr lang="ja-JP" altLang="en-US" dirty="0" smtClean="0"/>
              <a:t>実は標準関数に </a:t>
            </a:r>
            <a:r>
              <a:rPr lang="en-US" altLang="ja-JP" dirty="0" err="1" smtClean="0"/>
              <a:t>gzuncompress</a:t>
            </a:r>
            <a:r>
              <a:rPr lang="en-US" altLang="ja-JP" dirty="0" smtClean="0"/>
              <a:t> </a:t>
            </a:r>
            <a:r>
              <a:rPr lang="ja-JP" altLang="en-US" dirty="0" smtClean="0"/>
              <a:t>があります。</a:t>
            </a:r>
            <a:endParaRPr lang="en-US" altLang="ja-JP" dirty="0" smtClean="0"/>
          </a:p>
          <a:p>
            <a:pPr lvl="1"/>
            <a:r>
              <a:rPr lang="en-US" altLang="ja-JP" dirty="0">
                <a:hlinkClick r:id="rId4"/>
              </a:rPr>
              <a:t>http://</a:t>
            </a:r>
            <a:r>
              <a:rPr lang="en-US" altLang="ja-JP" dirty="0" smtClean="0">
                <a:hlinkClick r:id="rId4"/>
              </a:rPr>
              <a:t>php.net/manual/ja/function.gzuncompress.php</a:t>
            </a:r>
            <a:endParaRPr lang="en-US" altLang="ja-JP" dirty="0" smtClean="0"/>
          </a:p>
          <a:p>
            <a:pPr lvl="1"/>
            <a:endParaRPr lang="en-US" altLang="ja-JP" dirty="0"/>
          </a:p>
          <a:p>
            <a:pPr lvl="1"/>
            <a:r>
              <a:rPr lang="en-US" altLang="ja-JP" dirty="0" err="1" smtClean="0"/>
              <a:t>IO_Zlib</a:t>
            </a:r>
            <a:r>
              <a:rPr lang="en-US" altLang="ja-JP" dirty="0" smtClean="0"/>
              <a:t> </a:t>
            </a:r>
            <a:r>
              <a:rPr lang="ja-JP" altLang="en-US" dirty="0" smtClean="0"/>
              <a:t>は実装サンプル、又はフォーマットの解析用で</a:t>
            </a:r>
            <a:r>
              <a:rPr lang="ja-JP" altLang="en-US" dirty="0" err="1" smtClean="0"/>
              <a:t>。。</a:t>
            </a:r>
            <a:endParaRPr lang="en-US" altLang="ja-JP" dirty="0" smtClean="0"/>
          </a:p>
        </p:txBody>
      </p:sp>
      <p:pic>
        <p:nvPicPr>
          <p:cNvPr id="4098" name="Picture 2" descr="Y:\php\study\binary2\SWFEditor_Image.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89471" y="2310448"/>
            <a:ext cx="2428374" cy="1139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673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要望</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endParaRPr lang="en-US" altLang="ja-JP" dirty="0" smtClean="0"/>
          </a:p>
          <a:p>
            <a:endParaRPr kumimoji="1" lang="en-US" altLang="ja-JP" dirty="0" smtClean="0"/>
          </a:p>
          <a:p>
            <a:r>
              <a:rPr kumimoji="1" lang="ja-JP" altLang="en-US" dirty="0" smtClean="0"/>
              <a:t>他の言語で、これに似た発表があれば教えて</a:t>
            </a:r>
            <a:r>
              <a:rPr kumimoji="1" lang="ja-JP" altLang="en-US" dirty="0" smtClean="0"/>
              <a:t>下さい。</a:t>
            </a:r>
            <a:endParaRPr kumimoji="1" lang="en-US" altLang="ja-JP" dirty="0" smtClean="0"/>
          </a:p>
        </p:txBody>
      </p:sp>
    </p:spTree>
    <p:extLst>
      <p:ext uri="{BB962C8B-B14F-4D97-AF65-F5344CB8AC3E}">
        <p14:creationId xmlns:p14="http://schemas.microsoft.com/office/powerpoint/2010/main" val="42755456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質問</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dirty="0" err="1"/>
              <a:t>g</a:t>
            </a:r>
            <a:r>
              <a:rPr lang="en-US" altLang="ja-JP" dirty="0" err="1" smtClean="0"/>
              <a:t>etimagesize</a:t>
            </a:r>
            <a:r>
              <a:rPr lang="en-US" altLang="ja-JP" dirty="0" smtClean="0"/>
              <a:t>  </a:t>
            </a:r>
            <a:r>
              <a:rPr lang="ja-JP" altLang="en-US" dirty="0" smtClean="0"/>
              <a:t>の方がよくないですか？</a:t>
            </a:r>
            <a:endParaRPr lang="en-US" altLang="ja-JP" dirty="0" smtClean="0"/>
          </a:p>
          <a:p>
            <a:pPr marL="692150" lvl="2" indent="-342900">
              <a:spcBef>
                <a:spcPts val="2000"/>
              </a:spcBef>
            </a:pPr>
            <a:r>
              <a:rPr lang="ja-JP" altLang="en-US" dirty="0"/>
              <a:t>普通はそっちを使いますが、</a:t>
            </a:r>
            <a:r>
              <a:rPr lang="en-US" altLang="ja-JP" dirty="0" err="1"/>
              <a:t>getimagesize</a:t>
            </a:r>
            <a:r>
              <a:rPr lang="ja-JP" altLang="en-US" dirty="0"/>
              <a:t> </a:t>
            </a:r>
            <a:r>
              <a:rPr lang="ja-JP" altLang="en-US" dirty="0" smtClean="0"/>
              <a:t>はサイズ以外の余計</a:t>
            </a:r>
            <a:r>
              <a:rPr lang="ja-JP" altLang="en-US" dirty="0"/>
              <a:t>な物も返すので、自前で処理した方</a:t>
            </a:r>
            <a:r>
              <a:rPr lang="ja-JP" altLang="en-US" dirty="0" smtClean="0"/>
              <a:t>が</a:t>
            </a:r>
            <a:r>
              <a:rPr lang="ja-JP" altLang="en-US" dirty="0"/>
              <a:t>軽い</a:t>
            </a:r>
            <a:r>
              <a:rPr lang="ja-JP" altLang="en-US" dirty="0" smtClean="0"/>
              <a:t>かも</a:t>
            </a:r>
            <a:r>
              <a:rPr lang="ja-JP" altLang="en-US" dirty="0"/>
              <a:t>しれない</a:t>
            </a:r>
            <a:r>
              <a:rPr lang="ja-JP" altLang="en-US" dirty="0" smtClean="0"/>
              <a:t>。</a:t>
            </a:r>
            <a:endParaRPr lang="en-US" altLang="ja-JP" dirty="0" smtClean="0"/>
          </a:p>
          <a:p>
            <a:r>
              <a:rPr lang="ja-JP" altLang="en-US" dirty="0" smtClean="0"/>
              <a:t>拡張子でファイルの中身を判断するだけでなく、頭のバイナリってみたりします</a:t>
            </a:r>
            <a:r>
              <a:rPr lang="ja-JP" altLang="en-US" dirty="0" smtClean="0"/>
              <a:t>？</a:t>
            </a:r>
            <a:endParaRPr lang="en-US" altLang="ja-JP" dirty="0" smtClean="0"/>
          </a:p>
          <a:p>
            <a:pPr marL="692150" lvl="2" indent="-342900">
              <a:spcBef>
                <a:spcPts val="2000"/>
              </a:spcBef>
            </a:pPr>
            <a:r>
              <a:rPr lang="en-US" altLang="ja-JP" dirty="0" err="1"/>
              <a:t>magick</a:t>
            </a:r>
            <a:r>
              <a:rPr lang="en-US" altLang="ja-JP" dirty="0"/>
              <a:t>  (/</a:t>
            </a:r>
            <a:r>
              <a:rPr lang="en-US" altLang="ja-JP" dirty="0" err="1"/>
              <a:t>usr</a:t>
            </a:r>
            <a:r>
              <a:rPr lang="en-US" altLang="ja-JP" dirty="0"/>
              <a:t>/share/mime/</a:t>
            </a:r>
            <a:r>
              <a:rPr lang="en-US" altLang="ja-JP" dirty="0" err="1"/>
              <a:t>magick</a:t>
            </a:r>
            <a:r>
              <a:rPr lang="en-US" altLang="ja-JP" dirty="0"/>
              <a:t> </a:t>
            </a:r>
            <a:r>
              <a:rPr lang="ja-JP" altLang="en-US" dirty="0"/>
              <a:t>等</a:t>
            </a:r>
            <a:r>
              <a:rPr lang="en-US" altLang="ja-JP" dirty="0"/>
              <a:t>)</a:t>
            </a:r>
            <a:r>
              <a:rPr lang="ja-JP" altLang="en-US" dirty="0"/>
              <a:t>ファイルを見ると、典型的なファイル形式の頭４バイトが列挙されてて便利です</a:t>
            </a:r>
            <a:r>
              <a:rPr lang="ja-JP" altLang="en-US" dirty="0" smtClean="0"/>
              <a:t>。</a:t>
            </a:r>
            <a:endParaRPr lang="en-US" altLang="ja-JP" dirty="0" smtClean="0"/>
          </a:p>
          <a:p>
            <a:r>
              <a:rPr lang="en-US" altLang="ja-JP" dirty="0" smtClean="0"/>
              <a:t>ZIP</a:t>
            </a:r>
            <a:r>
              <a:rPr lang="ja-JP" altLang="en-US" dirty="0" smtClean="0"/>
              <a:t> パスワードの入力を自動化できません？</a:t>
            </a:r>
            <a:endParaRPr lang="en-US" altLang="ja-JP" dirty="0" smtClean="0"/>
          </a:p>
          <a:p>
            <a:pPr lvl="1"/>
            <a:r>
              <a:rPr lang="en-US" altLang="ja-JP" dirty="0" smtClean="0"/>
              <a:t>Deflate(RFC1951),</a:t>
            </a:r>
            <a:r>
              <a:rPr lang="en-US" altLang="ja-JP" dirty="0" err="1" smtClean="0"/>
              <a:t>Zlib</a:t>
            </a:r>
            <a:r>
              <a:rPr lang="en-US" altLang="ja-JP" dirty="0" smtClean="0"/>
              <a:t>(RFC1950), </a:t>
            </a:r>
            <a:r>
              <a:rPr lang="en-US" altLang="ja-JP" dirty="0" err="1" smtClean="0"/>
              <a:t>Gzip</a:t>
            </a:r>
            <a:r>
              <a:rPr lang="en-US" altLang="ja-JP" dirty="0" smtClean="0"/>
              <a:t>(RFC1952) </a:t>
            </a:r>
            <a:r>
              <a:rPr lang="ja-JP" altLang="en-US" dirty="0"/>
              <a:t>みたい</a:t>
            </a:r>
            <a:r>
              <a:rPr lang="ja-JP" altLang="en-US" dirty="0" smtClean="0"/>
              <a:t>には仕様が公開されていないので、調べていません。</a:t>
            </a:r>
            <a:r>
              <a:rPr lang="en-US" altLang="ja-JP" dirty="0" smtClean="0"/>
              <a:t>  </a:t>
            </a:r>
            <a:endParaRPr lang="en-US" altLang="ja-JP" dirty="0" smtClean="0"/>
          </a:p>
        </p:txBody>
      </p:sp>
    </p:spTree>
    <p:extLst>
      <p:ext uri="{BB962C8B-B14F-4D97-AF65-F5344CB8AC3E}">
        <p14:creationId xmlns:p14="http://schemas.microsoft.com/office/powerpoint/2010/main" val="31755419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以上</a:t>
            </a:r>
            <a:endParaRPr kumimoji="1" lang="ja-JP" altLang="en-US" dirty="0"/>
          </a:p>
        </p:txBody>
      </p:sp>
      <p:sp>
        <p:nvSpPr>
          <p:cNvPr id="3" name="コンテンツ プレースホルダー 2"/>
          <p:cNvSpPr>
            <a:spLocks noGrp="1"/>
          </p:cNvSpPr>
          <p:nvPr>
            <p:ph idx="1"/>
          </p:nvPr>
        </p:nvSpPr>
        <p:spPr/>
        <p:txBody>
          <a:bodyPr/>
          <a:lstStyle/>
          <a:p>
            <a:endParaRPr kumimoji="1" lang="en-US" altLang="ja-JP" dirty="0" smtClean="0"/>
          </a:p>
          <a:p>
            <a:endParaRPr lang="en-US" altLang="ja-JP" dirty="0" smtClean="0"/>
          </a:p>
          <a:p>
            <a:endParaRPr kumimoji="1" lang="en-US" altLang="ja-JP" dirty="0" smtClean="0"/>
          </a:p>
          <a:p>
            <a:r>
              <a:rPr kumimoji="1" lang="ja-JP" altLang="en-US" dirty="0" smtClean="0"/>
              <a:t>ご清聴ありがとうございました</a:t>
            </a:r>
            <a:endParaRPr kumimoji="1" lang="ja-JP" altLang="en-US" dirty="0"/>
          </a:p>
        </p:txBody>
      </p:sp>
    </p:spTree>
    <p:extLst>
      <p:ext uri="{BB962C8B-B14F-4D97-AF65-F5344CB8AC3E}">
        <p14:creationId xmlns:p14="http://schemas.microsoft.com/office/powerpoint/2010/main" val="1740832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バイナリについておさらい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バイナリ</a:t>
            </a:r>
            <a:r>
              <a:rPr lang="ja-JP" altLang="en-US" dirty="0" smtClean="0"/>
              <a:t>って何</a:t>
            </a:r>
            <a:r>
              <a:rPr kumimoji="1" lang="ja-JP" altLang="en-US" dirty="0" smtClean="0"/>
              <a:t>？</a:t>
            </a:r>
            <a:endParaRPr kumimoji="1" lang="en-US" altLang="ja-JP" dirty="0" smtClean="0"/>
          </a:p>
          <a:p>
            <a:pPr lvl="1"/>
            <a:r>
              <a:rPr lang="ja-JP" altLang="en-US" dirty="0" smtClean="0"/>
              <a:t>本来は、コンピュータが処理し易い</a:t>
            </a:r>
            <a:r>
              <a:rPr lang="en-US" altLang="ja-JP" dirty="0" smtClean="0"/>
              <a:t> 0,1 </a:t>
            </a:r>
            <a:r>
              <a:rPr lang="ja-JP" altLang="en-US" dirty="0" smtClean="0"/>
              <a:t>の２進値データ</a:t>
            </a:r>
            <a:endParaRPr kumimoji="1" lang="en-US" altLang="ja-JP" dirty="0" smtClean="0"/>
          </a:p>
          <a:p>
            <a:pPr lvl="1"/>
            <a:r>
              <a:rPr lang="ja-JP" altLang="en-US" dirty="0"/>
              <a:t>世間的</a:t>
            </a:r>
            <a:r>
              <a:rPr lang="ja-JP" altLang="en-US" dirty="0" smtClean="0"/>
              <a:t>には、</a:t>
            </a:r>
            <a:r>
              <a:rPr lang="ja-JP" altLang="en-US" b="1" dirty="0" smtClean="0"/>
              <a:t>テキスト以外のデータ</a:t>
            </a:r>
            <a:r>
              <a:rPr lang="en-US" altLang="ja-JP" dirty="0" smtClean="0"/>
              <a:t> (</a:t>
            </a:r>
            <a:r>
              <a:rPr lang="ja-JP" altLang="en-US" dirty="0" smtClean="0"/>
              <a:t>狭義のバイナリ</a:t>
            </a:r>
            <a:r>
              <a:rPr lang="en-US" altLang="ja-JP" dirty="0" smtClean="0"/>
              <a:t>)</a:t>
            </a:r>
          </a:p>
          <a:p>
            <a:pPr lvl="2"/>
            <a:r>
              <a:rPr lang="ja-JP" altLang="en-US" dirty="0" smtClean="0"/>
              <a:t>エディタで開いて文字化けするデータ</a:t>
            </a:r>
          </a:p>
        </p:txBody>
      </p:sp>
      <p:pic>
        <p:nvPicPr>
          <p:cNvPr id="5" name="図 4" descr="php.gi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40230" y="3811273"/>
            <a:ext cx="1135433" cy="633950"/>
          </a:xfrm>
          <a:prstGeom prst="rect">
            <a:avLst/>
          </a:prstGeom>
        </p:spPr>
      </p:pic>
      <p:sp>
        <p:nvSpPr>
          <p:cNvPr id="6" name="曲折矢印 5"/>
          <p:cNvSpPr/>
          <p:nvPr/>
        </p:nvSpPr>
        <p:spPr>
          <a:xfrm rot="10800000" flipH="1">
            <a:off x="2501691" y="4558814"/>
            <a:ext cx="626934" cy="644455"/>
          </a:xfrm>
          <a:prstGeom prst="bentArrow">
            <a:avLst>
              <a:gd name="adj1" fmla="val 17235"/>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正方形/長方形 6"/>
          <p:cNvSpPr/>
          <p:nvPr/>
        </p:nvSpPr>
        <p:spPr>
          <a:xfrm>
            <a:off x="1160561" y="4373243"/>
            <a:ext cx="1330686" cy="76057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dirty="0" smtClean="0">
                <a:solidFill>
                  <a:srgbClr val="000000"/>
                </a:solidFill>
              </a:rPr>
              <a:t>GIF</a:t>
            </a:r>
            <a:r>
              <a:rPr kumimoji="1" lang="ja-JP" altLang="en-US" sz="1600" dirty="0" smtClean="0">
                <a:solidFill>
                  <a:srgbClr val="000000"/>
                </a:solidFill>
              </a:rPr>
              <a:t>ファイル</a:t>
            </a:r>
            <a:endParaRPr kumimoji="1" lang="en-US" altLang="ja-JP" sz="1600" dirty="0" smtClean="0">
              <a:solidFill>
                <a:srgbClr val="000000"/>
              </a:solidFill>
            </a:endParaRPr>
          </a:p>
          <a:p>
            <a:pPr algn="ctr"/>
            <a:r>
              <a:rPr kumimoji="1" lang="en-US" altLang="ja-JP" sz="1600" dirty="0" smtClean="0">
                <a:solidFill>
                  <a:srgbClr val="000000"/>
                </a:solidFill>
              </a:rPr>
              <a:t>(php.gif)</a:t>
            </a:r>
            <a:endParaRPr kumimoji="1" lang="ja-JP" altLang="en-US" sz="1600" dirty="0">
              <a:solidFill>
                <a:srgbClr val="000000"/>
              </a:solidFill>
            </a:endParaRPr>
          </a:p>
        </p:txBody>
      </p:sp>
      <p:pic>
        <p:nvPicPr>
          <p:cNvPr id="9" name="図 8"/>
          <p:cNvPicPr>
            <a:picLocks noChangeAspect="1"/>
          </p:cNvPicPr>
          <p:nvPr/>
        </p:nvPicPr>
        <p:blipFill>
          <a:blip r:embed="rId4" cstate="print"/>
          <a:stretch>
            <a:fillRect/>
          </a:stretch>
        </p:blipFill>
        <p:spPr>
          <a:xfrm>
            <a:off x="3338054" y="4128248"/>
            <a:ext cx="4191000" cy="1828800"/>
          </a:xfrm>
          <a:prstGeom prst="rect">
            <a:avLst/>
          </a:prstGeom>
        </p:spPr>
      </p:pic>
    </p:spTree>
    <p:extLst>
      <p:ext uri="{BB962C8B-B14F-4D97-AF65-F5344CB8AC3E}">
        <p14:creationId xmlns:p14="http://schemas.microsoft.com/office/powerpoint/2010/main" val="1493942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バイナリとテキスト</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１バイトで</a:t>
            </a:r>
            <a:r>
              <a:rPr lang="en-US" altLang="ja-JP" dirty="0" smtClean="0"/>
              <a:t>0</a:t>
            </a:r>
            <a:r>
              <a:rPr lang="ja-JP" altLang="en-US" dirty="0" smtClean="0"/>
              <a:t>～</a:t>
            </a:r>
            <a:r>
              <a:rPr lang="en-US" altLang="ja-JP" dirty="0" smtClean="0"/>
              <a:t>255</a:t>
            </a:r>
            <a:r>
              <a:rPr lang="ja-JP" altLang="en-US" dirty="0" smtClean="0"/>
              <a:t>の値を表現できるけど、テキストはその一部しか使わない。</a:t>
            </a:r>
            <a:r>
              <a:rPr lang="en-US" altLang="ja-JP" dirty="0" smtClean="0"/>
              <a:t>(</a:t>
            </a:r>
            <a:r>
              <a:rPr lang="ja-JP" altLang="en-US" dirty="0" smtClean="0"/>
              <a:t>日本語の話は</a:t>
            </a:r>
            <a:r>
              <a:rPr lang="en-US" altLang="en-US" dirty="0" err="1" smtClean="0"/>
              <a:t>棚に置</a:t>
            </a:r>
            <a:r>
              <a:rPr lang="ja-JP" altLang="en-US" dirty="0" smtClean="0"/>
              <a:t>きます</a:t>
            </a:r>
            <a:r>
              <a:rPr lang="en-US" altLang="ja-JP" dirty="0" smtClean="0"/>
              <a:t>)</a:t>
            </a:r>
          </a:p>
          <a:p>
            <a:endParaRPr kumimoji="1" lang="en-US" altLang="ja-JP" dirty="0"/>
          </a:p>
          <a:p>
            <a:endParaRPr lang="en-US" altLang="ja-JP" dirty="0" smtClean="0"/>
          </a:p>
          <a:p>
            <a:endParaRPr kumimoji="1" lang="en-US" altLang="ja-JP" dirty="0"/>
          </a:p>
          <a:p>
            <a:pPr marL="0" indent="0">
              <a:buNone/>
            </a:pPr>
            <a:endParaRPr kumimoji="1" lang="en-US" altLang="ja-JP" dirty="0"/>
          </a:p>
          <a:p>
            <a:r>
              <a:rPr kumimoji="1" lang="ja-JP" altLang="en-US" dirty="0" smtClean="0"/>
              <a:t>バイナリの方がより多くの情報を詰められる</a:t>
            </a:r>
            <a:endParaRPr kumimoji="1" lang="en-US" altLang="ja-JP" dirty="0" smtClean="0"/>
          </a:p>
        </p:txBody>
      </p:sp>
      <p:sp>
        <p:nvSpPr>
          <p:cNvPr id="4" name="正方形/長方形 3"/>
          <p:cNvSpPr/>
          <p:nvPr/>
        </p:nvSpPr>
        <p:spPr>
          <a:xfrm>
            <a:off x="1963583" y="3136980"/>
            <a:ext cx="3965591" cy="19635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963583" y="2702529"/>
            <a:ext cx="828949"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smtClean="0">
                <a:solidFill>
                  <a:srgbClr val="000000"/>
                </a:solidFill>
              </a:rPr>
              <a:t>0~0x19</a:t>
            </a:r>
            <a:endParaRPr kumimoji="1" lang="ja-JP" altLang="en-US" sz="1600" b="1" dirty="0">
              <a:solidFill>
                <a:srgbClr val="000000"/>
              </a:solidFill>
            </a:endParaRPr>
          </a:p>
        </p:txBody>
      </p:sp>
      <p:sp>
        <p:nvSpPr>
          <p:cNvPr id="6" name="正方形/長方形 5"/>
          <p:cNvSpPr/>
          <p:nvPr/>
        </p:nvSpPr>
        <p:spPr>
          <a:xfrm>
            <a:off x="2892212" y="2732314"/>
            <a:ext cx="1193960"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smtClean="0">
                <a:solidFill>
                  <a:srgbClr val="000000"/>
                </a:solidFill>
              </a:rPr>
              <a:t>0x20</a:t>
            </a:r>
            <a:r>
              <a:rPr kumimoji="1" lang="ja-JP" altLang="en-US" sz="1600" b="1" dirty="0" smtClean="0">
                <a:solidFill>
                  <a:srgbClr val="000000"/>
                </a:solidFill>
              </a:rPr>
              <a:t>～</a:t>
            </a:r>
            <a:r>
              <a:rPr kumimoji="1" lang="en-US" altLang="ja-JP" sz="1600" b="1" dirty="0" smtClean="0">
                <a:solidFill>
                  <a:srgbClr val="000000"/>
                </a:solidFill>
              </a:rPr>
              <a:t>0xf9</a:t>
            </a:r>
            <a:endParaRPr kumimoji="1" lang="ja-JP" altLang="en-US" sz="1600" b="1" dirty="0">
              <a:solidFill>
                <a:srgbClr val="000000"/>
              </a:solidFill>
            </a:endParaRPr>
          </a:p>
        </p:txBody>
      </p:sp>
      <p:sp>
        <p:nvSpPr>
          <p:cNvPr id="7" name="正方形/長方形 6"/>
          <p:cNvSpPr/>
          <p:nvPr/>
        </p:nvSpPr>
        <p:spPr>
          <a:xfrm>
            <a:off x="4569993" y="2732314"/>
            <a:ext cx="1193960" cy="33512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smtClean="0">
                <a:solidFill>
                  <a:srgbClr val="000000"/>
                </a:solidFill>
              </a:rPr>
              <a:t>0x80</a:t>
            </a:r>
            <a:r>
              <a:rPr kumimoji="1" lang="ja-JP" altLang="en-US" sz="1600" b="1" dirty="0" smtClean="0">
                <a:solidFill>
                  <a:srgbClr val="000000"/>
                </a:solidFill>
              </a:rPr>
              <a:t>～</a:t>
            </a:r>
            <a:r>
              <a:rPr kumimoji="1" lang="en-US" altLang="ja-JP" sz="1600" b="1" dirty="0" smtClean="0">
                <a:solidFill>
                  <a:srgbClr val="000000"/>
                </a:solidFill>
              </a:rPr>
              <a:t>0xff</a:t>
            </a:r>
            <a:endParaRPr kumimoji="1" lang="ja-JP" altLang="en-US" sz="1600" b="1" dirty="0">
              <a:solidFill>
                <a:srgbClr val="000000"/>
              </a:solidFill>
            </a:endParaRPr>
          </a:p>
        </p:txBody>
      </p:sp>
      <p:sp>
        <p:nvSpPr>
          <p:cNvPr id="8" name="正方形/長方形 7"/>
          <p:cNvSpPr/>
          <p:nvPr/>
        </p:nvSpPr>
        <p:spPr>
          <a:xfrm>
            <a:off x="2897237" y="3319862"/>
            <a:ext cx="1260910" cy="1597793"/>
          </a:xfrm>
          <a:prstGeom prst="rect">
            <a:avLst/>
          </a:prstGeom>
          <a:gradFill>
            <a:gsLst>
              <a:gs pos="0">
                <a:schemeClr val="accent5">
                  <a:lumMod val="75000"/>
                </a:schemeClr>
              </a:gs>
              <a:gs pos="100000">
                <a:srgbClr val="FF6AE0"/>
              </a:gs>
            </a:gsLst>
            <a:path path="circle">
              <a:fillToRect l="100000" t="100000"/>
            </a:path>
          </a:grad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ja-JP" dirty="0" smtClean="0">
                <a:latin typeface="Arial Unicode MS" pitchFamily="50" charset="-128"/>
                <a:ea typeface="Arial Unicode MS" pitchFamily="50" charset="-128"/>
                <a:cs typeface="Arial Unicode MS" pitchFamily="50" charset="-128"/>
              </a:rPr>
              <a:t>  ! ” # …</a:t>
            </a:r>
          </a:p>
          <a:p>
            <a:r>
              <a:rPr kumimoji="1" lang="en-US" altLang="ja-JP" dirty="0" smtClean="0">
                <a:latin typeface="Arial Unicode MS" pitchFamily="50" charset="-128"/>
                <a:ea typeface="Arial Unicode MS" pitchFamily="50" charset="-128"/>
                <a:cs typeface="Arial Unicode MS" pitchFamily="50" charset="-128"/>
              </a:rPr>
              <a:t> A B C …</a:t>
            </a:r>
          </a:p>
          <a:p>
            <a:r>
              <a:rPr kumimoji="1" lang="en-US" altLang="ja-JP" dirty="0" smtClean="0">
                <a:latin typeface="Arial Unicode MS" pitchFamily="50" charset="-128"/>
                <a:ea typeface="Arial Unicode MS" pitchFamily="50" charset="-128"/>
                <a:cs typeface="Arial Unicode MS" pitchFamily="50" charset="-128"/>
              </a:rPr>
              <a:t> 0 1 2 …</a:t>
            </a:r>
          </a:p>
          <a:p>
            <a:r>
              <a:rPr kumimoji="1" lang="en-US" altLang="ja-JP" dirty="0" smtClean="0">
                <a:latin typeface="Arial Unicode MS" pitchFamily="50" charset="-128"/>
                <a:ea typeface="Arial Unicode MS" pitchFamily="50" charset="-128"/>
                <a:cs typeface="Arial Unicode MS" pitchFamily="50" charset="-128"/>
              </a:rPr>
              <a:t> a b c</a:t>
            </a:r>
            <a:r>
              <a:rPr kumimoji="1" lang="en-US" altLang="ja-JP" dirty="0">
                <a:latin typeface="Arial Unicode MS" pitchFamily="50" charset="-128"/>
                <a:ea typeface="Arial Unicode MS" pitchFamily="50" charset="-128"/>
                <a:cs typeface="Arial Unicode MS" pitchFamily="50" charset="-128"/>
              </a:rPr>
              <a:t> </a:t>
            </a:r>
            <a:r>
              <a:rPr kumimoji="1" lang="en-US" altLang="ja-JP" dirty="0" smtClean="0">
                <a:latin typeface="Arial Unicode MS" pitchFamily="50" charset="-128"/>
                <a:ea typeface="Arial Unicode MS" pitchFamily="50" charset="-128"/>
                <a:cs typeface="Arial Unicode MS" pitchFamily="50" charset="-128"/>
              </a:rPr>
              <a:t>…</a:t>
            </a:r>
            <a:endParaRPr kumimoji="1" lang="ja-JP" altLang="en-US" dirty="0">
              <a:latin typeface="Arial Unicode MS" pitchFamily="50" charset="-128"/>
              <a:ea typeface="Arial Unicode MS" pitchFamily="50" charset="-128"/>
              <a:cs typeface="Arial Unicode MS" pitchFamily="50" charset="-128"/>
            </a:endParaRPr>
          </a:p>
        </p:txBody>
      </p:sp>
      <p:sp>
        <p:nvSpPr>
          <p:cNvPr id="11" name="円形吹き出し 10"/>
          <p:cNvSpPr/>
          <p:nvPr/>
        </p:nvSpPr>
        <p:spPr>
          <a:xfrm>
            <a:off x="6025426" y="3319862"/>
            <a:ext cx="2040557" cy="1010652"/>
          </a:xfrm>
          <a:prstGeom prst="wedgeEllipseCallout">
            <a:avLst>
              <a:gd name="adj1" fmla="val -78380"/>
              <a:gd name="adj2" fmla="val 58691"/>
            </a:avLst>
          </a:prstGeom>
          <a:gradFill flip="none" rotWithShape="1">
            <a:gsLst>
              <a:gs pos="35000">
                <a:schemeClr val="bg2">
                  <a:lumMod val="75000"/>
                </a:schemeClr>
              </a:gs>
              <a:gs pos="87000">
                <a:schemeClr val="tx2">
                  <a:lumMod val="40000"/>
                  <a:lumOff val="60000"/>
                </a:schemeClr>
              </a:gs>
            </a:gsLst>
            <a:path path="circle">
              <a:fillToRect l="100000" t="100000"/>
            </a:path>
            <a:tileRect r="-100000" b="-100000"/>
          </a:gradFill>
          <a:ln>
            <a:solidFill>
              <a:schemeClr val="tx1">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この辺りの値が化けて表示される</a:t>
            </a:r>
            <a:endParaRPr kumimoji="1" lang="en-US" altLang="ja-JP" dirty="0" smtClean="0"/>
          </a:p>
        </p:txBody>
      </p:sp>
    </p:spTree>
    <p:extLst>
      <p:ext uri="{BB962C8B-B14F-4D97-AF65-F5344CB8AC3E}">
        <p14:creationId xmlns:p14="http://schemas.microsoft.com/office/powerpoint/2010/main" val="159892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バイナリの</a:t>
            </a:r>
            <a:r>
              <a:rPr lang="en-US" altLang="en-US" dirty="0" smtClean="0"/>
              <a:t>実例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バイナリの</a:t>
            </a:r>
            <a:r>
              <a:rPr lang="ja-JP" altLang="en-US" dirty="0" smtClean="0"/>
              <a:t>種類 </a:t>
            </a:r>
            <a:endParaRPr lang="en-US" altLang="ja-JP" dirty="0" smtClean="0"/>
          </a:p>
          <a:p>
            <a:pPr lvl="1"/>
            <a:r>
              <a:rPr lang="ja-JP" altLang="en-US" dirty="0" smtClean="0"/>
              <a:t>マルチメディア</a:t>
            </a:r>
            <a:r>
              <a:rPr lang="ja-JP" altLang="en-US" dirty="0"/>
              <a:t>系ファイル</a:t>
            </a:r>
            <a:r>
              <a:rPr lang="en-US" altLang="ja-JP" dirty="0"/>
              <a:t> </a:t>
            </a:r>
            <a:r>
              <a:rPr lang="en-US" altLang="ja-JP" dirty="0" smtClean="0"/>
              <a:t>(JPEG</a:t>
            </a:r>
            <a:r>
              <a:rPr lang="en-US" altLang="ja-JP" dirty="0"/>
              <a:t>, PNG, MPEG, AVI…</a:t>
            </a:r>
            <a:r>
              <a:rPr lang="en-US" altLang="ja-JP" dirty="0" smtClean="0"/>
              <a:t>)</a:t>
            </a:r>
          </a:p>
          <a:p>
            <a:pPr lvl="1"/>
            <a:endParaRPr lang="en-US" altLang="ja-JP" dirty="0"/>
          </a:p>
          <a:p>
            <a:pPr lvl="1"/>
            <a:r>
              <a:rPr lang="ja-JP" altLang="en-US" dirty="0"/>
              <a:t>実行</a:t>
            </a:r>
            <a:r>
              <a:rPr lang="ja-JP" altLang="en-US" dirty="0" smtClean="0"/>
              <a:t>ファイル</a:t>
            </a:r>
            <a:r>
              <a:rPr lang="en-US" altLang="ja-JP" dirty="0" smtClean="0"/>
              <a:t> (exe</a:t>
            </a:r>
            <a:r>
              <a:rPr lang="en-US" altLang="ja-JP" dirty="0"/>
              <a:t>, </a:t>
            </a:r>
            <a:r>
              <a:rPr lang="en-US" altLang="ja-JP" dirty="0" err="1"/>
              <a:t>a.out</a:t>
            </a:r>
            <a:r>
              <a:rPr lang="en-US" altLang="ja-JP" dirty="0"/>
              <a:t>, </a:t>
            </a:r>
            <a:r>
              <a:rPr lang="en-US" altLang="ja-JP" dirty="0" smtClean="0"/>
              <a:t>jar, …)</a:t>
            </a:r>
            <a:r>
              <a:rPr lang="ja-JP" altLang="en-US" dirty="0" smtClean="0"/>
              <a:t>　　</a:t>
            </a:r>
            <a:endParaRPr lang="en-US" altLang="ja-JP" dirty="0"/>
          </a:p>
          <a:p>
            <a:pPr marL="349250" lvl="1" indent="0">
              <a:buNone/>
            </a:pPr>
            <a:r>
              <a:rPr lang="en-US" altLang="ja-JP" dirty="0" smtClean="0"/>
              <a:t>       (</a:t>
            </a:r>
            <a:r>
              <a:rPr lang="ja-JP" altLang="en-US" dirty="0" smtClean="0"/>
              <a:t>↑最近はバイナリというとこれを差す事が多い</a:t>
            </a:r>
            <a:r>
              <a:rPr lang="en-US" altLang="ja-JP" dirty="0" smtClean="0"/>
              <a:t>)</a:t>
            </a:r>
          </a:p>
          <a:p>
            <a:pPr lvl="1"/>
            <a:endParaRPr lang="en-US" altLang="ja-JP" dirty="0"/>
          </a:p>
          <a:p>
            <a:pPr lvl="1"/>
            <a:r>
              <a:rPr lang="ja-JP" altLang="en-US" dirty="0"/>
              <a:t>ネットワーク上の通信データ</a:t>
            </a:r>
            <a:r>
              <a:rPr lang="en-US" altLang="ja-JP" dirty="0"/>
              <a:t> (TCP, ISDN, …</a:t>
            </a:r>
            <a:r>
              <a:rPr lang="en-US" altLang="ja-JP" dirty="0" smtClean="0"/>
              <a:t>)</a:t>
            </a:r>
          </a:p>
          <a:p>
            <a:pPr lvl="1"/>
            <a:endParaRPr lang="en-US" altLang="ja-JP" dirty="0"/>
          </a:p>
          <a:p>
            <a:pPr lvl="1"/>
            <a:r>
              <a:rPr lang="ja-JP" altLang="en-US" dirty="0"/>
              <a:t>暗号化されたデータ</a:t>
            </a:r>
            <a:r>
              <a:rPr lang="en-US" altLang="ja-JP" dirty="0"/>
              <a:t> (zip, </a:t>
            </a:r>
            <a:r>
              <a:rPr lang="en-US" altLang="ja-JP" dirty="0" err="1"/>
              <a:t>gzip</a:t>
            </a:r>
            <a:r>
              <a:rPr lang="en-US" altLang="ja-JP" dirty="0"/>
              <a:t>, …)</a:t>
            </a:r>
          </a:p>
          <a:p>
            <a:pPr marL="0" indent="0" algn="r">
              <a:buNone/>
            </a:pPr>
            <a:r>
              <a:rPr lang="ja-JP" altLang="en-US" dirty="0" smtClean="0"/>
              <a:t>色々ありますネ！</a:t>
            </a:r>
            <a:endParaRPr kumimoji="1" lang="ja-JP" altLang="en-US" dirty="0"/>
          </a:p>
        </p:txBody>
      </p:sp>
      <p:pic>
        <p:nvPicPr>
          <p:cNvPr id="4" name="図 3" descr="a.ex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8348" y="3038761"/>
            <a:ext cx="442991" cy="362447"/>
          </a:xfrm>
          <a:prstGeom prst="rect">
            <a:avLst/>
          </a:prstGeom>
        </p:spPr>
      </p:pic>
      <p:pic>
        <p:nvPicPr>
          <p:cNvPr id="6" name="図 5" descr="jp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6842" y="2348182"/>
            <a:ext cx="428714" cy="362025"/>
          </a:xfrm>
          <a:prstGeom prst="rect">
            <a:avLst/>
          </a:prstGeom>
        </p:spPr>
      </p:pic>
      <p:pic>
        <p:nvPicPr>
          <p:cNvPr id="7" name="図 6" descr="zi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598" y="4599854"/>
            <a:ext cx="400133" cy="409660"/>
          </a:xfrm>
          <a:prstGeom prst="rect">
            <a:avLst/>
          </a:prstGeom>
        </p:spPr>
      </p:pic>
      <p:pic>
        <p:nvPicPr>
          <p:cNvPr id="8" name="図 7" descr="cap.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519517" y="3789089"/>
            <a:ext cx="336081" cy="424523"/>
          </a:xfrm>
          <a:prstGeom prst="rect">
            <a:avLst/>
          </a:prstGeom>
        </p:spPr>
      </p:pic>
    </p:spTree>
    <p:extLst>
      <p:ext uri="{BB962C8B-B14F-4D97-AF65-F5344CB8AC3E}">
        <p14:creationId xmlns:p14="http://schemas.microsoft.com/office/powerpoint/2010/main" val="2227599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バイナリ処理の目的</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Web </a:t>
            </a:r>
            <a:r>
              <a:rPr kumimoji="1" lang="ja-JP" altLang="en-US" dirty="0" smtClean="0"/>
              <a:t>サービスではテキスト以外に画像</a:t>
            </a:r>
            <a:r>
              <a:rPr kumimoji="1" lang="en-US" altLang="ja-JP" dirty="0" smtClean="0"/>
              <a:t>/</a:t>
            </a:r>
            <a:r>
              <a:rPr kumimoji="1" lang="ja-JP" altLang="en-US" dirty="0" smtClean="0"/>
              <a:t>動画データや、</a:t>
            </a:r>
            <a:r>
              <a:rPr lang="ja-JP" altLang="en-US" dirty="0" smtClean="0"/>
              <a:t>場合によると生の</a:t>
            </a:r>
            <a:r>
              <a:rPr kumimoji="1" lang="ja-JP" altLang="en-US" dirty="0" smtClean="0"/>
              <a:t>通信データを扱う事がある</a:t>
            </a:r>
            <a:endParaRPr kumimoji="1" lang="en-US" altLang="ja-JP" dirty="0" smtClean="0"/>
          </a:p>
          <a:p>
            <a:r>
              <a:rPr lang="ja-JP" altLang="en-US" dirty="0" smtClean="0"/>
              <a:t>それらのデータを独自に変換する事で</a:t>
            </a:r>
            <a:endParaRPr lang="en-US" altLang="ja-JP" dirty="0" smtClean="0"/>
          </a:p>
          <a:p>
            <a:pPr lvl="1"/>
            <a:r>
              <a:rPr lang="ja-JP" altLang="en-US" dirty="0" smtClean="0"/>
              <a:t>より多くの種類のクライアント端末でサービスが受けられたり</a:t>
            </a:r>
            <a:endParaRPr lang="en-US" altLang="ja-JP" dirty="0" smtClean="0"/>
          </a:p>
          <a:p>
            <a:pPr lvl="1"/>
            <a:endParaRPr lang="en-US" altLang="ja-JP" dirty="0" smtClean="0"/>
          </a:p>
          <a:p>
            <a:pPr lvl="1"/>
            <a:r>
              <a:rPr lang="ja-JP" altLang="en-US" dirty="0" smtClean="0"/>
              <a:t>通信データ量を減らせたり</a:t>
            </a:r>
            <a:endParaRPr lang="en-US" altLang="ja-JP" dirty="0" smtClean="0"/>
          </a:p>
          <a:p>
            <a:pPr marL="349250" lvl="1" indent="0">
              <a:buNone/>
            </a:pPr>
            <a:endParaRPr kumimoji="1" lang="en-US" altLang="ja-JP" dirty="0" smtClean="0"/>
          </a:p>
          <a:p>
            <a:r>
              <a:rPr lang="ja-JP" altLang="en-US" dirty="0" smtClean="0"/>
              <a:t>エディタで開いて読めないから諦める。だと勿体ない</a:t>
            </a:r>
            <a:endParaRPr kumimoji="1" lang="ja-JP" altLang="en-US" dirty="0"/>
          </a:p>
        </p:txBody>
      </p:sp>
      <p:pic>
        <p:nvPicPr>
          <p:cNvPr id="4" name="図 3" descr="skd188256sdc.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3924" y="3734787"/>
            <a:ext cx="617012" cy="528794"/>
          </a:xfrm>
          <a:prstGeom prst="rect">
            <a:avLst/>
          </a:prstGeom>
        </p:spPr>
      </p:pic>
      <p:pic>
        <p:nvPicPr>
          <p:cNvPr id="5" name="図 4" descr="skd186802sdc.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57693" y="3698075"/>
            <a:ext cx="526803" cy="565506"/>
          </a:xfrm>
          <a:prstGeom prst="rect">
            <a:avLst/>
          </a:prstGeom>
        </p:spPr>
      </p:pic>
      <p:pic>
        <p:nvPicPr>
          <p:cNvPr id="7" name="図 6" descr="AA039178.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446561" y="3698075"/>
            <a:ext cx="666691" cy="517250"/>
          </a:xfrm>
          <a:prstGeom prst="rect">
            <a:avLst/>
          </a:prstGeom>
        </p:spPr>
      </p:pic>
      <p:pic>
        <p:nvPicPr>
          <p:cNvPr id="1026" name="Picture 2" descr="Y:\php\study\binary2\1219.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56303" y="4336222"/>
            <a:ext cx="629933" cy="629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9183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ピクセル">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ピクセル.thmx</Template>
  <TotalTime>4744</TotalTime>
  <Words>3398</Words>
  <Application>Microsoft Office PowerPoint</Application>
  <PresentationFormat>画面に合わせる (4:3)</PresentationFormat>
  <Paragraphs>874</Paragraphs>
  <Slides>53</Slides>
  <Notes>53</Notes>
  <HiddenSlides>0</HiddenSlides>
  <MMClips>0</MMClips>
  <ScaleCrop>false</ScaleCrop>
  <HeadingPairs>
    <vt:vector size="4" baseType="variant">
      <vt:variant>
        <vt:lpstr>テーマ</vt:lpstr>
      </vt:variant>
      <vt:variant>
        <vt:i4>1</vt:i4>
      </vt:variant>
      <vt:variant>
        <vt:lpstr>スライド タイトル</vt:lpstr>
      </vt:variant>
      <vt:variant>
        <vt:i4>53</vt:i4>
      </vt:variant>
    </vt:vector>
  </HeadingPairs>
  <TitlesOfParts>
    <vt:vector size="54" baseType="lpstr">
      <vt:lpstr>ピクセル</vt:lpstr>
      <vt:lpstr>PHPでバイナリ変換 プログラミング</vt:lpstr>
      <vt:lpstr>自己紹介</vt:lpstr>
      <vt:lpstr>発表題目</vt:lpstr>
      <vt:lpstr>対象者</vt:lpstr>
      <vt:lpstr>発表内容</vt:lpstr>
      <vt:lpstr>バイナリについておさらい</vt:lpstr>
      <vt:lpstr>バイナリとテキスト</vt:lpstr>
      <vt:lpstr>バイナリの実例</vt:lpstr>
      <vt:lpstr>バイナリ処理の目的</vt:lpstr>
      <vt:lpstr>ビット(Bit)とバイト(Byte)</vt:lpstr>
      <vt:lpstr>ビット(Bit) (おさらい)</vt:lpstr>
      <vt:lpstr>バイト(Byte) (おさらい)</vt:lpstr>
      <vt:lpstr>バイナリエディタを使う</vt:lpstr>
      <vt:lpstr>ここから本題</vt:lpstr>
      <vt:lpstr>PHP とバイナリと String型</vt:lpstr>
      <vt:lpstr>String 型でバイト処理</vt:lpstr>
      <vt:lpstr>String 型でバイト処理 ord,chr</vt:lpstr>
      <vt:lpstr>String 型でバイト処理 Endian</vt:lpstr>
      <vt:lpstr>String 型でバイト処理 BigEndian</vt:lpstr>
      <vt:lpstr>String 型でバイト処理 LittleEndian</vt:lpstr>
      <vt:lpstr>String 型でバイト処理 その他</vt:lpstr>
      <vt:lpstr>バイト処理の注意点</vt:lpstr>
      <vt:lpstr>バイト処理の実例 JPEG分解</vt:lpstr>
      <vt:lpstr>バイト処理の実例 JPEG形式</vt:lpstr>
      <vt:lpstr>バイト処理の実例 JPEGサイズ</vt:lpstr>
      <vt:lpstr>バイト処理の実例 GIF, PNG (簡単)</vt:lpstr>
      <vt:lpstr>(Windows で PHP build)</vt:lpstr>
      <vt:lpstr>JPEG/GIF/PNG サイズの実験デモ</vt:lpstr>
      <vt:lpstr>ここからビットの話</vt:lpstr>
      <vt:lpstr>PHP でビット処理</vt:lpstr>
      <vt:lpstr>ビット演算</vt:lpstr>
      <vt:lpstr>PHP でビット読み出し (Read)</vt:lpstr>
      <vt:lpstr>PHP でビット書き込み (Write)</vt:lpstr>
      <vt:lpstr>IO_Bit の紹介</vt:lpstr>
      <vt:lpstr>IO_Bit の使い方</vt:lpstr>
      <vt:lpstr>IO_Bit の応用例</vt:lpstr>
      <vt:lpstr>IO_SWF の紹介</vt:lpstr>
      <vt:lpstr>SWF のバイナリ構造 (ヘッダ)</vt:lpstr>
      <vt:lpstr>SWF のバイナリ構造 (タグ)</vt:lpstr>
      <vt:lpstr>IO_Bit で SWF を解釈 (ヘッダ)</vt:lpstr>
      <vt:lpstr>IO_Bit で SWF を解釈 (RECT)</vt:lpstr>
      <vt:lpstr>IO_SWF の使い方</vt:lpstr>
      <vt:lpstr>IO_SWF の利用例</vt:lpstr>
      <vt:lpstr>IO_SWF の実験デモ</vt:lpstr>
      <vt:lpstr>IO_Zlib の紹介</vt:lpstr>
      <vt:lpstr>Zlib って何？</vt:lpstr>
      <vt:lpstr>Zlib について</vt:lpstr>
      <vt:lpstr>IO_Zlib の使い方</vt:lpstr>
      <vt:lpstr>IO_Zlib の動作デモ</vt:lpstr>
      <vt:lpstr>エクスキューズ</vt:lpstr>
      <vt:lpstr>要望</vt:lpstr>
      <vt:lpstr>質問</vt:lpstr>
      <vt:lpstr>以上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PHPでバイナリ プログラミング</dc:title>
  <dc:creator>yamazaki yoshihiro</dc:creator>
  <cp:lastModifiedBy>よや</cp:lastModifiedBy>
  <cp:revision>538</cp:revision>
  <dcterms:created xsi:type="dcterms:W3CDTF">2011-10-27T05:37:01Z</dcterms:created>
  <dcterms:modified xsi:type="dcterms:W3CDTF">2011-11-13T03:22:53Z</dcterms:modified>
</cp:coreProperties>
</file>