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352" autoAdjust="0"/>
  </p:normalViewPr>
  <p:slideViewPr>
    <p:cSldViewPr>
      <p:cViewPr>
        <p:scale>
          <a:sx n="99" d="100"/>
          <a:sy n="99" d="100"/>
        </p:scale>
        <p:origin x="-534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E8B08-2F37-4E40-88EE-740D83E17FB2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5C1F7-5FD3-4A46-AA30-71B4D58EF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219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5C1F7-5FD3-4A46-AA30-71B4D58EFDE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88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D3F6-1B7F-4D60-99EF-FAA0CE0A84F0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5AF9-754F-4949-9CB3-C26118B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25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D3F6-1B7F-4D60-99EF-FAA0CE0A84F0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5AF9-754F-4949-9CB3-C26118B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36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D3F6-1B7F-4D60-99EF-FAA0CE0A84F0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5AF9-754F-4949-9CB3-C26118B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55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D3F6-1B7F-4D60-99EF-FAA0CE0A84F0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5AF9-754F-4949-9CB3-C26118B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5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D3F6-1B7F-4D60-99EF-FAA0CE0A84F0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5AF9-754F-4949-9CB3-C26118B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35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D3F6-1B7F-4D60-99EF-FAA0CE0A84F0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5AF9-754F-4949-9CB3-C26118B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88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D3F6-1B7F-4D60-99EF-FAA0CE0A84F0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5AF9-754F-4949-9CB3-C26118B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38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D3F6-1B7F-4D60-99EF-FAA0CE0A84F0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5AF9-754F-4949-9CB3-C26118B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18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D3F6-1B7F-4D60-99EF-FAA0CE0A84F0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5AF9-754F-4949-9CB3-C26118B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14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D3F6-1B7F-4D60-99EF-FAA0CE0A84F0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5AF9-754F-4949-9CB3-C26118B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44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D3F6-1B7F-4D60-99EF-FAA0CE0A84F0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5AF9-754F-4949-9CB3-C26118B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57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DD3F6-1B7F-4D60-99EF-FAA0CE0A84F0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05AF9-754F-4949-9CB3-C26118B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39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it.sourceforge.jp/view?p=swfed/swfed.git;a=blob;f=sample/swfconvertbitmapdatatojpegtag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SWF </a:t>
            </a:r>
            <a:r>
              <a:rPr lang="ja-JP" altLang="en-US" dirty="0" smtClean="0"/>
              <a:t>内</a:t>
            </a:r>
            <a:r>
              <a:rPr lang="en-US" altLang="ja-JP" dirty="0" smtClean="0"/>
              <a:t>Lossless</a:t>
            </a:r>
            <a:r>
              <a:rPr lang="ja-JP" altLang="en-US" dirty="0" smtClean="0"/>
              <a:t>画像の</a:t>
            </a:r>
            <a:r>
              <a:rPr lang="en-US" altLang="ja-JP" dirty="0" smtClean="0"/>
              <a:t>PNG</a:t>
            </a:r>
            <a:r>
              <a:rPr lang="ja-JP" altLang="en-US" dirty="0" smtClean="0"/>
              <a:t>化による </a:t>
            </a:r>
            <a:r>
              <a:rPr lang="en-US" altLang="ja-JP" dirty="0" smtClean="0"/>
              <a:t>HTML5 Flash Player </a:t>
            </a:r>
            <a:r>
              <a:rPr lang="ja-JP" altLang="en-US" dirty="0" smtClean="0"/>
              <a:t>処理軽減提案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2011/11/17(Thu) yoya@awm.jp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211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提案</a:t>
            </a:r>
            <a:r>
              <a:rPr kumimoji="1" lang="ja-JP" altLang="en-US" dirty="0" smtClean="0"/>
              <a:t>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sz="2800" dirty="0" smtClean="0"/>
              <a:t>ブラウザ上の </a:t>
            </a:r>
            <a:r>
              <a:rPr lang="en-US" altLang="ja-JP" sz="2800" dirty="0" smtClean="0"/>
              <a:t>JavaScript </a:t>
            </a:r>
            <a:r>
              <a:rPr lang="ja-JP" altLang="en-US" sz="2800" dirty="0" smtClean="0"/>
              <a:t>で </a:t>
            </a:r>
            <a:r>
              <a:rPr lang="en-US" altLang="ja-JP" sz="2800" dirty="0" smtClean="0"/>
              <a:t>SWF =&gt; HTML5 Canvas or SVG </a:t>
            </a:r>
            <a:r>
              <a:rPr lang="ja-JP" altLang="en-US" sz="2800" dirty="0" smtClean="0"/>
              <a:t>の橋渡しをする場合、</a:t>
            </a:r>
            <a:r>
              <a:rPr lang="en-US" altLang="ja-JP" sz="2800" dirty="0" smtClean="0"/>
              <a:t>SWF </a:t>
            </a:r>
            <a:r>
              <a:rPr lang="ja-JP" altLang="en-US" sz="2800" dirty="0" smtClean="0"/>
              <a:t>内 </a:t>
            </a:r>
            <a:r>
              <a:rPr lang="en-US" altLang="ja-JP" sz="2800" dirty="0" smtClean="0"/>
              <a:t>Lossless </a:t>
            </a:r>
            <a:r>
              <a:rPr lang="ja-JP" altLang="en-US" sz="2800" dirty="0" smtClean="0"/>
              <a:t>ビットマップ画像</a:t>
            </a:r>
            <a:r>
              <a:rPr lang="ja-JP" altLang="en-US" sz="2800" dirty="0"/>
              <a:t>が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Flash </a:t>
            </a:r>
            <a:r>
              <a:rPr lang="ja-JP" altLang="en-US" sz="2800" dirty="0" smtClean="0"/>
              <a:t>独自形式の為、</a:t>
            </a:r>
            <a:r>
              <a:rPr lang="en-US" altLang="ja-JP" sz="2800" dirty="0" smtClean="0"/>
              <a:t>PNG </a:t>
            </a:r>
            <a:r>
              <a:rPr lang="ja-JP" altLang="en-US" sz="2800" dirty="0" smtClean="0"/>
              <a:t>や </a:t>
            </a:r>
            <a:r>
              <a:rPr lang="en-US" altLang="ja-JP" sz="2800" dirty="0" smtClean="0"/>
              <a:t>GIF</a:t>
            </a:r>
            <a:r>
              <a:rPr lang="ja-JP" altLang="en-US" sz="2800" dirty="0"/>
              <a:t> </a:t>
            </a:r>
            <a:r>
              <a:rPr lang="ja-JP" altLang="en-US" sz="2800" dirty="0" smtClean="0"/>
              <a:t>といった </a:t>
            </a:r>
            <a:r>
              <a:rPr lang="en-US" altLang="ja-JP" sz="2800" dirty="0" smtClean="0"/>
              <a:t>Canvas or SVG </a:t>
            </a:r>
            <a:r>
              <a:rPr lang="ja-JP" altLang="en-US" sz="2800" dirty="0"/>
              <a:t>が</a:t>
            </a:r>
            <a:r>
              <a:rPr lang="ja-JP" altLang="en-US" sz="2800" dirty="0" smtClean="0"/>
              <a:t>認識できる画像形式に変換する必要がある。</a:t>
            </a:r>
            <a:endParaRPr lang="en-US" altLang="ja-JP" sz="2800" dirty="0" smtClean="0"/>
          </a:p>
          <a:p>
            <a:r>
              <a:rPr lang="ja-JP" altLang="en-US" sz="2800" dirty="0" smtClean="0"/>
              <a:t>その為、</a:t>
            </a:r>
            <a:r>
              <a:rPr lang="en-US" altLang="ja-JP" sz="2800" dirty="0" err="1" smtClean="0"/>
              <a:t>ExGame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や </a:t>
            </a:r>
            <a:r>
              <a:rPr lang="en-US" altLang="ja-JP" sz="2800" dirty="0" smtClean="0"/>
              <a:t>Reel </a:t>
            </a:r>
            <a:r>
              <a:rPr lang="ja-JP" altLang="en-US" sz="2800" dirty="0" smtClean="0"/>
              <a:t>では、</a:t>
            </a:r>
            <a:r>
              <a:rPr lang="en-US" altLang="ja-JP" sz="2800" dirty="0" err="1" smtClean="0"/>
              <a:t>Zlib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伸長</a:t>
            </a:r>
            <a:r>
              <a:rPr lang="ja-JP" altLang="en-US" sz="2800" dirty="0"/>
              <a:t>や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PNG </a:t>
            </a:r>
            <a:r>
              <a:rPr lang="ja-JP" altLang="en-US" sz="2800" dirty="0" smtClean="0"/>
              <a:t>符号化といった重たい処理が存在すると予想される。</a:t>
            </a:r>
            <a:endParaRPr lang="en-US" altLang="ja-JP" sz="2800" dirty="0" smtClean="0"/>
          </a:p>
          <a:p>
            <a:r>
              <a:rPr lang="en-US" altLang="ja-JP" sz="2800" dirty="0" smtClean="0"/>
              <a:t>SWF </a:t>
            </a:r>
            <a:r>
              <a:rPr lang="ja-JP" altLang="en-US" sz="2800" dirty="0" smtClean="0"/>
              <a:t>を予め変換する事。</a:t>
            </a:r>
            <a:r>
              <a:rPr lang="en-US" altLang="ja-JP" sz="2800" dirty="0" smtClean="0"/>
              <a:t>Flash Player </a:t>
            </a:r>
            <a:r>
              <a:rPr lang="ja-JP" altLang="en-US" sz="2800" dirty="0" smtClean="0"/>
              <a:t>側で </a:t>
            </a:r>
            <a:r>
              <a:rPr lang="en-US" altLang="ja-JP" sz="2800" dirty="0" smtClean="0"/>
              <a:t>SWFv8 </a:t>
            </a:r>
            <a:r>
              <a:rPr lang="ja-JP" altLang="en-US" sz="2800" dirty="0" smtClean="0"/>
              <a:t>以降の仕様を１つ許容する事で、重たい処理を省略できる。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391260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HTML5</a:t>
            </a:r>
            <a:r>
              <a:rPr lang="ja-JP" altLang="en-US" dirty="0"/>
              <a:t> </a:t>
            </a:r>
            <a:r>
              <a:rPr kumimoji="1" lang="en-US" altLang="ja-JP" dirty="0" smtClean="0"/>
              <a:t>Flash</a:t>
            </a:r>
            <a:r>
              <a:rPr lang="ja-JP" altLang="en-US" dirty="0"/>
              <a:t> </a:t>
            </a:r>
            <a:r>
              <a:rPr kumimoji="1" lang="en-US" altLang="ja-JP" dirty="0" smtClean="0"/>
              <a:t>Player</a:t>
            </a:r>
            <a:r>
              <a:rPr lang="ja-JP" altLang="en-US" dirty="0" smtClean="0"/>
              <a:t>  の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ビットマップ処理</a:t>
            </a:r>
            <a:r>
              <a:rPr lang="ja-JP" altLang="en-US" dirty="0"/>
              <a:t>想像</a:t>
            </a:r>
            <a:r>
              <a:rPr lang="ja-JP" altLang="en-US" dirty="0" smtClean="0"/>
              <a:t>図 </a:t>
            </a:r>
            <a:r>
              <a:rPr lang="en-US" altLang="ja-JP" dirty="0" smtClean="0"/>
              <a:t>(JavaScript)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4464496"/>
          </a:xfrm>
        </p:spPr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99592" y="2205427"/>
            <a:ext cx="2520280" cy="3311805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2400" b="1" dirty="0" smtClean="0">
                <a:solidFill>
                  <a:schemeClr val="bg1"/>
                </a:solidFill>
              </a:rPr>
              <a:t>Flash SWF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444208" y="3717032"/>
            <a:ext cx="1800200" cy="179991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HTML5 Canvas</a:t>
            </a:r>
          </a:p>
          <a:p>
            <a:pPr algn="ctr"/>
            <a:r>
              <a:rPr lang="en-US" altLang="ja-JP" sz="2400" b="1" dirty="0" smtClean="0"/>
              <a:t>or SVG</a:t>
            </a:r>
            <a:endParaRPr kumimoji="1" lang="ja-JP" altLang="en-US" sz="2400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1115616" y="3054824"/>
            <a:ext cx="2088232" cy="8782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dirty="0" err="1" smtClean="0">
                <a:solidFill>
                  <a:schemeClr val="tx1"/>
                </a:solidFill>
              </a:rPr>
              <a:t>DefineBitsLossless</a:t>
            </a:r>
            <a:r>
              <a:rPr kumimoji="1" lang="en-US" altLang="ja-JP" dirty="0" smtClean="0">
                <a:solidFill>
                  <a:schemeClr val="tx1"/>
                </a:solidFill>
              </a:rPr>
              <a:t>*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15616" y="4098500"/>
            <a:ext cx="2088232" cy="90300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dirty="0" err="1" smtClean="0">
                <a:solidFill>
                  <a:schemeClr val="tx1"/>
                </a:solidFill>
              </a:rPr>
              <a:t>DefineBitsJPEG</a:t>
            </a:r>
            <a:r>
              <a:rPr kumimoji="1" lang="en-US" altLang="ja-JP" dirty="0" smtClean="0">
                <a:solidFill>
                  <a:schemeClr val="tx1"/>
                </a:solidFill>
              </a:rPr>
              <a:t>*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3275856" y="3558440"/>
            <a:ext cx="504056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 rot="20070861">
            <a:off x="3275856" y="4464790"/>
            <a:ext cx="504056" cy="18002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923928" y="4120694"/>
            <a:ext cx="1881009" cy="373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(custom)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JPEGData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941112" y="3454620"/>
            <a:ext cx="1863825" cy="3918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ZlibBitmapData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728310" y="4537277"/>
            <a:ext cx="1061555" cy="457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c</a:t>
            </a:r>
            <a:r>
              <a:rPr lang="en-US" altLang="ja-JP" sz="1600" dirty="0" smtClean="0">
                <a:solidFill>
                  <a:schemeClr val="tx1"/>
                </a:solidFill>
              </a:rPr>
              <a:t>hunk </a:t>
            </a: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sorting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941113" y="5085184"/>
            <a:ext cx="1639000" cy="3738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en-US" altLang="ja-JP" dirty="0" err="1" smtClean="0">
                <a:solidFill>
                  <a:schemeClr val="tx1"/>
                </a:solidFill>
              </a:rPr>
              <a:t>std</a:t>
            </a:r>
            <a:r>
              <a:rPr lang="en-US" altLang="ja-JP" dirty="0" smtClean="0">
                <a:solidFill>
                  <a:schemeClr val="tx1"/>
                </a:solidFill>
              </a:rPr>
              <a:t>) </a:t>
            </a:r>
            <a:r>
              <a:rPr kumimoji="1" lang="en-US" altLang="ja-JP" dirty="0" smtClean="0">
                <a:solidFill>
                  <a:schemeClr val="tx1"/>
                </a:solidFill>
              </a:rPr>
              <a:t>JPEG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d</a:t>
            </a:r>
            <a:r>
              <a:rPr kumimoji="1" lang="en-US" altLang="ja-JP" dirty="0" smtClean="0">
                <a:solidFill>
                  <a:schemeClr val="tx1"/>
                </a:solidFill>
              </a:rPr>
              <a:t>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635897" y="2948910"/>
            <a:ext cx="1234642" cy="457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>
                <a:solidFill>
                  <a:schemeClr val="tx1"/>
                </a:solidFill>
              </a:rPr>
              <a:t>z</a:t>
            </a:r>
            <a:r>
              <a:rPr lang="en-US" altLang="ja-JP" sz="1600" dirty="0" err="1" smtClean="0">
                <a:solidFill>
                  <a:schemeClr val="tx1"/>
                </a:solidFill>
              </a:rPr>
              <a:t>lib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600" dirty="0" err="1" smtClean="0">
                <a:solidFill>
                  <a:schemeClr val="tx1"/>
                </a:solidFill>
              </a:rPr>
              <a:t>uncompress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895134" y="2202406"/>
            <a:ext cx="1909803" cy="74650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RGB or RGBA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Raw Bitmap Data</a:t>
            </a:r>
          </a:p>
        </p:txBody>
      </p:sp>
      <p:sp>
        <p:nvSpPr>
          <p:cNvPr id="22" name="右矢印 21"/>
          <p:cNvSpPr/>
          <p:nvPr/>
        </p:nvSpPr>
        <p:spPr>
          <a:xfrm>
            <a:off x="5796136" y="5157192"/>
            <a:ext cx="424243" cy="14345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5531731" y="4797152"/>
            <a:ext cx="927626" cy="363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base64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676643" y="2460458"/>
            <a:ext cx="1335329" cy="7174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PNG or GIF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d</a:t>
            </a:r>
            <a:r>
              <a:rPr kumimoji="1" lang="en-US" altLang="ja-JP" dirty="0" smtClean="0">
                <a:solidFill>
                  <a:schemeClr val="tx1"/>
                </a:solidFill>
              </a:rPr>
              <a:t>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6008257" y="2565906"/>
            <a:ext cx="504056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 rot="16200000">
            <a:off x="4702951" y="3112300"/>
            <a:ext cx="381468" cy="2076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右矢印 28"/>
          <p:cNvSpPr/>
          <p:nvPr/>
        </p:nvSpPr>
        <p:spPr>
          <a:xfrm rot="5400000">
            <a:off x="4702951" y="4706952"/>
            <a:ext cx="381468" cy="2076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右矢印 29"/>
          <p:cNvSpPr/>
          <p:nvPr/>
        </p:nvSpPr>
        <p:spPr>
          <a:xfrm rot="5400000">
            <a:off x="7153573" y="3371898"/>
            <a:ext cx="381468" cy="2076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5700962" y="2712347"/>
            <a:ext cx="1038834" cy="626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PNG</a:t>
            </a: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encode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7448127" y="3281701"/>
            <a:ext cx="927626" cy="363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base64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187625" y="4537277"/>
            <a:ext cx="1944216" cy="373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(custom)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JPEGData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187625" y="3481242"/>
            <a:ext cx="1944215" cy="3918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ZlibBitmapData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3635897" y="2712347"/>
            <a:ext cx="1361608" cy="846093"/>
          </a:xfrm>
          <a:prstGeom prst="ellipse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3392403" y="5610099"/>
            <a:ext cx="671814" cy="504056"/>
          </a:xfrm>
          <a:prstGeom prst="ellipse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5648485" y="2691462"/>
            <a:ext cx="1091311" cy="715393"/>
          </a:xfrm>
          <a:prstGeom prst="ellipse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3895134" y="5750365"/>
            <a:ext cx="2218853" cy="363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  </a:t>
            </a:r>
            <a:r>
              <a:rPr lang="ja-JP" altLang="en-US" sz="1600" dirty="0" smtClean="0">
                <a:solidFill>
                  <a:schemeClr val="tx1"/>
                </a:solidFill>
              </a:rPr>
              <a:t>の処理は重たいはず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4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SWF Lossless </a:t>
            </a:r>
            <a:r>
              <a:rPr lang="ja-JP" altLang="en-US" dirty="0" smtClean="0"/>
              <a:t>画像の </a:t>
            </a:r>
            <a:r>
              <a:rPr lang="en-US" altLang="ja-JP" dirty="0" smtClean="0"/>
              <a:t>PNG </a:t>
            </a:r>
            <a:r>
              <a:rPr lang="ja-JP" altLang="en-US" dirty="0" smtClean="0"/>
              <a:t>化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処理する言語は何でも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3"/>
          </a:xfrm>
        </p:spPr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99592" y="2205427"/>
            <a:ext cx="2520280" cy="3311805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2400" b="1" dirty="0" smtClean="0">
                <a:solidFill>
                  <a:schemeClr val="bg1"/>
                </a:solidFill>
              </a:rPr>
              <a:t>Flash SWF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15616" y="3054824"/>
            <a:ext cx="2088232" cy="8782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dirty="0" err="1" smtClean="0">
                <a:solidFill>
                  <a:schemeClr val="tx1"/>
                </a:solidFill>
              </a:rPr>
              <a:t>DefineBitsLossless</a:t>
            </a:r>
            <a:r>
              <a:rPr kumimoji="1" lang="en-US" altLang="ja-JP" dirty="0" smtClean="0">
                <a:solidFill>
                  <a:schemeClr val="tx1"/>
                </a:solidFill>
              </a:rPr>
              <a:t>*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15616" y="4098500"/>
            <a:ext cx="2088232" cy="90300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dirty="0" err="1" smtClean="0">
                <a:solidFill>
                  <a:schemeClr val="tx1"/>
                </a:solidFill>
              </a:rPr>
              <a:t>DefineBitsJPEG</a:t>
            </a:r>
            <a:r>
              <a:rPr kumimoji="1" lang="en-US" altLang="ja-JP" dirty="0" smtClean="0">
                <a:solidFill>
                  <a:schemeClr val="tx1"/>
                </a:solidFill>
              </a:rPr>
              <a:t>*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右矢印 11"/>
          <p:cNvSpPr/>
          <p:nvPr/>
        </p:nvSpPr>
        <p:spPr>
          <a:xfrm rot="19223098">
            <a:off x="3023175" y="2945405"/>
            <a:ext cx="812355" cy="2043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924824" y="2412773"/>
            <a:ext cx="1863825" cy="3918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ZlibBitmapData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644333" y="2818602"/>
            <a:ext cx="1234642" cy="457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>
                <a:solidFill>
                  <a:schemeClr val="tx1"/>
                </a:solidFill>
              </a:rPr>
              <a:t>z</a:t>
            </a:r>
            <a:r>
              <a:rPr lang="en-US" altLang="ja-JP" sz="1600" dirty="0" err="1" smtClean="0">
                <a:solidFill>
                  <a:schemeClr val="tx1"/>
                </a:solidFill>
              </a:rPr>
              <a:t>lib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600" dirty="0" err="1" smtClean="0">
                <a:solidFill>
                  <a:schemeClr val="tx1"/>
                </a:solidFill>
              </a:rPr>
              <a:t>uncompress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929689" y="3322171"/>
            <a:ext cx="1909803" cy="74650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RGB or RGBA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Raw Bitmap Data</a:t>
            </a:r>
          </a:p>
        </p:txBody>
      </p:sp>
      <p:sp>
        <p:nvSpPr>
          <p:cNvPr id="27" name="右矢印 26"/>
          <p:cNvSpPr/>
          <p:nvPr/>
        </p:nvSpPr>
        <p:spPr>
          <a:xfrm rot="5400000">
            <a:off x="4736640" y="4188526"/>
            <a:ext cx="312274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右矢印 29"/>
          <p:cNvSpPr/>
          <p:nvPr/>
        </p:nvSpPr>
        <p:spPr>
          <a:xfrm rot="5400000">
            <a:off x="4666002" y="2981992"/>
            <a:ext cx="381468" cy="2076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3807396" y="3992807"/>
            <a:ext cx="1038834" cy="626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PNG</a:t>
            </a: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encode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187625" y="4537277"/>
            <a:ext cx="1944216" cy="373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(custom)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JPEGData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187625" y="3481242"/>
            <a:ext cx="1944215" cy="3918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ZlibBitmapData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084168" y="2277152"/>
            <a:ext cx="2520280" cy="3311805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2400" b="1" dirty="0" smtClean="0">
                <a:solidFill>
                  <a:schemeClr val="bg1"/>
                </a:solidFill>
              </a:rPr>
              <a:t>Flash SWF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300192" y="4170225"/>
            <a:ext cx="2088232" cy="90300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dirty="0" err="1" smtClean="0">
                <a:solidFill>
                  <a:schemeClr val="tx1"/>
                </a:solidFill>
              </a:rPr>
              <a:t>DefineBitsJPEG</a:t>
            </a:r>
            <a:r>
              <a:rPr kumimoji="1" lang="en-US" altLang="ja-JP" dirty="0" smtClean="0">
                <a:solidFill>
                  <a:schemeClr val="tx1"/>
                </a:solidFill>
              </a:rPr>
              <a:t>*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372201" y="4609002"/>
            <a:ext cx="1944216" cy="373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(custom)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JPEGData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6295675" y="3085384"/>
            <a:ext cx="2088232" cy="90300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DefineBitsJPEG</a:t>
            </a:r>
            <a:r>
              <a:rPr lang="en-US" altLang="ja-JP" dirty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rot="19242521">
            <a:off x="5549566" y="4124704"/>
            <a:ext cx="756340" cy="1852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6372201" y="3534003"/>
            <a:ext cx="1944215" cy="3587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PNG 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906867" y="4621728"/>
            <a:ext cx="1944215" cy="3587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PNG 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619672" y="5623368"/>
            <a:ext cx="6192688" cy="541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※ SWF 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を予め上記のように変換しておく。動的な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SWF 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であれば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en-US" altLang="ja-JP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 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ひな形</a:t>
            </a:r>
            <a:r>
              <a:rPr lang="ja-JP" altLang="en-US" sz="1600" dirty="0" smtClean="0">
                <a:solidFill>
                  <a:schemeClr val="tx1"/>
                </a:solidFill>
              </a:rPr>
              <a:t>の </a:t>
            </a:r>
            <a:r>
              <a:rPr lang="en-US" altLang="ja-JP" sz="1600" dirty="0" smtClean="0">
                <a:solidFill>
                  <a:schemeClr val="tx1"/>
                </a:solidFill>
              </a:rPr>
              <a:t>SWF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を変換、</a:t>
            </a:r>
            <a:r>
              <a:rPr lang="ja-JP" altLang="en-US" sz="1600" dirty="0" smtClean="0">
                <a:solidFill>
                  <a:schemeClr val="tx1"/>
                </a:solidFill>
              </a:rPr>
              <a:t>出来れば </a:t>
            </a:r>
            <a:r>
              <a:rPr lang="en-US" altLang="ja-JP" sz="1600" dirty="0" smtClean="0">
                <a:solidFill>
                  <a:schemeClr val="tx1"/>
                </a:solidFill>
              </a:rPr>
              <a:t>replace </a:t>
            </a:r>
            <a:r>
              <a:rPr lang="ja-JP" altLang="en-US" sz="1600" dirty="0" smtClean="0">
                <a:solidFill>
                  <a:schemeClr val="tx1"/>
                </a:solidFill>
              </a:rPr>
              <a:t>時も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、この形式で格納する。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43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PNG </a:t>
            </a:r>
            <a:r>
              <a:rPr lang="ja-JP" altLang="en-US" dirty="0" smtClean="0"/>
              <a:t>化 </a:t>
            </a:r>
            <a:r>
              <a:rPr lang="en-US" altLang="ja-JP" dirty="0" smtClean="0"/>
              <a:t>SWF </a:t>
            </a:r>
            <a:r>
              <a:rPr lang="ja-JP" altLang="en-US" dirty="0" smtClean="0"/>
              <a:t>のビットマップ画像処理 </a:t>
            </a:r>
            <a:r>
              <a:rPr lang="en-US" altLang="ja-JP" dirty="0" smtClean="0"/>
              <a:t>(JavaScript)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1"/>
          </a:xfrm>
        </p:spPr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99592" y="2205427"/>
            <a:ext cx="2520280" cy="3311805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2400" b="1" dirty="0" smtClean="0">
                <a:solidFill>
                  <a:schemeClr val="bg1"/>
                </a:solidFill>
              </a:rPr>
              <a:t>Flash SWF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444208" y="3717032"/>
            <a:ext cx="1800200" cy="179991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HTML5 Canvas</a:t>
            </a:r>
          </a:p>
          <a:p>
            <a:pPr algn="ctr"/>
            <a:r>
              <a:rPr lang="en-US" altLang="ja-JP" sz="2400" b="1" dirty="0" smtClean="0"/>
              <a:t>or SVG</a:t>
            </a:r>
            <a:endParaRPr kumimoji="1" lang="ja-JP" altLang="en-US" sz="24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1115616" y="4098500"/>
            <a:ext cx="2088232" cy="90300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dirty="0" err="1" smtClean="0">
                <a:solidFill>
                  <a:schemeClr val="tx1"/>
                </a:solidFill>
              </a:rPr>
              <a:t>DefineBitsJPEG</a:t>
            </a:r>
            <a:r>
              <a:rPr kumimoji="1" lang="en-US" altLang="ja-JP" dirty="0" smtClean="0">
                <a:solidFill>
                  <a:schemeClr val="tx1"/>
                </a:solidFill>
              </a:rPr>
              <a:t>*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3275856" y="3558440"/>
            <a:ext cx="504056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 rot="20070861">
            <a:off x="3275856" y="4464790"/>
            <a:ext cx="504056" cy="18002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923928" y="4120694"/>
            <a:ext cx="1881009" cy="373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(custom)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JPEGData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728310" y="4537277"/>
            <a:ext cx="1061555" cy="457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c</a:t>
            </a:r>
            <a:r>
              <a:rPr lang="en-US" altLang="ja-JP" sz="1600" dirty="0" smtClean="0">
                <a:solidFill>
                  <a:schemeClr val="tx1"/>
                </a:solidFill>
              </a:rPr>
              <a:t>hunk </a:t>
            </a: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sorting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941113" y="5085184"/>
            <a:ext cx="1639000" cy="3738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en-US" altLang="ja-JP" dirty="0" err="1" smtClean="0">
                <a:solidFill>
                  <a:schemeClr val="tx1"/>
                </a:solidFill>
              </a:rPr>
              <a:t>std</a:t>
            </a:r>
            <a:r>
              <a:rPr lang="en-US" altLang="ja-JP" dirty="0" smtClean="0">
                <a:solidFill>
                  <a:schemeClr val="tx1"/>
                </a:solidFill>
              </a:rPr>
              <a:t>) </a:t>
            </a:r>
            <a:r>
              <a:rPr kumimoji="1" lang="en-US" altLang="ja-JP" dirty="0" smtClean="0">
                <a:solidFill>
                  <a:schemeClr val="tx1"/>
                </a:solidFill>
              </a:rPr>
              <a:t>JPEG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d</a:t>
            </a:r>
            <a:r>
              <a:rPr kumimoji="1" lang="en-US" altLang="ja-JP" dirty="0" smtClean="0">
                <a:solidFill>
                  <a:schemeClr val="tx1"/>
                </a:solidFill>
              </a:rPr>
              <a:t>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895134" y="2202406"/>
            <a:ext cx="1909803" cy="74650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RGB or RGBA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Raw Bitmap Data</a:t>
            </a:r>
          </a:p>
        </p:txBody>
      </p:sp>
      <p:sp>
        <p:nvSpPr>
          <p:cNvPr id="22" name="右矢印 21"/>
          <p:cNvSpPr/>
          <p:nvPr/>
        </p:nvSpPr>
        <p:spPr>
          <a:xfrm>
            <a:off x="5796136" y="5157192"/>
            <a:ext cx="424243" cy="14345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5531731" y="4797152"/>
            <a:ext cx="927626" cy="363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base64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676643" y="2460458"/>
            <a:ext cx="1335329" cy="7174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PNG or GIF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d</a:t>
            </a:r>
            <a:r>
              <a:rPr kumimoji="1" lang="en-US" altLang="ja-JP" dirty="0" smtClean="0">
                <a:solidFill>
                  <a:schemeClr val="tx1"/>
                </a:solidFill>
              </a:rPr>
              <a:t>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右矢印 26"/>
          <p:cNvSpPr/>
          <p:nvPr/>
        </p:nvSpPr>
        <p:spPr>
          <a:xfrm rot="1175974">
            <a:off x="6029377" y="3771673"/>
            <a:ext cx="347319" cy="12471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右矢印 28"/>
          <p:cNvSpPr/>
          <p:nvPr/>
        </p:nvSpPr>
        <p:spPr>
          <a:xfrm rot="5400000">
            <a:off x="4702951" y="4706952"/>
            <a:ext cx="381468" cy="2076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1187625" y="4537277"/>
            <a:ext cx="1944216" cy="373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(custom)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JPEGData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951699" y="3509831"/>
            <a:ext cx="1944215" cy="3587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PNG 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895914" y="3426128"/>
            <a:ext cx="927626" cy="363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base64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3728310" y="2202406"/>
            <a:ext cx="4516098" cy="9754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3779912" y="2348881"/>
            <a:ext cx="4616896" cy="7200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2267745" y="5623368"/>
            <a:ext cx="5328592" cy="541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※ DefineBitsJPEG2 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に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PNG 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を格納するのは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SWFv8 </a:t>
            </a:r>
            <a:r>
              <a:rPr lang="ja-JP" altLang="en-US" sz="1600" dirty="0" smtClean="0">
                <a:solidFill>
                  <a:schemeClr val="tx1"/>
                </a:solidFill>
              </a:rPr>
              <a:t>以降の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　　仕様の為、既存の携帯</a:t>
            </a:r>
            <a:r>
              <a:rPr lang="en-US" altLang="ja-JP" sz="1600" dirty="0" smtClean="0">
                <a:solidFill>
                  <a:schemeClr val="tx1"/>
                </a:solidFill>
              </a:rPr>
              <a:t>Flash </a:t>
            </a:r>
            <a:r>
              <a:rPr lang="ja-JP" altLang="en-US" sz="1600" dirty="0" smtClean="0">
                <a:solidFill>
                  <a:schemeClr val="tx1"/>
                </a:solidFill>
              </a:rPr>
              <a:t>では表示できません。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804937" y="2220699"/>
            <a:ext cx="927626" cy="363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(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不要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115616" y="3020170"/>
            <a:ext cx="2088232" cy="90300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DefineBitsJPEG</a:t>
            </a:r>
            <a:r>
              <a:rPr lang="en-US" altLang="ja-JP" dirty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187624" y="3423463"/>
            <a:ext cx="1944215" cy="3587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PNG data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16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SWFEditor</a:t>
            </a:r>
            <a:r>
              <a:rPr kumimoji="1" lang="en-US" altLang="ja-JP" dirty="0" smtClean="0"/>
              <a:t> v0.50 </a:t>
            </a:r>
            <a:r>
              <a:rPr kumimoji="1" lang="ja-JP" altLang="en-US" dirty="0" smtClean="0"/>
              <a:t>以降の機能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ja-JP" dirty="0" smtClean="0"/>
              <a:t>PHP </a:t>
            </a:r>
            <a:r>
              <a:rPr lang="ja-JP" altLang="en-US" dirty="0" smtClean="0"/>
              <a:t>に </a:t>
            </a:r>
            <a:r>
              <a:rPr lang="en-US" altLang="ja-JP" dirty="0" err="1" smtClean="0"/>
              <a:t>SWFEditor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を適用すると、以下のように </a:t>
            </a:r>
            <a:r>
              <a:rPr lang="en-US" altLang="ja-JP" dirty="0" smtClean="0"/>
              <a:t>PNG </a:t>
            </a:r>
            <a:r>
              <a:rPr lang="ja-JP" altLang="en-US" dirty="0" smtClean="0"/>
              <a:t>化できます。</a:t>
            </a:r>
            <a:endParaRPr lang="en-US" altLang="ja-JP" dirty="0"/>
          </a:p>
          <a:p>
            <a:endParaRPr lang="en-US" altLang="ja-JP" dirty="0" smtClean="0"/>
          </a:p>
          <a:p>
            <a:pPr marL="742950" lvl="2" indent="-342900"/>
            <a:r>
              <a:rPr lang="en-US" altLang="ja-JP" sz="2000" dirty="0">
                <a:hlinkClick r:id="rId3"/>
              </a:rPr>
              <a:t>http://</a:t>
            </a:r>
            <a:r>
              <a:rPr lang="en-US" altLang="ja-JP" sz="2000" dirty="0" smtClean="0">
                <a:hlinkClick r:id="rId3"/>
              </a:rPr>
              <a:t>git.sourceforge.jp/view?p=swfed/swfed.git;a=blob;f=sample/swfconvertbitmapdatatojpegtag.php</a:t>
            </a:r>
            <a:endParaRPr lang="en-US" altLang="ja-JP" dirty="0" smtClean="0"/>
          </a:p>
          <a:p>
            <a:r>
              <a:rPr lang="ja-JP" altLang="en-US" dirty="0" smtClean="0"/>
              <a:t>動的生成用の </a:t>
            </a:r>
            <a:r>
              <a:rPr lang="en-US" altLang="ja-JP" dirty="0" smtClean="0"/>
              <a:t>replace </a:t>
            </a:r>
            <a:r>
              <a:rPr lang="ja-JP" altLang="en-US" dirty="0" smtClean="0"/>
              <a:t>もこの形式に対応しています。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PHP </a:t>
            </a:r>
            <a:r>
              <a:rPr lang="ja-JP" altLang="en-US" smtClean="0"/>
              <a:t>以外</a:t>
            </a:r>
            <a:r>
              <a:rPr lang="ja-JP" altLang="en-US"/>
              <a:t>の</a:t>
            </a:r>
            <a:r>
              <a:rPr lang="ja-JP" altLang="en-US" smtClean="0"/>
              <a:t>言語</a:t>
            </a:r>
            <a:r>
              <a:rPr lang="ja-JP" altLang="en-US" dirty="0" smtClean="0"/>
              <a:t>でも実装は難しくないはずです。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3779912" y="2276872"/>
            <a:ext cx="3951463" cy="648072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70000">
                <a:schemeClr val="tx2"/>
              </a:gs>
              <a:gs pos="100000">
                <a:schemeClr val="accent5"/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dirty="0" smtClean="0"/>
              <a:t>  </a:t>
            </a:r>
            <a:r>
              <a:rPr lang="en-US" altLang="ja-JP" sz="1600" dirty="0" err="1" smtClean="0"/>
              <a:t>php</a:t>
            </a:r>
            <a:r>
              <a:rPr lang="en-US" altLang="ja-JP" sz="1600" dirty="0" smtClean="0"/>
              <a:t> </a:t>
            </a:r>
            <a:r>
              <a:rPr lang="en-US" altLang="ja-JP" sz="1600" dirty="0" err="1" smtClean="0"/>
              <a:t>swfconvertbitmapdatatojpegtag.php</a:t>
            </a:r>
            <a:r>
              <a:rPr lang="ja-JP" altLang="en-US" sz="1600" dirty="0"/>
              <a:t> </a:t>
            </a:r>
            <a:r>
              <a:rPr lang="en-US" altLang="ja-JP" sz="1600" dirty="0" smtClean="0"/>
              <a:t>\</a:t>
            </a:r>
          </a:p>
          <a:p>
            <a:r>
              <a:rPr lang="ja-JP" altLang="en-US" sz="1600" dirty="0" smtClean="0"/>
              <a:t>　       </a:t>
            </a:r>
            <a:r>
              <a:rPr lang="en-US" altLang="ja-JP" sz="1600" dirty="0" smtClean="0"/>
              <a:t>colorformat.swf </a:t>
            </a:r>
            <a:r>
              <a:rPr lang="en-US" altLang="ja-JP" sz="1600" dirty="0"/>
              <a:t>&gt; colorformat-png.swf</a:t>
            </a:r>
            <a:endParaRPr kumimoji="1" lang="en-US" altLang="ja-JP" sz="1600" dirty="0" smtClean="0">
              <a:solidFill>
                <a:schemeClr val="bg1"/>
              </a:solidFill>
              <a:latin typeface="Chaparral Pro" pitchFamily="18" charset="0"/>
              <a:ea typeface="Osaka−等幅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42205" y="4293096"/>
            <a:ext cx="5040893" cy="1073004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70000">
                <a:schemeClr val="tx2"/>
              </a:gs>
              <a:gs pos="100000">
                <a:schemeClr val="accent5"/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dirty="0" smtClean="0"/>
              <a:t> $</a:t>
            </a:r>
            <a:r>
              <a:rPr lang="en-US" altLang="ja-JP" sz="1600" dirty="0" err="1" smtClean="0"/>
              <a:t>without_converting</a:t>
            </a:r>
            <a:r>
              <a:rPr lang="en-US" altLang="ja-JP" sz="1600" dirty="0" smtClean="0"/>
              <a:t> = true;  </a:t>
            </a:r>
          </a:p>
          <a:p>
            <a:r>
              <a:rPr lang="en-US" altLang="ja-JP" sz="1600" dirty="0" smtClean="0"/>
              <a:t> $</a:t>
            </a:r>
            <a:r>
              <a:rPr lang="en-US" altLang="ja-JP" sz="1600" dirty="0" err="1" smtClean="0"/>
              <a:t>swfed</a:t>
            </a:r>
            <a:r>
              <a:rPr lang="en-US" altLang="ja-JP" sz="1600" dirty="0" smtClean="0"/>
              <a:t>-&gt;</a:t>
            </a:r>
            <a:r>
              <a:rPr lang="en-US" altLang="ja-JP" sz="1600" dirty="0" err="1" smtClean="0"/>
              <a:t>replaceBitmapData</a:t>
            </a:r>
            <a:r>
              <a:rPr lang="en-US" altLang="ja-JP" sz="1600" dirty="0" smtClean="0"/>
              <a:t>($</a:t>
            </a:r>
            <a:r>
              <a:rPr lang="en-US" altLang="ja-JP" sz="1600" dirty="0" err="1" smtClean="0"/>
              <a:t>image_id</a:t>
            </a:r>
            <a:r>
              <a:rPr lang="en-US" altLang="ja-JP" sz="1600" dirty="0" smtClean="0"/>
              <a:t>, $</a:t>
            </a:r>
            <a:r>
              <a:rPr lang="en-US" altLang="ja-JP" sz="1600" dirty="0" err="1" smtClean="0"/>
              <a:t>bitmap_data</a:t>
            </a:r>
            <a:r>
              <a:rPr lang="en-US" altLang="ja-JP" sz="1600" dirty="0" smtClean="0"/>
              <a:t>,</a:t>
            </a:r>
          </a:p>
          <a:p>
            <a:r>
              <a:rPr lang="en-US" altLang="ja-JP" sz="1600" dirty="0"/>
              <a:t> </a:t>
            </a:r>
            <a:r>
              <a:rPr lang="en-US" altLang="ja-JP" sz="1600" dirty="0" smtClean="0"/>
              <a:t>                                                    null, $</a:t>
            </a:r>
            <a:r>
              <a:rPr lang="en-US" altLang="ja-JP" sz="1600" dirty="0" err="1" smtClean="0"/>
              <a:t>without_converting</a:t>
            </a:r>
            <a:r>
              <a:rPr lang="en-US" altLang="ja-JP" sz="1600" dirty="0" smtClean="0"/>
              <a:t>);</a:t>
            </a:r>
            <a:endParaRPr kumimoji="1" lang="en-US" altLang="ja-JP" sz="1600" dirty="0" smtClean="0">
              <a:solidFill>
                <a:schemeClr val="bg1"/>
              </a:solidFill>
              <a:latin typeface="Chaparral Pro" pitchFamily="18" charset="0"/>
              <a:ea typeface="Osaka−等幅"/>
            </a:endParaRPr>
          </a:p>
        </p:txBody>
      </p:sp>
    </p:spTree>
    <p:extLst>
      <p:ext uri="{BB962C8B-B14F-4D97-AF65-F5344CB8AC3E}">
        <p14:creationId xmlns:p14="http://schemas.microsoft.com/office/powerpoint/2010/main" val="77555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以上です。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311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380</Words>
  <Application>Microsoft Office PowerPoint</Application>
  <PresentationFormat>画面に合わせる (4:3)</PresentationFormat>
  <Paragraphs>88</Paragraphs>
  <Slides>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SWF 内Lossless画像のPNG化による HTML5 Flash Player 処理軽減提案</vt:lpstr>
      <vt:lpstr>提案概要</vt:lpstr>
      <vt:lpstr>HTML5 Flash Player  の  ビットマップ処理想像図 (JavaScript)</vt:lpstr>
      <vt:lpstr>SWF Lossless 画像の PNG 化 (処理する言語は何でも)</vt:lpstr>
      <vt:lpstr>PNG 化 SWF のビットマップ画像処理 (JavaScript)</vt:lpstr>
      <vt:lpstr>SWFEditor v0.50 以降の機能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SWF 内Lossless画像のPNG化</dc:title>
  <dc:creator>よや</dc:creator>
  <cp:lastModifiedBy>よや</cp:lastModifiedBy>
  <cp:revision>176</cp:revision>
  <dcterms:created xsi:type="dcterms:W3CDTF">2011-11-16T14:28:56Z</dcterms:created>
  <dcterms:modified xsi:type="dcterms:W3CDTF">2011-11-16T17:23:13Z</dcterms:modified>
</cp:coreProperties>
</file>