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88163" cy="100218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32542-7A59-4C18-85B2-8B2BA68D8DA6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3336A-22F7-402E-B3B8-C0E6C4AD9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845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078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9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6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38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55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4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37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73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22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95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60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A8E68-5074-43FC-B41A-32491FAEDF97}" type="datetimeFigureOut">
              <a:rPr kumimoji="1" lang="ja-JP" altLang="en-US" smtClean="0"/>
              <a:t>2013/12/20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28666-8685-4DEB-97FE-8254E165E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0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013/12/20-yoya@awm.j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株式会社の事務仕事</a:t>
            </a:r>
            <a:r>
              <a:rPr lang="ja-JP" altLang="en-US" dirty="0"/>
              <a:t>に</a:t>
            </a:r>
            <a:r>
              <a:rPr lang="ja-JP" altLang="en-US" dirty="0" smtClean="0"/>
              <a:t>ついて</a:t>
            </a:r>
            <a:r>
              <a:rPr lang="ja-JP" altLang="en-US" dirty="0"/>
              <a:t>の</a:t>
            </a:r>
            <a:r>
              <a:rPr lang="ja-JP" altLang="en-US" dirty="0" smtClean="0"/>
              <a:t>考察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>
                <a:hlinkClick r:id="rId2"/>
              </a:rPr>
              <a:t>2013/12/20 yoya@awm.jp</a:t>
            </a:r>
            <a:endParaRPr lang="en-US" altLang="ja-JP" dirty="0" smtClean="0"/>
          </a:p>
          <a:p>
            <a:r>
              <a:rPr lang="ja-JP" altLang="en-US" dirty="0" smtClean="0"/>
              <a:t>山崎義弘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50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現状で自分で気づいた</a:t>
            </a:r>
            <a:r>
              <a:rPr kumimoji="1" lang="ja-JP" altLang="en-US" dirty="0" smtClean="0"/>
              <a:t>質問は以上です。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81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来年初頭 </a:t>
            </a:r>
            <a:r>
              <a:rPr kumimoji="1" lang="en-US" altLang="ja-JP" dirty="0" smtClean="0"/>
              <a:t>2014</a:t>
            </a:r>
            <a:r>
              <a:rPr kumimoji="1" lang="ja-JP" altLang="en-US" dirty="0" smtClean="0"/>
              <a:t>年の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日に法人を立ち上げて株式会社を運営するに当たり、必要な事務仕事を洗い出す為に、一から考察。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帳簿を付けるのに後で困らない程度に、最低限知るべき事を、全て知りたい。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後で良いものは後日に伺う方針。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30805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会社に関係する登場人物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お金やモノの流れ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1331640" y="2179939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発起人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&amp;</a:t>
            </a:r>
            <a:r>
              <a:rPr lang="ja-JP" altLang="en-US" dirty="0" smtClean="0"/>
              <a:t>取締役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6979076" y="3722278"/>
            <a:ext cx="1193324" cy="11382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取引先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3798931" y="3068960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法人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7179096" y="5178526"/>
            <a:ext cx="1440160" cy="9362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従業員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居ない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5193890" y="5158813"/>
            <a:ext cx="10674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株主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882161" y="2132856"/>
            <a:ext cx="1152128" cy="28803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資本</a:t>
            </a:r>
            <a:r>
              <a:rPr lang="ja-JP" altLang="en-US" dirty="0">
                <a:solidFill>
                  <a:schemeClr val="tx1"/>
                </a:solidFill>
              </a:rPr>
              <a:t>投入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558256" y="2780928"/>
            <a:ext cx="641261" cy="28803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貸付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314209" y="2463400"/>
            <a:ext cx="711219" cy="28803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労働</a:t>
            </a:r>
            <a:r>
              <a:rPr lang="ja-JP" altLang="en-US" dirty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616116" y="3717032"/>
            <a:ext cx="936104" cy="28803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報酬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000061" y="4403669"/>
            <a:ext cx="922144" cy="309634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労働？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779246" y="4160473"/>
            <a:ext cx="1152128" cy="28803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資本金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345067" y="3268420"/>
            <a:ext cx="936104" cy="28803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資産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928332" y="3127107"/>
            <a:ext cx="1152128" cy="28803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備品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162081" y="2335019"/>
            <a:ext cx="936104" cy="28803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私物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983112" y="3403328"/>
            <a:ext cx="629267" cy="28803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報酬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円/楕円 33"/>
          <p:cNvSpPr/>
          <p:nvPr/>
        </p:nvSpPr>
        <p:spPr>
          <a:xfrm>
            <a:off x="3202166" y="5191268"/>
            <a:ext cx="1146003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国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2242742" y="4941168"/>
            <a:ext cx="1351693" cy="110467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厚生年金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雇用</a:t>
            </a:r>
            <a:r>
              <a:rPr lang="ja-JP" altLang="en-US" dirty="0" smtClean="0">
                <a:solidFill>
                  <a:schemeClr val="tx1"/>
                </a:solidFill>
              </a:rPr>
              <a:t>保険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源泉所得税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住民税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174161" y="2645489"/>
            <a:ext cx="675370" cy="28803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納入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849531" y="3089073"/>
            <a:ext cx="669034" cy="28803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支払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円/楕円 38"/>
          <p:cNvSpPr/>
          <p:nvPr/>
        </p:nvSpPr>
        <p:spPr>
          <a:xfrm>
            <a:off x="781564" y="5024092"/>
            <a:ext cx="1146003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保険組合</a:t>
            </a:r>
            <a:endParaRPr kumimoji="1" lang="ja-JP" altLang="en-US" dirty="0"/>
          </a:p>
        </p:txBody>
      </p:sp>
      <p:cxnSp>
        <p:nvCxnSpPr>
          <p:cNvPr id="43" name="直線矢印コネクタ 42"/>
          <p:cNvCxnSpPr>
            <a:endCxn id="26" idx="1"/>
          </p:cNvCxnSpPr>
          <p:nvPr/>
        </p:nvCxnSpPr>
        <p:spPr>
          <a:xfrm>
            <a:off x="3296426" y="3127107"/>
            <a:ext cx="631906" cy="144016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H="1" flipV="1">
            <a:off x="3239410" y="3327575"/>
            <a:ext cx="615046" cy="173433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1763403" y="4113998"/>
            <a:ext cx="2011764" cy="929153"/>
          </a:xfrm>
          <a:prstGeom prst="straightConnector1">
            <a:avLst/>
          </a:prstGeom>
          <a:ln w="38100" cmpd="dbl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H="1">
            <a:off x="1529633" y="3861048"/>
            <a:ext cx="234055" cy="1064533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3344593" y="4776112"/>
            <a:ext cx="1061436" cy="402414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</a:rPr>
              <a:t>法人税？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58" name="直線矢印コネクタ 57"/>
          <p:cNvCxnSpPr/>
          <p:nvPr/>
        </p:nvCxnSpPr>
        <p:spPr>
          <a:xfrm>
            <a:off x="2272286" y="3931728"/>
            <a:ext cx="1285970" cy="1210486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正方形/長方形 62"/>
          <p:cNvSpPr/>
          <p:nvPr/>
        </p:nvSpPr>
        <p:spPr>
          <a:xfrm>
            <a:off x="603420" y="4216694"/>
            <a:ext cx="926213" cy="559418"/>
          </a:xfrm>
          <a:prstGeom prst="rect">
            <a:avLst/>
          </a:prstGeom>
          <a:pattFill prst="ltDnDiag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健康</a:t>
            </a:r>
            <a:r>
              <a:rPr lang="ja-JP" altLang="en-US" dirty="0" smtClean="0">
                <a:solidFill>
                  <a:schemeClr val="tx1"/>
                </a:solidFill>
              </a:rPr>
              <a:t>保険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介護保険？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4" name="直線矢印コネクタ 63"/>
          <p:cNvCxnSpPr/>
          <p:nvPr/>
        </p:nvCxnSpPr>
        <p:spPr>
          <a:xfrm flipV="1">
            <a:off x="5527123" y="2972027"/>
            <a:ext cx="779404" cy="355548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 flipH="1">
            <a:off x="5327341" y="2780928"/>
            <a:ext cx="723172" cy="382199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 flipH="1" flipV="1">
            <a:off x="5704641" y="4024093"/>
            <a:ext cx="1281976" cy="179811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>
            <a:off x="5719124" y="4204524"/>
            <a:ext cx="1267493" cy="199145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円/楕円 79"/>
          <p:cNvSpPr/>
          <p:nvPr/>
        </p:nvSpPr>
        <p:spPr>
          <a:xfrm>
            <a:off x="961422" y="3433762"/>
            <a:ext cx="3021592" cy="1829513"/>
          </a:xfrm>
          <a:prstGeom prst="ellipse">
            <a:avLst/>
          </a:prstGeom>
          <a:noFill/>
          <a:ln>
            <a:solidFill>
              <a:srgbClr val="FF6699">
                <a:alpha val="49804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</p:txBody>
      </p:sp>
      <p:sp>
        <p:nvSpPr>
          <p:cNvPr id="81" name="円/楕円 80"/>
          <p:cNvSpPr/>
          <p:nvPr/>
        </p:nvSpPr>
        <p:spPr>
          <a:xfrm>
            <a:off x="6084168" y="1628800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その他</a:t>
            </a:r>
            <a:endParaRPr kumimoji="1" lang="ja-JP" altLang="en-US" dirty="0"/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4992139" y="4659895"/>
            <a:ext cx="354598" cy="531373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H="1" flipV="1">
            <a:off x="5193890" y="4581128"/>
            <a:ext cx="305694" cy="500652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正方形/長方形 101"/>
          <p:cNvSpPr/>
          <p:nvPr/>
        </p:nvSpPr>
        <p:spPr>
          <a:xfrm>
            <a:off x="4682361" y="5063582"/>
            <a:ext cx="554754" cy="309634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振込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5386963" y="4558486"/>
            <a:ext cx="672720" cy="309634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株券</a:t>
            </a:r>
            <a:r>
              <a:rPr lang="ja-JP" altLang="en-US" dirty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4" name="円/楕円 103"/>
          <p:cNvSpPr/>
          <p:nvPr/>
        </p:nvSpPr>
        <p:spPr>
          <a:xfrm>
            <a:off x="4406029" y="4414836"/>
            <a:ext cx="1752704" cy="1159797"/>
          </a:xfrm>
          <a:prstGeom prst="ellipse">
            <a:avLst/>
          </a:prstGeom>
          <a:noFill/>
          <a:ln>
            <a:solidFill>
              <a:srgbClr val="FF6699">
                <a:alpha val="49804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</p:txBody>
      </p:sp>
      <p:sp>
        <p:nvSpPr>
          <p:cNvPr id="105" name="円/楕円 104"/>
          <p:cNvSpPr/>
          <p:nvPr/>
        </p:nvSpPr>
        <p:spPr>
          <a:xfrm>
            <a:off x="3344593" y="2640154"/>
            <a:ext cx="1061436" cy="486953"/>
          </a:xfrm>
          <a:prstGeom prst="ellipse">
            <a:avLst/>
          </a:prstGeom>
          <a:noFill/>
          <a:ln>
            <a:solidFill>
              <a:srgbClr val="FF6699">
                <a:alpha val="49804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</p:txBody>
      </p:sp>
      <p:sp>
        <p:nvSpPr>
          <p:cNvPr id="109" name="円/楕円 108"/>
          <p:cNvSpPr/>
          <p:nvPr/>
        </p:nvSpPr>
        <p:spPr>
          <a:xfrm>
            <a:off x="5822152" y="3617571"/>
            <a:ext cx="1061436" cy="1199855"/>
          </a:xfrm>
          <a:prstGeom prst="ellipse">
            <a:avLst/>
          </a:prstGeom>
          <a:noFill/>
          <a:ln>
            <a:solidFill>
              <a:srgbClr val="FF6699">
                <a:alpha val="49804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29303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報酬</a:t>
            </a:r>
            <a:r>
              <a:rPr lang="ja-JP" altLang="en-US" dirty="0"/>
              <a:t>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報酬額から天引きして給与の振込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健康</a:t>
            </a:r>
            <a:r>
              <a:rPr lang="ja-JP" altLang="en-US" dirty="0" smtClean="0"/>
              <a:t>組合は任意継続なので個人で払う？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949525" y="2780928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発起人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&amp;</a:t>
            </a:r>
            <a:r>
              <a:rPr lang="ja-JP" altLang="en-US" dirty="0" smtClean="0"/>
              <a:t>取締役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958861" y="2780928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法人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488419" y="3904589"/>
            <a:ext cx="1152128" cy="28803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資金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592096" y="3904589"/>
            <a:ext cx="936104" cy="28803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資産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555055" y="2991448"/>
            <a:ext cx="1608094" cy="581568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振込額 </a:t>
            </a:r>
            <a:r>
              <a:rPr lang="en-US" altLang="ja-JP" dirty="0" smtClean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給与支給 </a:t>
            </a:r>
            <a:r>
              <a:rPr lang="en-US" altLang="ja-JP" dirty="0" smtClean="0">
                <a:solidFill>
                  <a:schemeClr val="tx1"/>
                </a:solidFill>
              </a:rPr>
              <a:t>– </a:t>
            </a:r>
            <a:r>
              <a:rPr lang="ja-JP" altLang="en-US" dirty="0">
                <a:solidFill>
                  <a:schemeClr val="tx1"/>
                </a:solidFill>
              </a:rPr>
              <a:t>控除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3366607" y="5353198"/>
            <a:ext cx="1146003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国</a:t>
            </a:r>
            <a:endParaRPr kumimoji="1" lang="ja-JP" altLang="en-US" dirty="0"/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3972716" y="3737866"/>
            <a:ext cx="772772" cy="1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3060148" y="4383967"/>
            <a:ext cx="617569" cy="928433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2367814" y="4192621"/>
            <a:ext cx="2676578" cy="1252603"/>
          </a:xfrm>
          <a:prstGeom prst="straightConnector1">
            <a:avLst/>
          </a:prstGeom>
          <a:ln w="38100" cmpd="dbl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4302997" y="4383967"/>
            <a:ext cx="1125286" cy="1061257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4654429" y="5196906"/>
            <a:ext cx="1351693" cy="110467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厚生年金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雇用</a:t>
            </a:r>
            <a:r>
              <a:rPr lang="ja-JP" altLang="en-US" dirty="0" smtClean="0">
                <a:solidFill>
                  <a:schemeClr val="tx1"/>
                </a:solidFill>
              </a:rPr>
              <a:t>保険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源泉所得税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住民税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904708" y="4616404"/>
            <a:ext cx="926213" cy="559418"/>
          </a:xfrm>
          <a:prstGeom prst="rect">
            <a:avLst/>
          </a:prstGeom>
          <a:pattFill prst="ltDnDiag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健康</a:t>
            </a:r>
            <a:r>
              <a:rPr lang="ja-JP" altLang="en-US" dirty="0" smtClean="0">
                <a:solidFill>
                  <a:schemeClr val="tx1"/>
                </a:solidFill>
              </a:rPr>
              <a:t>保険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介護保険？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1043608" y="5243258"/>
            <a:ext cx="1146003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保険組合</a:t>
            </a:r>
            <a:endParaRPr kumimoji="1" lang="ja-JP" altLang="en-US" dirty="0"/>
          </a:p>
        </p:txBody>
      </p:sp>
      <p:cxnSp>
        <p:nvCxnSpPr>
          <p:cNvPr id="43" name="直線矢印コネクタ 42"/>
          <p:cNvCxnSpPr/>
          <p:nvPr/>
        </p:nvCxnSpPr>
        <p:spPr>
          <a:xfrm flipH="1">
            <a:off x="1763688" y="4383967"/>
            <a:ext cx="508598" cy="859291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4833858" y="4694906"/>
            <a:ext cx="1061436" cy="402414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</a:rPr>
              <a:t>法人税？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25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株の売買について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前提</a:t>
            </a:r>
            <a:r>
              <a:rPr lang="en-US" altLang="ja-JP" dirty="0" smtClean="0"/>
              <a:t>:</a:t>
            </a:r>
            <a:r>
              <a:rPr lang="ja-JP" altLang="en-US" dirty="0" smtClean="0"/>
              <a:t>譲渡制限株式。既存の</a:t>
            </a:r>
            <a:r>
              <a:rPr lang="ja-JP" altLang="en-US" dirty="0" err="1" smtClean="0"/>
              <a:t>を</a:t>
            </a:r>
            <a:r>
              <a:rPr lang="ja-JP" altLang="en-US" dirty="0" smtClean="0"/>
              <a:t>売る場合と新株を売る場合と。</a:t>
            </a:r>
            <a:endParaRPr kumimoji="1" lang="en-US" altLang="ja-JP" dirty="0" smtClean="0"/>
          </a:p>
          <a:p>
            <a:r>
              <a:rPr lang="ja-JP" altLang="en-US" dirty="0" smtClean="0"/>
              <a:t>株主はどうやって入金するのか</a:t>
            </a:r>
            <a:endParaRPr kumimoji="1" lang="en-US" altLang="ja-JP" dirty="0" smtClean="0"/>
          </a:p>
          <a:p>
            <a:r>
              <a:rPr kumimoji="1" lang="ja-JP" altLang="en-US" dirty="0" smtClean="0"/>
              <a:t>株券</a:t>
            </a:r>
            <a:r>
              <a:rPr kumimoji="1" lang="ja-JP" altLang="en-US" dirty="0" smtClean="0"/>
              <a:t>のような物はどうやって発行するのか</a:t>
            </a:r>
            <a:endParaRPr kumimoji="1" lang="en-US" altLang="ja-JP" dirty="0" smtClean="0"/>
          </a:p>
          <a:p>
            <a:r>
              <a:rPr lang="ja-JP" altLang="en-US" dirty="0" smtClean="0"/>
              <a:t>それら</a:t>
            </a:r>
            <a:r>
              <a:rPr lang="ja-JP" altLang="en-US" dirty="0" smtClean="0"/>
              <a:t>を何処に記録して、どう保存するのか。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株主名簿</a:t>
            </a:r>
            <a:r>
              <a:rPr lang="ja-JP" altLang="en-US" dirty="0" smtClean="0"/>
              <a:t>？</a:t>
            </a:r>
            <a:endParaRPr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3779912" y="4437112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法人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6876256" y="4763421"/>
            <a:ext cx="10674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株主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043126" y="4808545"/>
            <a:ext cx="1152128" cy="28803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資本金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5680095" y="5301208"/>
            <a:ext cx="908129" cy="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5626948" y="5070341"/>
            <a:ext cx="1008112" cy="1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5857394" y="5446897"/>
            <a:ext cx="554754" cy="309634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振込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868144" y="4608604"/>
            <a:ext cx="554754" cy="309634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株券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26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取引先とのやり取り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契約書</a:t>
            </a:r>
            <a:r>
              <a:rPr lang="ja-JP" altLang="en-US" dirty="0" smtClean="0"/>
              <a:t>、発注書、納品書。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請求書、領収書。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/>
              <a:t>帳簿</a:t>
            </a:r>
            <a:r>
              <a:rPr kumimoji="1" lang="ja-JP" altLang="en-US" dirty="0" smtClean="0"/>
              <a:t>的には領収書の額だけ？</a:t>
            </a:r>
            <a:endParaRPr kumimoji="1"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538916" y="4395275"/>
            <a:ext cx="1193324" cy="11382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取引先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2215421" y="4085687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法人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175956" y="4390029"/>
            <a:ext cx="936104" cy="28803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報酬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308951" y="5076666"/>
            <a:ext cx="922144" cy="309634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労働？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339752" y="5245510"/>
            <a:ext cx="1152128" cy="28803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資本金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4175958" y="4786996"/>
            <a:ext cx="1188130" cy="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4218985" y="4996243"/>
            <a:ext cx="1252544" cy="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52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費用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法人の分担が</a:t>
            </a:r>
            <a:r>
              <a:rPr kumimoji="1" lang="en-US" altLang="ja-JP" dirty="0" smtClean="0"/>
              <a:t>100%</a:t>
            </a:r>
            <a:r>
              <a:rPr kumimoji="1" lang="ja-JP" altLang="en-US" dirty="0" smtClean="0"/>
              <a:t>だと簡単だけれど、住居とメーターを分けてない時の水道光熱費のように割合負担がある時は、誰がどう払うか？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予想</a:t>
            </a:r>
            <a:r>
              <a:rPr lang="en-US" altLang="ja-JP" dirty="0" smtClean="0"/>
              <a:t>) </a:t>
            </a:r>
            <a:r>
              <a:rPr lang="ja-JP" altLang="en-US" dirty="0" smtClean="0"/>
              <a:t>住居の所有者が払うので、建て替えになる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建て替えの場合に必要な書類は？</a:t>
            </a:r>
            <a:endParaRPr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1546127" y="4529233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法人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526442" y="5620746"/>
            <a:ext cx="1152128" cy="28803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資本金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75528" y="4587380"/>
            <a:ext cx="1152128" cy="28803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備品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184662" y="4653136"/>
            <a:ext cx="675370" cy="28803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納入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214301" y="5620746"/>
            <a:ext cx="669034" cy="288032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支払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H="1">
            <a:off x="3733548" y="5077074"/>
            <a:ext cx="1630540" cy="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5559556" y="4549346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その他</a:t>
            </a:r>
            <a:endParaRPr kumimoji="1" lang="ja-JP" altLang="en-US" dirty="0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3765173" y="5445224"/>
            <a:ext cx="1296144" cy="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373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予想される費用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オフィス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電気代、通信費、郵送費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机や文房具、掃除道具や蛍光灯</a:t>
            </a:r>
            <a:endParaRPr lang="en-US" altLang="ja-JP" dirty="0" smtClean="0"/>
          </a:p>
          <a:p>
            <a:r>
              <a:rPr lang="ja-JP" altLang="en-US" dirty="0" smtClean="0"/>
              <a:t>開発機材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PC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周辺機器、ソフトウエア、書籍、プリンタインク</a:t>
            </a:r>
            <a:endParaRPr lang="en-US" altLang="ja-JP" dirty="0" smtClean="0"/>
          </a:p>
          <a:p>
            <a:r>
              <a:rPr lang="ja-JP" altLang="en-US" dirty="0" smtClean="0"/>
              <a:t>その他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交通費</a:t>
            </a:r>
            <a:r>
              <a:rPr lang="en-US" altLang="ja-JP" dirty="0" smtClean="0"/>
              <a:t>(</a:t>
            </a:r>
            <a:r>
              <a:rPr lang="ja-JP" altLang="en-US" dirty="0" smtClean="0"/>
              <a:t>電車とか</a:t>
            </a:r>
            <a:r>
              <a:rPr lang="en-US" altLang="ja-JP" dirty="0" smtClean="0"/>
              <a:t>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燃料費</a:t>
            </a:r>
            <a:r>
              <a:rPr lang="en-US" altLang="ja-JP" dirty="0" smtClean="0"/>
              <a:t>(</a:t>
            </a:r>
            <a:r>
              <a:rPr lang="ja-JP" altLang="en-US" dirty="0" smtClean="0"/>
              <a:t>ガソリン代、有料道路</a:t>
            </a:r>
            <a:r>
              <a:rPr lang="en-US" altLang="ja-JP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48174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備品購入の事務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建て替えで購入した場合 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とりあえず会社宛名の領収書を取っておけば困らない？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ja-JP" altLang="en-US" dirty="0" smtClean="0"/>
              <a:t>会社のカードで購入したのに領収書をもらい忘れた場合、気付くのが遅れて後で作って貰えなかった場合に、どうやって辻褄を合わせるのか。</a:t>
            </a:r>
            <a:endParaRPr kumimoji="1" lang="en-US" altLang="ja-JP" dirty="0" smtClean="0"/>
          </a:p>
          <a:p>
            <a:pPr marL="457200" lvl="1" indent="0"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費用で購入した備品の扱い。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何年間、どうやって管理するか。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リスト作って棚卸するだけでＯＫ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81527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475</Words>
  <Application>Microsoft Office PowerPoint</Application>
  <PresentationFormat>画面に合わせる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株式会社の事務仕事についての考察</vt:lpstr>
      <vt:lpstr>はじめに</vt:lpstr>
      <vt:lpstr>会社に関係する登場人物と お金やモノの流れ</vt:lpstr>
      <vt:lpstr>報酬について</vt:lpstr>
      <vt:lpstr>株の売買について</vt:lpstr>
      <vt:lpstr>取引先とのやり取り</vt:lpstr>
      <vt:lpstr>費用</vt:lpstr>
      <vt:lpstr>予想される費用</vt:lpstr>
      <vt:lpstr>備品購入の事務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会社の</dc:title>
  <dc:creator>yoya</dc:creator>
  <cp:lastModifiedBy>yoya</cp:lastModifiedBy>
  <cp:revision>46</cp:revision>
  <cp:lastPrinted>2013-12-19T23:26:30Z</cp:lastPrinted>
  <dcterms:created xsi:type="dcterms:W3CDTF">2013-12-19T15:18:50Z</dcterms:created>
  <dcterms:modified xsi:type="dcterms:W3CDTF">2013-12-19T23:31:19Z</dcterms:modified>
</cp:coreProperties>
</file>