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88163" cy="100218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8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332542-7A59-4C18-85B2-8B2BA68D8DA6}" type="datetimeFigureOut">
              <a:rPr kumimoji="1" lang="ja-JP" altLang="en-US" smtClean="0"/>
              <a:t>2013/12/20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51865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902075" y="951865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93336A-22F7-402E-B3B8-C0E6C4AD96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18452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A8E68-5074-43FC-B41A-32491FAEDF97}" type="datetimeFigureOut">
              <a:rPr kumimoji="1" lang="ja-JP" altLang="en-US" smtClean="0"/>
              <a:t>2013/12/20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28666-8685-4DEB-97FE-8254E165EF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1078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A8E68-5074-43FC-B41A-32491FAEDF97}" type="datetimeFigureOut">
              <a:rPr kumimoji="1" lang="ja-JP" altLang="en-US" smtClean="0"/>
              <a:t>2013/12/20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28666-8685-4DEB-97FE-8254E165EF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0299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A8E68-5074-43FC-B41A-32491FAEDF97}" type="datetimeFigureOut">
              <a:rPr kumimoji="1" lang="ja-JP" altLang="en-US" smtClean="0"/>
              <a:t>2013/12/20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28666-8685-4DEB-97FE-8254E165EF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561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A8E68-5074-43FC-B41A-32491FAEDF97}" type="datetimeFigureOut">
              <a:rPr kumimoji="1" lang="ja-JP" altLang="en-US" smtClean="0"/>
              <a:t>2013/12/20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28666-8685-4DEB-97FE-8254E165EF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8381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A8E68-5074-43FC-B41A-32491FAEDF97}" type="datetimeFigureOut">
              <a:rPr kumimoji="1" lang="ja-JP" altLang="en-US" smtClean="0"/>
              <a:t>2013/12/20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28666-8685-4DEB-97FE-8254E165EF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0555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A8E68-5074-43FC-B41A-32491FAEDF97}" type="datetimeFigureOut">
              <a:rPr kumimoji="1" lang="ja-JP" altLang="en-US" smtClean="0"/>
              <a:t>2013/12/20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28666-8685-4DEB-97FE-8254E165EF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545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A8E68-5074-43FC-B41A-32491FAEDF97}" type="datetimeFigureOut">
              <a:rPr kumimoji="1" lang="ja-JP" altLang="en-US" smtClean="0"/>
              <a:t>2013/12/20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28666-8685-4DEB-97FE-8254E165EF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9376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A8E68-5074-43FC-B41A-32491FAEDF97}" type="datetimeFigureOut">
              <a:rPr kumimoji="1" lang="ja-JP" altLang="en-US" smtClean="0"/>
              <a:t>2013/12/20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28666-8685-4DEB-97FE-8254E165EF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5734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A8E68-5074-43FC-B41A-32491FAEDF97}" type="datetimeFigureOut">
              <a:rPr kumimoji="1" lang="ja-JP" altLang="en-US" smtClean="0"/>
              <a:t>2013/12/20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28666-8685-4DEB-97FE-8254E165EF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8222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A8E68-5074-43FC-B41A-32491FAEDF97}" type="datetimeFigureOut">
              <a:rPr kumimoji="1" lang="ja-JP" altLang="en-US" smtClean="0"/>
              <a:t>2013/12/20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28666-8685-4DEB-97FE-8254E165EF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9956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A8E68-5074-43FC-B41A-32491FAEDF97}" type="datetimeFigureOut">
              <a:rPr kumimoji="1" lang="ja-JP" altLang="en-US" smtClean="0"/>
              <a:t>2013/12/20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28666-8685-4DEB-97FE-8254E165EF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1603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FA8E68-5074-43FC-B41A-32491FAEDF97}" type="datetimeFigureOut">
              <a:rPr kumimoji="1" lang="ja-JP" altLang="en-US" smtClean="0"/>
              <a:t>2013/12/20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A28666-8685-4DEB-97FE-8254E165EF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1902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2013/12/20-yoya@awm.jp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株式会社の事務仕事</a:t>
            </a:r>
            <a:r>
              <a:rPr lang="ja-JP" altLang="en-US" dirty="0"/>
              <a:t>に</a:t>
            </a:r>
            <a:r>
              <a:rPr lang="ja-JP" altLang="en-US" dirty="0" smtClean="0"/>
              <a:t>ついて</a:t>
            </a:r>
            <a:r>
              <a:rPr lang="ja-JP" altLang="en-US" dirty="0"/>
              <a:t>の</a:t>
            </a:r>
            <a:r>
              <a:rPr lang="ja-JP" altLang="en-US" dirty="0" smtClean="0"/>
              <a:t>考察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ja-JP" dirty="0" smtClean="0">
                <a:hlinkClick r:id="rId2"/>
              </a:rPr>
              <a:t>2013/12/20 yoya@awm.jp</a:t>
            </a:r>
            <a:endParaRPr lang="en-US" altLang="ja-JP" dirty="0" smtClean="0"/>
          </a:p>
          <a:p>
            <a:r>
              <a:rPr lang="ja-JP" altLang="en-US" dirty="0" smtClean="0"/>
              <a:t>山崎義弘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5507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現状で自分で気づいた</a:t>
            </a:r>
            <a:r>
              <a:rPr kumimoji="1" lang="ja-JP" altLang="en-US" dirty="0" smtClean="0"/>
              <a:t>質問は以上です。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14818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はじめに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来年初頭 </a:t>
            </a:r>
            <a:r>
              <a:rPr kumimoji="1" lang="en-US" altLang="ja-JP" dirty="0" smtClean="0"/>
              <a:t>2014</a:t>
            </a:r>
            <a:r>
              <a:rPr kumimoji="1" lang="ja-JP" altLang="en-US" dirty="0" smtClean="0"/>
              <a:t>年の</a:t>
            </a:r>
            <a:r>
              <a:rPr kumimoji="1" lang="en-US" altLang="ja-JP" dirty="0" smtClean="0"/>
              <a:t>1</a:t>
            </a:r>
            <a:r>
              <a:rPr kumimoji="1" lang="ja-JP" altLang="en-US" dirty="0" smtClean="0"/>
              <a:t>月</a:t>
            </a:r>
            <a:r>
              <a:rPr kumimoji="1" lang="en-US" altLang="ja-JP" dirty="0" smtClean="0"/>
              <a:t>6</a:t>
            </a:r>
            <a:r>
              <a:rPr kumimoji="1" lang="ja-JP" altLang="en-US" dirty="0" smtClean="0"/>
              <a:t>日に法人を立ち上げて株式会社を運営するに当たり、必要な事務仕事を洗い出す為に、一から考察。</a:t>
            </a:r>
            <a:endParaRPr kumimoji="1" lang="en-US" altLang="ja-JP" dirty="0" smtClean="0"/>
          </a:p>
          <a:p>
            <a:endParaRPr lang="en-US" altLang="ja-JP" dirty="0"/>
          </a:p>
          <a:p>
            <a:r>
              <a:rPr kumimoji="1" lang="ja-JP" altLang="en-US" dirty="0" smtClean="0"/>
              <a:t>帳簿を付けるのに後で困らない程度に、最低限知るべき事を、全て知りたい。</a:t>
            </a:r>
            <a:endParaRPr kumimoji="1" lang="en-US" altLang="ja-JP" dirty="0" smtClean="0"/>
          </a:p>
          <a:p>
            <a:endParaRPr lang="en-US" altLang="ja-JP" dirty="0"/>
          </a:p>
          <a:p>
            <a:r>
              <a:rPr kumimoji="1" lang="ja-JP" altLang="en-US" dirty="0" smtClean="0"/>
              <a:t>後で良いものは後日に伺う方針。</a:t>
            </a:r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23080578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 smtClean="0"/>
              <a:t>会社に関係する登場人物</a:t>
            </a:r>
            <a:r>
              <a:rPr kumimoji="1" lang="ja-JP" altLang="en-US" dirty="0" smtClean="0"/>
              <a:t>と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お金やモノの流れ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円/楕円 4"/>
          <p:cNvSpPr/>
          <p:nvPr/>
        </p:nvSpPr>
        <p:spPr>
          <a:xfrm>
            <a:off x="1331640" y="2179939"/>
            <a:ext cx="1728192" cy="15841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発起人</a:t>
            </a:r>
            <a:endParaRPr kumimoji="1" lang="en-US" altLang="ja-JP" dirty="0" smtClean="0"/>
          </a:p>
          <a:p>
            <a:pPr algn="ctr"/>
            <a:r>
              <a:rPr lang="en-US" altLang="ja-JP" dirty="0" smtClean="0"/>
              <a:t>&amp;</a:t>
            </a:r>
            <a:r>
              <a:rPr lang="ja-JP" altLang="en-US" dirty="0" smtClean="0"/>
              <a:t>取締役</a:t>
            </a:r>
            <a:endParaRPr kumimoji="1" lang="ja-JP" altLang="en-US" dirty="0"/>
          </a:p>
        </p:txBody>
      </p:sp>
      <p:sp>
        <p:nvSpPr>
          <p:cNvPr id="8" name="円/楕円 7"/>
          <p:cNvSpPr/>
          <p:nvPr/>
        </p:nvSpPr>
        <p:spPr>
          <a:xfrm>
            <a:off x="6979076" y="3722278"/>
            <a:ext cx="1193324" cy="113826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取引先</a:t>
            </a:r>
            <a:endParaRPr kumimoji="1" lang="ja-JP" altLang="en-US" dirty="0"/>
          </a:p>
        </p:txBody>
      </p:sp>
      <p:sp>
        <p:nvSpPr>
          <p:cNvPr id="9" name="円/楕円 8"/>
          <p:cNvSpPr/>
          <p:nvPr/>
        </p:nvSpPr>
        <p:spPr>
          <a:xfrm>
            <a:off x="3798931" y="3068960"/>
            <a:ext cx="1728192" cy="15841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法人</a:t>
            </a:r>
            <a:endParaRPr kumimoji="1" lang="ja-JP" altLang="en-US" dirty="0"/>
          </a:p>
        </p:txBody>
      </p:sp>
      <p:sp>
        <p:nvSpPr>
          <p:cNvPr id="10" name="円/楕円 9"/>
          <p:cNvSpPr/>
          <p:nvPr/>
        </p:nvSpPr>
        <p:spPr>
          <a:xfrm>
            <a:off x="7179096" y="5178526"/>
            <a:ext cx="1440160" cy="9362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従業員</a:t>
            </a:r>
            <a:endParaRPr lang="en-US" altLang="ja-JP" dirty="0" smtClean="0"/>
          </a:p>
          <a:p>
            <a:pPr algn="ctr"/>
            <a:r>
              <a:rPr kumimoji="1" lang="en-US" altLang="ja-JP" dirty="0" smtClean="0"/>
              <a:t>(</a:t>
            </a:r>
            <a:r>
              <a:rPr kumimoji="1" lang="ja-JP" altLang="en-US" dirty="0" smtClean="0"/>
              <a:t>居ない</a:t>
            </a:r>
            <a:r>
              <a:rPr kumimoji="1" lang="en-US" altLang="ja-JP" dirty="0" smtClean="0"/>
              <a:t>)</a:t>
            </a:r>
            <a:endParaRPr kumimoji="1" lang="ja-JP" altLang="en-US" dirty="0"/>
          </a:p>
        </p:txBody>
      </p:sp>
      <p:sp>
        <p:nvSpPr>
          <p:cNvPr id="12" name="円/楕円 11"/>
          <p:cNvSpPr/>
          <p:nvPr/>
        </p:nvSpPr>
        <p:spPr>
          <a:xfrm>
            <a:off x="5193890" y="5158813"/>
            <a:ext cx="1067436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株主</a:t>
            </a:r>
            <a:endParaRPr kumimoji="1" lang="ja-JP" altLang="en-US" dirty="0"/>
          </a:p>
        </p:txBody>
      </p:sp>
      <p:sp>
        <p:nvSpPr>
          <p:cNvPr id="16" name="正方形/長方形 15"/>
          <p:cNvSpPr/>
          <p:nvPr/>
        </p:nvSpPr>
        <p:spPr>
          <a:xfrm>
            <a:off x="2882161" y="2132856"/>
            <a:ext cx="1152128" cy="288032"/>
          </a:xfrm>
          <a:prstGeom prst="rect">
            <a:avLst/>
          </a:prstGeom>
          <a:solidFill>
            <a:schemeClr val="accent6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ja-JP" altLang="en-US" dirty="0" smtClean="0">
                <a:solidFill>
                  <a:schemeClr val="tx1"/>
                </a:solidFill>
              </a:rPr>
              <a:t>資本</a:t>
            </a:r>
            <a:r>
              <a:rPr lang="ja-JP" altLang="en-US" dirty="0">
                <a:solidFill>
                  <a:schemeClr val="tx1"/>
                </a:solidFill>
              </a:rPr>
              <a:t>投入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3558256" y="2780928"/>
            <a:ext cx="641261" cy="288032"/>
          </a:xfrm>
          <a:prstGeom prst="rect">
            <a:avLst/>
          </a:prstGeom>
          <a:solidFill>
            <a:schemeClr val="accent6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ja-JP" altLang="en-US" dirty="0" smtClean="0">
                <a:solidFill>
                  <a:schemeClr val="tx1"/>
                </a:solidFill>
              </a:rPr>
              <a:t>貸付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3314209" y="2463400"/>
            <a:ext cx="711219" cy="288032"/>
          </a:xfrm>
          <a:prstGeom prst="rect">
            <a:avLst/>
          </a:prstGeom>
          <a:solidFill>
            <a:schemeClr val="accent6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労働</a:t>
            </a:r>
            <a:r>
              <a:rPr lang="ja-JP" altLang="en-US" dirty="0">
                <a:solidFill>
                  <a:schemeClr val="tx1"/>
                </a:solidFill>
              </a:rPr>
              <a:t>？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5616116" y="3717032"/>
            <a:ext cx="936104" cy="288032"/>
          </a:xfrm>
          <a:prstGeom prst="rect">
            <a:avLst/>
          </a:prstGeom>
          <a:solidFill>
            <a:schemeClr val="accent6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ja-JP" altLang="en-US" dirty="0">
                <a:solidFill>
                  <a:schemeClr val="tx1"/>
                </a:solidFill>
              </a:rPr>
              <a:t>報酬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6000061" y="4403669"/>
            <a:ext cx="922144" cy="309634"/>
          </a:xfrm>
          <a:prstGeom prst="rect">
            <a:avLst/>
          </a:prstGeom>
          <a:solidFill>
            <a:schemeClr val="accent6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労働？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3779246" y="4160473"/>
            <a:ext cx="1152128" cy="288032"/>
          </a:xfrm>
          <a:prstGeom prst="rect">
            <a:avLst/>
          </a:prstGeom>
          <a:solidFill>
            <a:schemeClr val="tx2">
              <a:lumMod val="20000"/>
              <a:lumOff val="8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chemeClr val="tx1"/>
                </a:solidFill>
              </a:rPr>
              <a:t>資本金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1345067" y="3268420"/>
            <a:ext cx="936104" cy="288032"/>
          </a:xfrm>
          <a:prstGeom prst="rect">
            <a:avLst/>
          </a:prstGeom>
          <a:solidFill>
            <a:schemeClr val="tx2">
              <a:lumMod val="20000"/>
              <a:lumOff val="8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資産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3928332" y="3127107"/>
            <a:ext cx="1152128" cy="288032"/>
          </a:xfrm>
          <a:prstGeom prst="rect">
            <a:avLst/>
          </a:prstGeom>
          <a:solidFill>
            <a:schemeClr val="tx2">
              <a:lumMod val="20000"/>
              <a:lumOff val="8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備品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2162081" y="2335019"/>
            <a:ext cx="936104" cy="288032"/>
          </a:xfrm>
          <a:prstGeom prst="rect">
            <a:avLst/>
          </a:prstGeom>
          <a:solidFill>
            <a:schemeClr val="tx2">
              <a:lumMod val="20000"/>
              <a:lumOff val="8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chemeClr val="tx1"/>
                </a:solidFill>
              </a:rPr>
              <a:t>私物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2983112" y="3403328"/>
            <a:ext cx="629267" cy="288032"/>
          </a:xfrm>
          <a:prstGeom prst="rect">
            <a:avLst/>
          </a:prstGeom>
          <a:solidFill>
            <a:schemeClr val="accent6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ja-JP" altLang="en-US" dirty="0">
                <a:solidFill>
                  <a:schemeClr val="tx1"/>
                </a:solidFill>
              </a:rPr>
              <a:t>報酬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34" name="円/楕円 33"/>
          <p:cNvSpPr/>
          <p:nvPr/>
        </p:nvSpPr>
        <p:spPr>
          <a:xfrm>
            <a:off x="3202166" y="5191268"/>
            <a:ext cx="1146003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国</a:t>
            </a:r>
            <a:endParaRPr kumimoji="1" lang="ja-JP" altLang="en-US" dirty="0"/>
          </a:p>
        </p:txBody>
      </p:sp>
      <p:sp>
        <p:nvSpPr>
          <p:cNvPr id="36" name="正方形/長方形 35"/>
          <p:cNvSpPr/>
          <p:nvPr/>
        </p:nvSpPr>
        <p:spPr>
          <a:xfrm>
            <a:off x="2242742" y="4941168"/>
            <a:ext cx="1351693" cy="1104672"/>
          </a:xfrm>
          <a:prstGeom prst="rect">
            <a:avLst/>
          </a:prstGeom>
          <a:solidFill>
            <a:schemeClr val="accent6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ja-JP" altLang="en-US" dirty="0" smtClean="0">
                <a:solidFill>
                  <a:schemeClr val="tx1"/>
                </a:solidFill>
              </a:rPr>
              <a:t>厚生年金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dirty="0">
                <a:solidFill>
                  <a:schemeClr val="tx1"/>
                </a:solidFill>
              </a:rPr>
              <a:t>雇用</a:t>
            </a:r>
            <a:r>
              <a:rPr lang="ja-JP" altLang="en-US" dirty="0" smtClean="0">
                <a:solidFill>
                  <a:schemeClr val="tx1"/>
                </a:solidFill>
              </a:rPr>
              <a:t>保険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dirty="0" smtClean="0">
                <a:solidFill>
                  <a:schemeClr val="tx1"/>
                </a:solidFill>
              </a:rPr>
              <a:t>源泉所得税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dirty="0" smtClean="0">
                <a:solidFill>
                  <a:schemeClr val="tx1"/>
                </a:solidFill>
              </a:rPr>
              <a:t>住民税</a:t>
            </a:r>
            <a:endParaRPr lang="en-US" altLang="ja-JP" dirty="0" smtClean="0">
              <a:solidFill>
                <a:schemeClr val="tx1"/>
              </a:solidFill>
            </a:endParaRPr>
          </a:p>
        </p:txBody>
      </p:sp>
      <p:sp>
        <p:nvSpPr>
          <p:cNvPr id="37" name="正方形/長方形 36"/>
          <p:cNvSpPr/>
          <p:nvPr/>
        </p:nvSpPr>
        <p:spPr>
          <a:xfrm>
            <a:off x="5174161" y="2645489"/>
            <a:ext cx="675370" cy="288032"/>
          </a:xfrm>
          <a:prstGeom prst="rect">
            <a:avLst/>
          </a:prstGeom>
          <a:solidFill>
            <a:schemeClr val="accent6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納入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38" name="正方形/長方形 37"/>
          <p:cNvSpPr/>
          <p:nvPr/>
        </p:nvSpPr>
        <p:spPr>
          <a:xfrm>
            <a:off x="5849531" y="3089073"/>
            <a:ext cx="669034" cy="288032"/>
          </a:xfrm>
          <a:prstGeom prst="rect">
            <a:avLst/>
          </a:prstGeom>
          <a:solidFill>
            <a:schemeClr val="accent6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ja-JP" altLang="en-US" dirty="0">
                <a:solidFill>
                  <a:schemeClr val="tx1"/>
                </a:solidFill>
              </a:rPr>
              <a:t>支払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39" name="円/楕円 38"/>
          <p:cNvSpPr/>
          <p:nvPr/>
        </p:nvSpPr>
        <p:spPr>
          <a:xfrm>
            <a:off x="781564" y="5024092"/>
            <a:ext cx="1146003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保険組合</a:t>
            </a:r>
            <a:endParaRPr kumimoji="1" lang="ja-JP" altLang="en-US" dirty="0"/>
          </a:p>
        </p:txBody>
      </p:sp>
      <p:cxnSp>
        <p:nvCxnSpPr>
          <p:cNvPr id="43" name="直線矢印コネクタ 42"/>
          <p:cNvCxnSpPr>
            <a:endCxn id="26" idx="1"/>
          </p:cNvCxnSpPr>
          <p:nvPr/>
        </p:nvCxnSpPr>
        <p:spPr>
          <a:xfrm>
            <a:off x="3296426" y="3127107"/>
            <a:ext cx="631906" cy="144016"/>
          </a:xfrm>
          <a:prstGeom prst="straightConnector1">
            <a:avLst/>
          </a:prstGeom>
          <a:ln w="38100" cmpd="dbl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矢印コネクタ 43"/>
          <p:cNvCxnSpPr/>
          <p:nvPr/>
        </p:nvCxnSpPr>
        <p:spPr>
          <a:xfrm flipH="1" flipV="1">
            <a:off x="3239410" y="3327575"/>
            <a:ext cx="615046" cy="173433"/>
          </a:xfrm>
          <a:prstGeom prst="straightConnector1">
            <a:avLst/>
          </a:prstGeom>
          <a:ln w="38100" cmpd="dbl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矢印コネクタ 50"/>
          <p:cNvCxnSpPr/>
          <p:nvPr/>
        </p:nvCxnSpPr>
        <p:spPr>
          <a:xfrm flipH="1">
            <a:off x="1763403" y="4113998"/>
            <a:ext cx="2011764" cy="929153"/>
          </a:xfrm>
          <a:prstGeom prst="straightConnector1">
            <a:avLst/>
          </a:prstGeom>
          <a:ln w="38100" cmpd="dbl"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矢印コネクタ 52"/>
          <p:cNvCxnSpPr/>
          <p:nvPr/>
        </p:nvCxnSpPr>
        <p:spPr>
          <a:xfrm flipH="1">
            <a:off x="1529633" y="3861048"/>
            <a:ext cx="234055" cy="1064533"/>
          </a:xfrm>
          <a:prstGeom prst="straightConnector1">
            <a:avLst/>
          </a:prstGeom>
          <a:ln w="38100" cmpd="dbl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正方形/長方形 56"/>
          <p:cNvSpPr/>
          <p:nvPr/>
        </p:nvSpPr>
        <p:spPr>
          <a:xfrm>
            <a:off x="3344593" y="4776112"/>
            <a:ext cx="1061436" cy="402414"/>
          </a:xfrm>
          <a:prstGeom prst="rect">
            <a:avLst/>
          </a:prstGeom>
          <a:solidFill>
            <a:schemeClr val="accent6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(</a:t>
            </a:r>
            <a:r>
              <a:rPr lang="ja-JP" altLang="en-US" dirty="0" smtClean="0">
                <a:solidFill>
                  <a:schemeClr val="tx1"/>
                </a:solidFill>
              </a:rPr>
              <a:t>法人税？</a:t>
            </a:r>
            <a:r>
              <a:rPr lang="en-US" altLang="ja-JP" dirty="0" smtClean="0">
                <a:solidFill>
                  <a:schemeClr val="tx1"/>
                </a:solidFill>
              </a:rPr>
              <a:t>)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58" name="直線矢印コネクタ 57"/>
          <p:cNvCxnSpPr/>
          <p:nvPr/>
        </p:nvCxnSpPr>
        <p:spPr>
          <a:xfrm>
            <a:off x="2272286" y="3931728"/>
            <a:ext cx="1285970" cy="1210486"/>
          </a:xfrm>
          <a:prstGeom prst="straightConnector1">
            <a:avLst/>
          </a:prstGeom>
          <a:ln w="38100" cmpd="dbl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正方形/長方形 62"/>
          <p:cNvSpPr/>
          <p:nvPr/>
        </p:nvSpPr>
        <p:spPr>
          <a:xfrm>
            <a:off x="603420" y="4216694"/>
            <a:ext cx="926213" cy="559418"/>
          </a:xfrm>
          <a:prstGeom prst="rect">
            <a:avLst/>
          </a:prstGeom>
          <a:pattFill prst="ltDnDiag">
            <a:fgClr>
              <a:schemeClr val="accent6">
                <a:lumMod val="60000"/>
                <a:lumOff val="4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ja-JP" altLang="en-US" dirty="0">
                <a:solidFill>
                  <a:schemeClr val="tx1"/>
                </a:solidFill>
              </a:rPr>
              <a:t>健康</a:t>
            </a:r>
            <a:r>
              <a:rPr lang="ja-JP" altLang="en-US" dirty="0" smtClean="0">
                <a:solidFill>
                  <a:schemeClr val="tx1"/>
                </a:solidFill>
              </a:rPr>
              <a:t>保険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介護保険？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64" name="直線矢印コネクタ 63"/>
          <p:cNvCxnSpPr/>
          <p:nvPr/>
        </p:nvCxnSpPr>
        <p:spPr>
          <a:xfrm flipV="1">
            <a:off x="5527123" y="2972027"/>
            <a:ext cx="779404" cy="355548"/>
          </a:xfrm>
          <a:prstGeom prst="straightConnector1">
            <a:avLst/>
          </a:prstGeom>
          <a:ln w="38100" cmpd="dbl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直線矢印コネクタ 66"/>
          <p:cNvCxnSpPr/>
          <p:nvPr/>
        </p:nvCxnSpPr>
        <p:spPr>
          <a:xfrm flipH="1">
            <a:off x="5327341" y="2780928"/>
            <a:ext cx="723172" cy="382199"/>
          </a:xfrm>
          <a:prstGeom prst="straightConnector1">
            <a:avLst/>
          </a:prstGeom>
          <a:ln w="38100" cmpd="dbl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直線矢印コネクタ 71"/>
          <p:cNvCxnSpPr/>
          <p:nvPr/>
        </p:nvCxnSpPr>
        <p:spPr>
          <a:xfrm flipH="1" flipV="1">
            <a:off x="5704641" y="4024093"/>
            <a:ext cx="1281976" cy="179811"/>
          </a:xfrm>
          <a:prstGeom prst="straightConnector1">
            <a:avLst/>
          </a:prstGeom>
          <a:ln w="38100" cmpd="dbl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直線矢印コネクタ 74"/>
          <p:cNvCxnSpPr/>
          <p:nvPr/>
        </p:nvCxnSpPr>
        <p:spPr>
          <a:xfrm>
            <a:off x="5719124" y="4204524"/>
            <a:ext cx="1267493" cy="199145"/>
          </a:xfrm>
          <a:prstGeom prst="straightConnector1">
            <a:avLst/>
          </a:prstGeom>
          <a:ln w="38100" cmpd="dbl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円/楕円 79"/>
          <p:cNvSpPr/>
          <p:nvPr/>
        </p:nvSpPr>
        <p:spPr>
          <a:xfrm>
            <a:off x="961422" y="3433762"/>
            <a:ext cx="3021592" cy="1829513"/>
          </a:xfrm>
          <a:prstGeom prst="ellipse">
            <a:avLst/>
          </a:prstGeom>
          <a:noFill/>
          <a:ln>
            <a:solidFill>
              <a:srgbClr val="FF6699">
                <a:alpha val="49804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dirty="0" smtClean="0"/>
          </a:p>
        </p:txBody>
      </p:sp>
      <p:sp>
        <p:nvSpPr>
          <p:cNvPr id="81" name="円/楕円 80"/>
          <p:cNvSpPr/>
          <p:nvPr/>
        </p:nvSpPr>
        <p:spPr>
          <a:xfrm>
            <a:off x="6084168" y="1628800"/>
            <a:ext cx="1728192" cy="15841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その他</a:t>
            </a:r>
            <a:endParaRPr kumimoji="1" lang="ja-JP" altLang="en-US" dirty="0"/>
          </a:p>
        </p:txBody>
      </p:sp>
      <p:cxnSp>
        <p:nvCxnSpPr>
          <p:cNvPr id="83" name="直線矢印コネクタ 82"/>
          <p:cNvCxnSpPr/>
          <p:nvPr/>
        </p:nvCxnSpPr>
        <p:spPr>
          <a:xfrm>
            <a:off x="4992139" y="4659895"/>
            <a:ext cx="354598" cy="531373"/>
          </a:xfrm>
          <a:prstGeom prst="straightConnector1">
            <a:avLst/>
          </a:prstGeom>
          <a:ln w="38100" cmpd="dbl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直線矢印コネクタ 85"/>
          <p:cNvCxnSpPr/>
          <p:nvPr/>
        </p:nvCxnSpPr>
        <p:spPr>
          <a:xfrm flipH="1" flipV="1">
            <a:off x="5193890" y="4581128"/>
            <a:ext cx="305694" cy="500652"/>
          </a:xfrm>
          <a:prstGeom prst="straightConnector1">
            <a:avLst/>
          </a:prstGeom>
          <a:ln w="38100" cmpd="dbl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正方形/長方形 101"/>
          <p:cNvSpPr/>
          <p:nvPr/>
        </p:nvSpPr>
        <p:spPr>
          <a:xfrm>
            <a:off x="4682361" y="5063582"/>
            <a:ext cx="554754" cy="309634"/>
          </a:xfrm>
          <a:prstGeom prst="rect">
            <a:avLst/>
          </a:prstGeom>
          <a:solidFill>
            <a:schemeClr val="accent6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ja-JP" altLang="en-US" dirty="0">
                <a:solidFill>
                  <a:schemeClr val="tx1"/>
                </a:solidFill>
              </a:rPr>
              <a:t>振込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03" name="正方形/長方形 102"/>
          <p:cNvSpPr/>
          <p:nvPr/>
        </p:nvSpPr>
        <p:spPr>
          <a:xfrm>
            <a:off x="5386963" y="4558486"/>
            <a:ext cx="672720" cy="309634"/>
          </a:xfrm>
          <a:prstGeom prst="rect">
            <a:avLst/>
          </a:prstGeom>
          <a:solidFill>
            <a:schemeClr val="accent6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ja-JP" altLang="en-US" dirty="0" smtClean="0">
                <a:solidFill>
                  <a:schemeClr val="tx1"/>
                </a:solidFill>
              </a:rPr>
              <a:t>株券</a:t>
            </a:r>
            <a:r>
              <a:rPr lang="ja-JP" altLang="en-US" dirty="0">
                <a:solidFill>
                  <a:schemeClr val="tx1"/>
                </a:solidFill>
              </a:rPr>
              <a:t>？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04" name="円/楕円 103"/>
          <p:cNvSpPr/>
          <p:nvPr/>
        </p:nvSpPr>
        <p:spPr>
          <a:xfrm>
            <a:off x="4406029" y="4414836"/>
            <a:ext cx="1752704" cy="1159797"/>
          </a:xfrm>
          <a:prstGeom prst="ellipse">
            <a:avLst/>
          </a:prstGeom>
          <a:noFill/>
          <a:ln>
            <a:solidFill>
              <a:srgbClr val="FF6699">
                <a:alpha val="49804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dirty="0" smtClean="0"/>
          </a:p>
        </p:txBody>
      </p:sp>
      <p:sp>
        <p:nvSpPr>
          <p:cNvPr id="105" name="円/楕円 104"/>
          <p:cNvSpPr/>
          <p:nvPr/>
        </p:nvSpPr>
        <p:spPr>
          <a:xfrm>
            <a:off x="3344593" y="2640154"/>
            <a:ext cx="1061436" cy="486953"/>
          </a:xfrm>
          <a:prstGeom prst="ellipse">
            <a:avLst/>
          </a:prstGeom>
          <a:noFill/>
          <a:ln>
            <a:solidFill>
              <a:srgbClr val="FF6699">
                <a:alpha val="49804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dirty="0" smtClean="0"/>
          </a:p>
        </p:txBody>
      </p:sp>
      <p:sp>
        <p:nvSpPr>
          <p:cNvPr id="109" name="円/楕円 108"/>
          <p:cNvSpPr/>
          <p:nvPr/>
        </p:nvSpPr>
        <p:spPr>
          <a:xfrm>
            <a:off x="5822152" y="3617571"/>
            <a:ext cx="1061436" cy="1199855"/>
          </a:xfrm>
          <a:prstGeom prst="ellipse">
            <a:avLst/>
          </a:prstGeom>
          <a:noFill/>
          <a:ln>
            <a:solidFill>
              <a:srgbClr val="FF6699">
                <a:alpha val="49804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12930344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報酬</a:t>
            </a:r>
            <a:r>
              <a:rPr lang="ja-JP" altLang="en-US" dirty="0"/>
              <a:t>について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報酬額から天引きして給与の振込</a:t>
            </a:r>
            <a:endParaRPr kumimoji="1" lang="en-US" altLang="ja-JP" dirty="0" smtClean="0"/>
          </a:p>
          <a:p>
            <a:pPr lvl="1"/>
            <a:r>
              <a:rPr lang="ja-JP" altLang="en-US" dirty="0"/>
              <a:t>健康</a:t>
            </a:r>
            <a:r>
              <a:rPr lang="ja-JP" altLang="en-US" dirty="0" smtClean="0"/>
              <a:t>組合は任意継続なので個人で払う？</a:t>
            </a:r>
            <a:endParaRPr kumimoji="1" lang="ja-JP" altLang="en-US" dirty="0"/>
          </a:p>
        </p:txBody>
      </p:sp>
      <p:sp>
        <p:nvSpPr>
          <p:cNvPr id="4" name="円/楕円 3"/>
          <p:cNvSpPr/>
          <p:nvPr/>
        </p:nvSpPr>
        <p:spPr>
          <a:xfrm>
            <a:off x="1949525" y="2780928"/>
            <a:ext cx="1728192" cy="15841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発起人</a:t>
            </a:r>
            <a:endParaRPr kumimoji="1" lang="en-US" altLang="ja-JP" dirty="0" smtClean="0"/>
          </a:p>
          <a:p>
            <a:pPr algn="ctr"/>
            <a:r>
              <a:rPr lang="en-US" altLang="ja-JP" dirty="0" smtClean="0"/>
              <a:t>&amp;</a:t>
            </a:r>
            <a:r>
              <a:rPr lang="ja-JP" altLang="en-US" dirty="0" smtClean="0"/>
              <a:t>取締役</a:t>
            </a:r>
            <a:endParaRPr kumimoji="1" lang="ja-JP" altLang="en-US" dirty="0"/>
          </a:p>
        </p:txBody>
      </p:sp>
      <p:sp>
        <p:nvSpPr>
          <p:cNvPr id="5" name="円/楕円 4"/>
          <p:cNvSpPr/>
          <p:nvPr/>
        </p:nvSpPr>
        <p:spPr>
          <a:xfrm>
            <a:off x="4958861" y="2780928"/>
            <a:ext cx="1728192" cy="15841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法人</a:t>
            </a:r>
            <a:endParaRPr kumimoji="1" lang="ja-JP" altLang="en-US" dirty="0"/>
          </a:p>
        </p:txBody>
      </p:sp>
      <p:sp>
        <p:nvSpPr>
          <p:cNvPr id="9" name="正方形/長方形 8"/>
          <p:cNvSpPr/>
          <p:nvPr/>
        </p:nvSpPr>
        <p:spPr>
          <a:xfrm>
            <a:off x="5488419" y="3904589"/>
            <a:ext cx="1152128" cy="288032"/>
          </a:xfrm>
          <a:prstGeom prst="rect">
            <a:avLst/>
          </a:prstGeom>
          <a:solidFill>
            <a:schemeClr val="tx2">
              <a:lumMod val="20000"/>
              <a:lumOff val="8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chemeClr val="tx1"/>
                </a:solidFill>
              </a:rPr>
              <a:t>資金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2592096" y="3904589"/>
            <a:ext cx="936104" cy="288032"/>
          </a:xfrm>
          <a:prstGeom prst="rect">
            <a:avLst/>
          </a:prstGeom>
          <a:solidFill>
            <a:schemeClr val="tx2">
              <a:lumMod val="20000"/>
              <a:lumOff val="8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資産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3555055" y="2991448"/>
            <a:ext cx="1608094" cy="581568"/>
          </a:xfrm>
          <a:prstGeom prst="rect">
            <a:avLst/>
          </a:prstGeom>
          <a:solidFill>
            <a:schemeClr val="accent6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ja-JP" altLang="en-US" dirty="0" smtClean="0">
                <a:solidFill>
                  <a:schemeClr val="tx1"/>
                </a:solidFill>
              </a:rPr>
              <a:t>振込額 </a:t>
            </a:r>
            <a:r>
              <a:rPr lang="en-US" altLang="ja-JP" dirty="0" smtClean="0">
                <a:solidFill>
                  <a:schemeClr val="tx1"/>
                </a:solidFill>
              </a:rPr>
              <a:t>=</a:t>
            </a:r>
          </a:p>
          <a:p>
            <a:pPr algn="ctr"/>
            <a:r>
              <a:rPr lang="ja-JP" altLang="en-US" dirty="0" smtClean="0">
                <a:solidFill>
                  <a:schemeClr val="tx1"/>
                </a:solidFill>
              </a:rPr>
              <a:t>給与支給 </a:t>
            </a:r>
            <a:r>
              <a:rPr lang="en-US" altLang="ja-JP" dirty="0" smtClean="0">
                <a:solidFill>
                  <a:schemeClr val="tx1"/>
                </a:solidFill>
              </a:rPr>
              <a:t>– </a:t>
            </a:r>
            <a:r>
              <a:rPr lang="ja-JP" altLang="en-US" dirty="0">
                <a:solidFill>
                  <a:schemeClr val="tx1"/>
                </a:solidFill>
              </a:rPr>
              <a:t>控除</a:t>
            </a:r>
            <a:endParaRPr lang="en-US" altLang="ja-JP" dirty="0" smtClean="0">
              <a:solidFill>
                <a:schemeClr val="tx1"/>
              </a:solidFill>
            </a:endParaRPr>
          </a:p>
        </p:txBody>
      </p:sp>
      <p:sp>
        <p:nvSpPr>
          <p:cNvPr id="14" name="円/楕円 13"/>
          <p:cNvSpPr/>
          <p:nvPr/>
        </p:nvSpPr>
        <p:spPr>
          <a:xfrm>
            <a:off x="3366607" y="5353198"/>
            <a:ext cx="1146003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国</a:t>
            </a:r>
            <a:endParaRPr kumimoji="1" lang="ja-JP" altLang="en-US" dirty="0"/>
          </a:p>
        </p:txBody>
      </p:sp>
      <p:cxnSp>
        <p:nvCxnSpPr>
          <p:cNvPr id="19" name="直線矢印コネクタ 18"/>
          <p:cNvCxnSpPr/>
          <p:nvPr/>
        </p:nvCxnSpPr>
        <p:spPr>
          <a:xfrm flipH="1">
            <a:off x="3972716" y="3737866"/>
            <a:ext cx="772772" cy="1"/>
          </a:xfrm>
          <a:prstGeom prst="straightConnector1">
            <a:avLst/>
          </a:prstGeom>
          <a:ln w="38100" cmpd="dbl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矢印コネクタ 19"/>
          <p:cNvCxnSpPr/>
          <p:nvPr/>
        </p:nvCxnSpPr>
        <p:spPr>
          <a:xfrm>
            <a:off x="3060148" y="4383967"/>
            <a:ext cx="617569" cy="928433"/>
          </a:xfrm>
          <a:prstGeom prst="straightConnector1">
            <a:avLst/>
          </a:prstGeom>
          <a:ln w="38100" cmpd="dbl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矢印コネクタ 20"/>
          <p:cNvCxnSpPr/>
          <p:nvPr/>
        </p:nvCxnSpPr>
        <p:spPr>
          <a:xfrm flipH="1">
            <a:off x="2367814" y="4192621"/>
            <a:ext cx="2676578" cy="1252603"/>
          </a:xfrm>
          <a:prstGeom prst="straightConnector1">
            <a:avLst/>
          </a:prstGeom>
          <a:ln w="38100" cmpd="dbl"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矢印コネクタ 21"/>
          <p:cNvCxnSpPr/>
          <p:nvPr/>
        </p:nvCxnSpPr>
        <p:spPr>
          <a:xfrm flipH="1">
            <a:off x="4302997" y="4383967"/>
            <a:ext cx="1125286" cy="1061257"/>
          </a:xfrm>
          <a:prstGeom prst="straightConnector1">
            <a:avLst/>
          </a:prstGeom>
          <a:ln w="38100" cmpd="dbl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正方形/長方形 39"/>
          <p:cNvSpPr/>
          <p:nvPr/>
        </p:nvSpPr>
        <p:spPr>
          <a:xfrm>
            <a:off x="4654429" y="5196906"/>
            <a:ext cx="1351693" cy="1104672"/>
          </a:xfrm>
          <a:prstGeom prst="rect">
            <a:avLst/>
          </a:prstGeom>
          <a:solidFill>
            <a:schemeClr val="accent6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ja-JP" altLang="en-US" dirty="0" smtClean="0">
                <a:solidFill>
                  <a:schemeClr val="tx1"/>
                </a:solidFill>
              </a:rPr>
              <a:t>厚生年金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dirty="0">
                <a:solidFill>
                  <a:schemeClr val="tx1"/>
                </a:solidFill>
              </a:rPr>
              <a:t>雇用</a:t>
            </a:r>
            <a:r>
              <a:rPr lang="ja-JP" altLang="en-US" dirty="0" smtClean="0">
                <a:solidFill>
                  <a:schemeClr val="tx1"/>
                </a:solidFill>
              </a:rPr>
              <a:t>保険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dirty="0" smtClean="0">
                <a:solidFill>
                  <a:schemeClr val="tx1"/>
                </a:solidFill>
              </a:rPr>
              <a:t>源泉所得税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dirty="0" smtClean="0">
                <a:solidFill>
                  <a:schemeClr val="tx1"/>
                </a:solidFill>
              </a:rPr>
              <a:t>住民税</a:t>
            </a:r>
            <a:endParaRPr lang="en-US" altLang="ja-JP" dirty="0" smtClean="0">
              <a:solidFill>
                <a:schemeClr val="tx1"/>
              </a:solidFill>
            </a:endParaRPr>
          </a:p>
        </p:txBody>
      </p:sp>
      <p:sp>
        <p:nvSpPr>
          <p:cNvPr id="41" name="正方形/長方形 40"/>
          <p:cNvSpPr/>
          <p:nvPr/>
        </p:nvSpPr>
        <p:spPr>
          <a:xfrm>
            <a:off x="1904708" y="4616404"/>
            <a:ext cx="926213" cy="559418"/>
          </a:xfrm>
          <a:prstGeom prst="rect">
            <a:avLst/>
          </a:prstGeom>
          <a:pattFill prst="ltDnDiag">
            <a:fgClr>
              <a:schemeClr val="accent6">
                <a:lumMod val="60000"/>
                <a:lumOff val="4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ja-JP" altLang="en-US" dirty="0">
                <a:solidFill>
                  <a:schemeClr val="tx1"/>
                </a:solidFill>
              </a:rPr>
              <a:t>健康</a:t>
            </a:r>
            <a:r>
              <a:rPr lang="ja-JP" altLang="en-US" dirty="0" smtClean="0">
                <a:solidFill>
                  <a:schemeClr val="tx1"/>
                </a:solidFill>
              </a:rPr>
              <a:t>保険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介護保険？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42" name="円/楕円 41"/>
          <p:cNvSpPr/>
          <p:nvPr/>
        </p:nvSpPr>
        <p:spPr>
          <a:xfrm>
            <a:off x="1043608" y="5243258"/>
            <a:ext cx="1146003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保険組合</a:t>
            </a:r>
            <a:endParaRPr kumimoji="1" lang="ja-JP" altLang="en-US" dirty="0"/>
          </a:p>
        </p:txBody>
      </p:sp>
      <p:cxnSp>
        <p:nvCxnSpPr>
          <p:cNvPr id="43" name="直線矢印コネクタ 42"/>
          <p:cNvCxnSpPr/>
          <p:nvPr/>
        </p:nvCxnSpPr>
        <p:spPr>
          <a:xfrm flipH="1">
            <a:off x="1763688" y="4383967"/>
            <a:ext cx="508598" cy="859291"/>
          </a:xfrm>
          <a:prstGeom prst="straightConnector1">
            <a:avLst/>
          </a:prstGeom>
          <a:ln w="38100" cmpd="dbl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正方形/長方形 45"/>
          <p:cNvSpPr/>
          <p:nvPr/>
        </p:nvSpPr>
        <p:spPr>
          <a:xfrm>
            <a:off x="4833858" y="4694906"/>
            <a:ext cx="1061436" cy="402414"/>
          </a:xfrm>
          <a:prstGeom prst="rect">
            <a:avLst/>
          </a:prstGeom>
          <a:solidFill>
            <a:schemeClr val="accent6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(</a:t>
            </a:r>
            <a:r>
              <a:rPr lang="ja-JP" altLang="en-US" dirty="0" smtClean="0">
                <a:solidFill>
                  <a:schemeClr val="tx1"/>
                </a:solidFill>
              </a:rPr>
              <a:t>法人税？</a:t>
            </a:r>
            <a:r>
              <a:rPr lang="en-US" altLang="ja-JP" dirty="0" smtClean="0">
                <a:solidFill>
                  <a:schemeClr val="tx1"/>
                </a:solidFill>
              </a:rPr>
              <a:t>)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52563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株の売買について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前提</a:t>
            </a:r>
            <a:r>
              <a:rPr lang="en-US" altLang="ja-JP" dirty="0" smtClean="0"/>
              <a:t>:</a:t>
            </a:r>
            <a:r>
              <a:rPr lang="ja-JP" altLang="en-US" dirty="0" smtClean="0"/>
              <a:t>譲渡制限株式。既存の</a:t>
            </a:r>
            <a:r>
              <a:rPr lang="ja-JP" altLang="en-US" dirty="0" err="1" smtClean="0"/>
              <a:t>を</a:t>
            </a:r>
            <a:r>
              <a:rPr lang="ja-JP" altLang="en-US" dirty="0" smtClean="0"/>
              <a:t>売る場合と新株を売る場合と。</a:t>
            </a:r>
            <a:endParaRPr kumimoji="1" lang="en-US" altLang="ja-JP" dirty="0" smtClean="0"/>
          </a:p>
          <a:p>
            <a:r>
              <a:rPr lang="ja-JP" altLang="en-US" dirty="0" smtClean="0"/>
              <a:t>株主はどうやって入金するのか</a:t>
            </a:r>
            <a:endParaRPr kumimoji="1" lang="en-US" altLang="ja-JP" dirty="0" smtClean="0"/>
          </a:p>
          <a:p>
            <a:r>
              <a:rPr kumimoji="1" lang="ja-JP" altLang="en-US" dirty="0" smtClean="0"/>
              <a:t>株券</a:t>
            </a:r>
            <a:r>
              <a:rPr kumimoji="1" lang="ja-JP" altLang="en-US" dirty="0" smtClean="0"/>
              <a:t>のような物はどうやって発行するのか</a:t>
            </a:r>
            <a:endParaRPr kumimoji="1" lang="en-US" altLang="ja-JP" dirty="0" smtClean="0"/>
          </a:p>
          <a:p>
            <a:r>
              <a:rPr lang="ja-JP" altLang="en-US" dirty="0" smtClean="0"/>
              <a:t>それら</a:t>
            </a:r>
            <a:r>
              <a:rPr lang="ja-JP" altLang="en-US" dirty="0" smtClean="0"/>
              <a:t>を何処に記録して、どう保存するのか。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株主名簿</a:t>
            </a:r>
            <a:r>
              <a:rPr lang="ja-JP" altLang="en-US" dirty="0" smtClean="0"/>
              <a:t>？</a:t>
            </a:r>
            <a:endParaRPr lang="en-US" altLang="ja-JP" dirty="0" smtClean="0"/>
          </a:p>
        </p:txBody>
      </p:sp>
      <p:sp>
        <p:nvSpPr>
          <p:cNvPr id="4" name="円/楕円 3"/>
          <p:cNvSpPr/>
          <p:nvPr/>
        </p:nvSpPr>
        <p:spPr>
          <a:xfrm>
            <a:off x="3779912" y="4437112"/>
            <a:ext cx="1728192" cy="15841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法人</a:t>
            </a:r>
            <a:endParaRPr kumimoji="1" lang="ja-JP" altLang="en-US" dirty="0"/>
          </a:p>
        </p:txBody>
      </p:sp>
      <p:sp>
        <p:nvSpPr>
          <p:cNvPr id="5" name="円/楕円 4"/>
          <p:cNvSpPr/>
          <p:nvPr/>
        </p:nvSpPr>
        <p:spPr>
          <a:xfrm>
            <a:off x="6876256" y="4763421"/>
            <a:ext cx="1067436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株主</a:t>
            </a:r>
            <a:endParaRPr kumimoji="1" lang="ja-JP" altLang="en-US" dirty="0"/>
          </a:p>
        </p:txBody>
      </p:sp>
      <p:sp>
        <p:nvSpPr>
          <p:cNvPr id="6" name="正方形/長方形 5"/>
          <p:cNvSpPr/>
          <p:nvPr/>
        </p:nvSpPr>
        <p:spPr>
          <a:xfrm>
            <a:off x="4043126" y="4808545"/>
            <a:ext cx="1152128" cy="288032"/>
          </a:xfrm>
          <a:prstGeom prst="rect">
            <a:avLst/>
          </a:prstGeom>
          <a:solidFill>
            <a:schemeClr val="tx2">
              <a:lumMod val="20000"/>
              <a:lumOff val="8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chemeClr val="tx1"/>
                </a:solidFill>
              </a:rPr>
              <a:t>資本金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7" name="直線矢印コネクタ 6"/>
          <p:cNvCxnSpPr/>
          <p:nvPr/>
        </p:nvCxnSpPr>
        <p:spPr>
          <a:xfrm>
            <a:off x="5680095" y="5301208"/>
            <a:ext cx="908129" cy="0"/>
          </a:xfrm>
          <a:prstGeom prst="straightConnector1">
            <a:avLst/>
          </a:prstGeom>
          <a:ln w="38100" cmpd="dbl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矢印コネクタ 7"/>
          <p:cNvCxnSpPr/>
          <p:nvPr/>
        </p:nvCxnSpPr>
        <p:spPr>
          <a:xfrm flipH="1" flipV="1">
            <a:off x="5626948" y="5070341"/>
            <a:ext cx="1008112" cy="1"/>
          </a:xfrm>
          <a:prstGeom prst="straightConnector1">
            <a:avLst/>
          </a:prstGeom>
          <a:ln w="38100" cmpd="dbl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正方形/長方形 8"/>
          <p:cNvSpPr/>
          <p:nvPr/>
        </p:nvSpPr>
        <p:spPr>
          <a:xfrm>
            <a:off x="5857394" y="5446897"/>
            <a:ext cx="554754" cy="309634"/>
          </a:xfrm>
          <a:prstGeom prst="rect">
            <a:avLst/>
          </a:prstGeom>
          <a:solidFill>
            <a:schemeClr val="accent6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ja-JP" altLang="en-US" dirty="0">
                <a:solidFill>
                  <a:schemeClr val="tx1"/>
                </a:solidFill>
              </a:rPr>
              <a:t>振込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5868144" y="4608604"/>
            <a:ext cx="554754" cy="309634"/>
          </a:xfrm>
          <a:prstGeom prst="rect">
            <a:avLst/>
          </a:prstGeom>
          <a:solidFill>
            <a:schemeClr val="accent6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ja-JP" altLang="en-US" dirty="0">
                <a:solidFill>
                  <a:schemeClr val="tx1"/>
                </a:solidFill>
              </a:rPr>
              <a:t>株券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50267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取引先とのやり取り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契約書</a:t>
            </a:r>
            <a:r>
              <a:rPr lang="ja-JP" altLang="en-US" dirty="0" smtClean="0"/>
              <a:t>、発注書、納品書。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請求書、領収書。</a:t>
            </a:r>
            <a:endParaRPr lang="en-US" altLang="ja-JP" dirty="0" smtClean="0"/>
          </a:p>
          <a:p>
            <a:endParaRPr kumimoji="1" lang="en-US" altLang="ja-JP" dirty="0"/>
          </a:p>
          <a:p>
            <a:r>
              <a:rPr lang="ja-JP" altLang="en-US" dirty="0"/>
              <a:t>帳簿</a:t>
            </a:r>
            <a:r>
              <a:rPr kumimoji="1" lang="ja-JP" altLang="en-US" dirty="0" smtClean="0"/>
              <a:t>的には領収書の額だけ？</a:t>
            </a:r>
            <a:endParaRPr kumimoji="1" lang="en-US" altLang="ja-JP" dirty="0" smtClean="0"/>
          </a:p>
        </p:txBody>
      </p:sp>
      <p:sp>
        <p:nvSpPr>
          <p:cNvPr id="4" name="円/楕円 3"/>
          <p:cNvSpPr/>
          <p:nvPr/>
        </p:nvSpPr>
        <p:spPr>
          <a:xfrm>
            <a:off x="5538916" y="4395275"/>
            <a:ext cx="1193324" cy="113826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取引先</a:t>
            </a:r>
            <a:endParaRPr kumimoji="1" lang="ja-JP" altLang="en-US" dirty="0"/>
          </a:p>
        </p:txBody>
      </p:sp>
      <p:sp>
        <p:nvSpPr>
          <p:cNvPr id="5" name="円/楕円 4"/>
          <p:cNvSpPr/>
          <p:nvPr/>
        </p:nvSpPr>
        <p:spPr>
          <a:xfrm>
            <a:off x="2215421" y="4085687"/>
            <a:ext cx="1728192" cy="15841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法人</a:t>
            </a:r>
            <a:endParaRPr kumimoji="1" lang="ja-JP" altLang="en-US" dirty="0"/>
          </a:p>
        </p:txBody>
      </p:sp>
      <p:sp>
        <p:nvSpPr>
          <p:cNvPr id="6" name="正方形/長方形 5"/>
          <p:cNvSpPr/>
          <p:nvPr/>
        </p:nvSpPr>
        <p:spPr>
          <a:xfrm>
            <a:off x="4175956" y="4390029"/>
            <a:ext cx="936104" cy="288032"/>
          </a:xfrm>
          <a:prstGeom prst="rect">
            <a:avLst/>
          </a:prstGeom>
          <a:solidFill>
            <a:schemeClr val="accent6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ja-JP" altLang="en-US" dirty="0">
                <a:solidFill>
                  <a:schemeClr val="tx1"/>
                </a:solidFill>
              </a:rPr>
              <a:t>報酬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4308951" y="5076666"/>
            <a:ext cx="922144" cy="309634"/>
          </a:xfrm>
          <a:prstGeom prst="rect">
            <a:avLst/>
          </a:prstGeom>
          <a:solidFill>
            <a:schemeClr val="accent6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労働？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2339752" y="5245510"/>
            <a:ext cx="1152128" cy="288032"/>
          </a:xfrm>
          <a:prstGeom prst="rect">
            <a:avLst/>
          </a:prstGeom>
          <a:solidFill>
            <a:schemeClr val="tx2">
              <a:lumMod val="20000"/>
              <a:lumOff val="8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chemeClr val="tx1"/>
                </a:solidFill>
              </a:rPr>
              <a:t>資本金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12" name="直線矢印コネクタ 11"/>
          <p:cNvCxnSpPr/>
          <p:nvPr/>
        </p:nvCxnSpPr>
        <p:spPr>
          <a:xfrm flipH="1">
            <a:off x="4175958" y="4786996"/>
            <a:ext cx="1188130" cy="0"/>
          </a:xfrm>
          <a:prstGeom prst="straightConnector1">
            <a:avLst/>
          </a:prstGeom>
          <a:ln w="38100" cmpd="dbl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矢印コネクタ 12"/>
          <p:cNvCxnSpPr/>
          <p:nvPr/>
        </p:nvCxnSpPr>
        <p:spPr>
          <a:xfrm>
            <a:off x="4218985" y="4996243"/>
            <a:ext cx="1252544" cy="0"/>
          </a:xfrm>
          <a:prstGeom prst="straightConnector1">
            <a:avLst/>
          </a:prstGeom>
          <a:ln w="38100" cmpd="dbl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25225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費用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法人の分担が</a:t>
            </a:r>
            <a:r>
              <a:rPr kumimoji="1" lang="en-US" altLang="ja-JP" dirty="0" smtClean="0"/>
              <a:t>100%</a:t>
            </a:r>
            <a:r>
              <a:rPr kumimoji="1" lang="ja-JP" altLang="en-US" dirty="0" smtClean="0"/>
              <a:t>だと簡単だけれど、住居とメーターを分けてない時の水道光熱費のように割合負担がある時は、誰がどう払うか？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予想</a:t>
            </a:r>
            <a:r>
              <a:rPr lang="en-US" altLang="ja-JP" dirty="0" smtClean="0"/>
              <a:t>) </a:t>
            </a:r>
            <a:r>
              <a:rPr lang="ja-JP" altLang="en-US" dirty="0" smtClean="0"/>
              <a:t>住居の所有者が払うので、建て替えになる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建て替えの場合に必要な書類は？</a:t>
            </a:r>
            <a:endParaRPr lang="en-US" altLang="ja-JP" dirty="0" smtClean="0"/>
          </a:p>
        </p:txBody>
      </p:sp>
      <p:sp>
        <p:nvSpPr>
          <p:cNvPr id="4" name="円/楕円 3"/>
          <p:cNvSpPr/>
          <p:nvPr/>
        </p:nvSpPr>
        <p:spPr>
          <a:xfrm>
            <a:off x="1546127" y="4529233"/>
            <a:ext cx="1728192" cy="15841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法人</a:t>
            </a:r>
            <a:endParaRPr kumimoji="1" lang="ja-JP" altLang="en-US" dirty="0"/>
          </a:p>
        </p:txBody>
      </p:sp>
      <p:sp>
        <p:nvSpPr>
          <p:cNvPr id="5" name="正方形/長方形 4"/>
          <p:cNvSpPr/>
          <p:nvPr/>
        </p:nvSpPr>
        <p:spPr>
          <a:xfrm>
            <a:off x="1526442" y="5620746"/>
            <a:ext cx="1152128" cy="288032"/>
          </a:xfrm>
          <a:prstGeom prst="rect">
            <a:avLst/>
          </a:prstGeom>
          <a:solidFill>
            <a:schemeClr val="tx2">
              <a:lumMod val="20000"/>
              <a:lumOff val="8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chemeClr val="tx1"/>
                </a:solidFill>
              </a:rPr>
              <a:t>資本金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675528" y="4587380"/>
            <a:ext cx="1152128" cy="288032"/>
          </a:xfrm>
          <a:prstGeom prst="rect">
            <a:avLst/>
          </a:prstGeom>
          <a:solidFill>
            <a:schemeClr val="tx2">
              <a:lumMod val="20000"/>
              <a:lumOff val="8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備品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4184662" y="4653136"/>
            <a:ext cx="675370" cy="288032"/>
          </a:xfrm>
          <a:prstGeom prst="rect">
            <a:avLst/>
          </a:prstGeom>
          <a:solidFill>
            <a:schemeClr val="accent6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納入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4214301" y="5620746"/>
            <a:ext cx="669034" cy="288032"/>
          </a:xfrm>
          <a:prstGeom prst="rect">
            <a:avLst/>
          </a:prstGeom>
          <a:solidFill>
            <a:schemeClr val="accent6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ja-JP" altLang="en-US" dirty="0">
                <a:solidFill>
                  <a:schemeClr val="tx1"/>
                </a:solidFill>
              </a:rPr>
              <a:t>支払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9" name="直線矢印コネクタ 8"/>
          <p:cNvCxnSpPr/>
          <p:nvPr/>
        </p:nvCxnSpPr>
        <p:spPr>
          <a:xfrm flipH="1">
            <a:off x="3733548" y="5077074"/>
            <a:ext cx="1630540" cy="0"/>
          </a:xfrm>
          <a:prstGeom prst="straightConnector1">
            <a:avLst/>
          </a:prstGeom>
          <a:ln w="38100" cmpd="dbl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円/楕円 9"/>
          <p:cNvSpPr/>
          <p:nvPr/>
        </p:nvSpPr>
        <p:spPr>
          <a:xfrm>
            <a:off x="5559556" y="4549346"/>
            <a:ext cx="1728192" cy="15841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その他</a:t>
            </a:r>
            <a:endParaRPr kumimoji="1" lang="ja-JP" altLang="en-US" dirty="0"/>
          </a:p>
        </p:txBody>
      </p:sp>
      <p:cxnSp>
        <p:nvCxnSpPr>
          <p:cNvPr id="13" name="直線矢印コネクタ 12"/>
          <p:cNvCxnSpPr/>
          <p:nvPr/>
        </p:nvCxnSpPr>
        <p:spPr>
          <a:xfrm>
            <a:off x="3765173" y="5445224"/>
            <a:ext cx="1296144" cy="0"/>
          </a:xfrm>
          <a:prstGeom prst="straightConnector1">
            <a:avLst/>
          </a:prstGeom>
          <a:ln w="38100" cmpd="dbl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13738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予想される費用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オフィス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電気代、通信費、郵送費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机や文房具、掃除道具や蛍光灯</a:t>
            </a:r>
            <a:endParaRPr lang="en-US" altLang="ja-JP" dirty="0" smtClean="0"/>
          </a:p>
          <a:p>
            <a:r>
              <a:rPr lang="ja-JP" altLang="en-US" dirty="0" smtClean="0"/>
              <a:t>開発機材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PC</a:t>
            </a:r>
            <a:r>
              <a:rPr lang="ja-JP" altLang="en-US" dirty="0" err="1" smtClean="0"/>
              <a:t>、</a:t>
            </a:r>
            <a:r>
              <a:rPr lang="ja-JP" altLang="en-US" dirty="0" smtClean="0"/>
              <a:t>周辺機器、ソフトウエア、書籍、プリンタインク</a:t>
            </a:r>
            <a:endParaRPr lang="en-US" altLang="ja-JP" dirty="0" smtClean="0"/>
          </a:p>
          <a:p>
            <a:r>
              <a:rPr lang="ja-JP" altLang="en-US" dirty="0" smtClean="0"/>
              <a:t>その他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交通費</a:t>
            </a:r>
            <a:r>
              <a:rPr lang="en-US" altLang="ja-JP" dirty="0" smtClean="0"/>
              <a:t>(</a:t>
            </a:r>
            <a:r>
              <a:rPr lang="ja-JP" altLang="en-US" dirty="0" smtClean="0"/>
              <a:t>電車とか</a:t>
            </a:r>
            <a:r>
              <a:rPr lang="en-US" altLang="ja-JP" dirty="0" smtClean="0"/>
              <a:t>)</a:t>
            </a:r>
            <a:r>
              <a:rPr lang="ja-JP" altLang="en-US" dirty="0" err="1" smtClean="0"/>
              <a:t>、</a:t>
            </a:r>
            <a:r>
              <a:rPr lang="ja-JP" altLang="en-US" dirty="0" smtClean="0"/>
              <a:t>燃料費</a:t>
            </a:r>
            <a:r>
              <a:rPr lang="en-US" altLang="ja-JP" dirty="0" smtClean="0"/>
              <a:t>(</a:t>
            </a:r>
            <a:r>
              <a:rPr lang="ja-JP" altLang="en-US" dirty="0" smtClean="0"/>
              <a:t>ガソリン代、有料道路</a:t>
            </a:r>
            <a:r>
              <a:rPr lang="en-US" altLang="ja-JP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481741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備品購入の事務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ja-JP" altLang="en-US" dirty="0" smtClean="0"/>
              <a:t>建て替えで購入した場合 </a:t>
            </a:r>
            <a:r>
              <a:rPr kumimoji="1" lang="en-US" altLang="ja-JP" dirty="0" smtClean="0"/>
              <a:t>(</a:t>
            </a:r>
            <a:r>
              <a:rPr lang="ja-JP" altLang="en-US" dirty="0" smtClean="0"/>
              <a:t>とりあえず会社宛名の領収書を取っておけば困らない？</a:t>
            </a:r>
            <a:r>
              <a:rPr lang="en-US" altLang="ja-JP" dirty="0" smtClean="0"/>
              <a:t>)</a:t>
            </a:r>
          </a:p>
          <a:p>
            <a:pPr lvl="1"/>
            <a:r>
              <a:rPr kumimoji="1" lang="ja-JP" altLang="en-US" dirty="0" smtClean="0"/>
              <a:t>会社のカードで購入したのに領収書をもらい忘れた場合、気付くのが遅れて後で作って貰えなかった場合に、どうやって辻褄を合わせるのか。</a:t>
            </a:r>
            <a:endParaRPr kumimoji="1" lang="en-US" altLang="ja-JP" dirty="0" smtClean="0"/>
          </a:p>
          <a:p>
            <a:pPr marL="457200" lvl="1" indent="0">
              <a:buNone/>
            </a:pPr>
            <a:endParaRPr kumimoji="1" lang="en-US" altLang="ja-JP" dirty="0" smtClean="0"/>
          </a:p>
          <a:p>
            <a:r>
              <a:rPr kumimoji="1" lang="ja-JP" altLang="en-US" dirty="0" smtClean="0"/>
              <a:t>費用で購入した備品の扱い。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何年間、どうやって管理するか。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リスト作って棚卸するだけでＯＫ</a:t>
            </a:r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22815270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475</Words>
  <Application>Microsoft Office PowerPoint</Application>
  <PresentationFormat>画面に合わせる (4:3)</PresentationFormat>
  <Paragraphs>107</Paragraphs>
  <Slides>10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1" baseType="lpstr">
      <vt:lpstr>Office ​​テーマ</vt:lpstr>
      <vt:lpstr>株式会社の事務仕事についての考察</vt:lpstr>
      <vt:lpstr>はじめに</vt:lpstr>
      <vt:lpstr>会社に関係する登場人物と お金やモノの流れ</vt:lpstr>
      <vt:lpstr>報酬について</vt:lpstr>
      <vt:lpstr>株の売買について</vt:lpstr>
      <vt:lpstr>取引先とのやり取り</vt:lpstr>
      <vt:lpstr>費用</vt:lpstr>
      <vt:lpstr>予想される費用</vt:lpstr>
      <vt:lpstr>備品購入の事務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会社の</dc:title>
  <dc:creator>yoya</dc:creator>
  <cp:lastModifiedBy>yoya</cp:lastModifiedBy>
  <cp:revision>46</cp:revision>
  <cp:lastPrinted>2013-12-19T23:26:30Z</cp:lastPrinted>
  <dcterms:created xsi:type="dcterms:W3CDTF">2013-12-19T15:18:50Z</dcterms:created>
  <dcterms:modified xsi:type="dcterms:W3CDTF">2013-12-19T23:31:19Z</dcterms:modified>
</cp:coreProperties>
</file>