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</p:sldMasterIdLst>
  <p:sldIdLst>
    <p:sldId id="256" r:id="rId2"/>
    <p:sldId id="258" r:id="rId3"/>
    <p:sldId id="259" r:id="rId4"/>
    <p:sldId id="266" r:id="rId5"/>
    <p:sldId id="261" r:id="rId6"/>
    <p:sldId id="262" r:id="rId7"/>
    <p:sldId id="268" r:id="rId8"/>
    <p:sldId id="263" r:id="rId9"/>
    <p:sldId id="265" r:id="rId10"/>
    <p:sldId id="264" r:id="rId11"/>
    <p:sldId id="267" r:id="rId1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64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6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30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96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13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91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63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0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0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93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B8BC-9E52-0E4E-965B-C283B6C1D7CA}" type="datetimeFigureOut">
              <a:rPr kumimoji="1" lang="ja-JP" altLang="en-US" smtClean="0"/>
              <a:t>2014/09/13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7FBC-04BB-304E-BBCB-0FD8C1AC9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4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yoya@awm.jp" TargetMode="Externa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wm.jp/~yoya/js/windchime/windchime.html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wm.jp/~yoya/js/sf2.js/debug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.hatena.ne.jp/yoya/20140912/php" TargetMode="External"/><Relationship Id="rId3" Type="http://schemas.openxmlformats.org/officeDocument/2006/relationships/hyperlink" Target="http://diary.awm.jp/~yoya/data/2014/09/12/test2-3.m4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ary.awm.jp/~yoya/data/2014/09/13/devicemotion.html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ch.aainc.co.jp/archives/177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iary.awm.jp/~yoya/data/2014/09/13/maracas.html" TargetMode="Externa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iPhone </a:t>
            </a:r>
            <a:r>
              <a:rPr lang="ja-JP" altLang="en-US" dirty="0" smtClean="0"/>
              <a:t>で</a:t>
            </a:r>
            <a:r>
              <a:rPr lang="en-US" altLang="en-US" dirty="0" smtClean="0"/>
              <a:t>マラカス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“</a:t>
            </a:r>
            <a:r>
              <a:rPr lang="ja-JP" altLang="en-US" dirty="0" smtClean="0"/>
              <a:t>よや</a:t>
            </a:r>
            <a:r>
              <a:rPr lang="en-US" altLang="ja-JP" dirty="0" smtClean="0"/>
              <a:t>” </a:t>
            </a:r>
            <a:r>
              <a:rPr lang="en-US" altLang="ja-JP" dirty="0" smtClean="0">
                <a:hlinkClick r:id="rId2"/>
              </a:rPr>
              <a:t>yoya@awm.jp</a:t>
            </a:r>
            <a:endParaRPr lang="en-US" altLang="ja-JP" dirty="0" smtClean="0"/>
          </a:p>
          <a:p>
            <a:r>
              <a:rPr lang="en-US" altLang="ja-JP" dirty="0" smtClean="0"/>
              <a:t>@</a:t>
            </a:r>
            <a:r>
              <a:rPr lang="en-US" altLang="ja-JP" dirty="0" err="1" smtClean="0"/>
              <a:t>yoya</a:t>
            </a:r>
            <a:endParaRPr kumimoji="1" lang="ja-JP" altLang="en-US" dirty="0"/>
          </a:p>
        </p:txBody>
      </p:sp>
      <p:pic>
        <p:nvPicPr>
          <p:cNvPr id="4" name="図 3" descr="saitam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994" y="4622800"/>
            <a:ext cx="13589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6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引っかかった事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iPhone </a:t>
            </a:r>
            <a:r>
              <a:rPr lang="ja-JP" altLang="en-US" dirty="0" smtClean="0"/>
              <a:t>の</a:t>
            </a:r>
            <a:r>
              <a:rPr lang="en-US" altLang="ja-JP" dirty="0"/>
              <a:t> </a:t>
            </a:r>
            <a:r>
              <a:rPr lang="en-US" altLang="ja-JP" dirty="0" smtClean="0"/>
              <a:t>Safari </a:t>
            </a:r>
            <a:r>
              <a:rPr lang="ja-JP" altLang="en-US" dirty="0" smtClean="0"/>
              <a:t>の問題</a:t>
            </a:r>
            <a:endParaRPr lang="en-US" altLang="ja-JP" dirty="0"/>
          </a:p>
          <a:p>
            <a:pPr lvl="1"/>
            <a:r>
              <a:rPr lang="en-US" altLang="ja-JP" dirty="0" err="1" smtClean="0"/>
              <a:t>Performance.now</a:t>
            </a:r>
            <a:r>
              <a:rPr lang="en-US" altLang="ja-JP" dirty="0" smtClean="0"/>
              <a:t>() </a:t>
            </a:r>
            <a:r>
              <a:rPr lang="ja-JP" altLang="en-US" dirty="0" smtClean="0"/>
              <a:t>が使えない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代わりに</a:t>
            </a:r>
            <a:r>
              <a:rPr lang="en-US" altLang="ja-JP" dirty="0"/>
              <a:t> </a:t>
            </a:r>
            <a:r>
              <a:rPr lang="en-US" altLang="ja-JP" dirty="0" err="1" smtClean="0"/>
              <a:t>AudioContext.currentTime</a:t>
            </a:r>
            <a:r>
              <a:rPr lang="en-US" altLang="ja-JP" dirty="0" smtClean="0"/>
              <a:t>;</a:t>
            </a:r>
          </a:p>
          <a:p>
            <a:pPr lvl="2"/>
            <a:r>
              <a:rPr lang="en-US" altLang="ja-JP" dirty="0" err="1" smtClean="0"/>
              <a:t>osc</a:t>
            </a:r>
            <a:r>
              <a:rPr lang="en-US" altLang="ja-JP" dirty="0"/>
              <a:t> </a:t>
            </a:r>
            <a:r>
              <a:rPr lang="ja-JP" altLang="en-US" dirty="0" smtClean="0"/>
              <a:t>を作るとかしないと動かない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しかも</a:t>
            </a:r>
            <a:r>
              <a:rPr lang="en-US" altLang="ja-JP" dirty="0"/>
              <a:t> </a:t>
            </a:r>
            <a:r>
              <a:rPr lang="en-US" altLang="ja-JP" dirty="0" smtClean="0"/>
              <a:t>touch </a:t>
            </a:r>
            <a:r>
              <a:rPr lang="ja-JP" altLang="en-US" dirty="0" smtClean="0"/>
              <a:t>イベント等から呼ばないと</a:t>
            </a:r>
            <a:r>
              <a:rPr lang="ja-JP" altLang="en-US" smtClean="0"/>
              <a:t>作っても駄目。</a:t>
            </a:r>
            <a:endParaRPr lang="en-US" altLang="ja-JP" dirty="0" smtClean="0"/>
          </a:p>
          <a:p>
            <a:pPr lvl="2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61668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以上です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465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altLang="ja-JP" dirty="0" smtClean="0"/>
              <a:t>SoundFont2 </a:t>
            </a:r>
            <a:r>
              <a:rPr lang="ja-JP" altLang="en-US" dirty="0" smtClean="0"/>
              <a:t>を</a:t>
            </a:r>
            <a:r>
              <a:rPr lang="en-US" altLang="ja-JP" dirty="0"/>
              <a:t> </a:t>
            </a:r>
            <a:r>
              <a:rPr lang="en-US" altLang="ja-JP" dirty="0" smtClean="0"/>
              <a:t>JavaScript </a:t>
            </a:r>
            <a:r>
              <a:rPr lang="ja-JP" altLang="en-US" dirty="0" smtClean="0"/>
              <a:t>で分解</a:t>
            </a:r>
            <a:endParaRPr lang="en-US" altLang="ja-JP" dirty="0"/>
          </a:p>
          <a:p>
            <a:pPr marL="742950" lvl="2" indent="-342900"/>
            <a:r>
              <a:rPr lang="en-US" altLang="ja-JP" dirty="0" smtClean="0"/>
              <a:t>https://</a:t>
            </a:r>
            <a:r>
              <a:rPr lang="en-US" altLang="ja-JP" dirty="0" err="1" smtClean="0"/>
              <a:t>github.com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yoya</a:t>
            </a:r>
            <a:r>
              <a:rPr lang="en-US" altLang="ja-JP" dirty="0" smtClean="0"/>
              <a:t>/sf2.js</a:t>
            </a:r>
          </a:p>
          <a:p>
            <a:pPr marL="742950" lvl="2" indent="-342900"/>
            <a:r>
              <a:rPr lang="en-US" altLang="ja-JP" dirty="0" smtClean="0">
                <a:hlinkClick r:id="rId2"/>
              </a:rPr>
              <a:t>http://</a:t>
            </a:r>
            <a:r>
              <a:rPr lang="en-US" altLang="ja-JP" dirty="0" err="1" smtClean="0">
                <a:hlinkClick r:id="rId2"/>
              </a:rPr>
              <a:t>awm.jp</a:t>
            </a:r>
            <a:r>
              <a:rPr lang="en-US" altLang="ja-JP" dirty="0" smtClean="0">
                <a:hlinkClick r:id="rId2"/>
              </a:rPr>
              <a:t>/~</a:t>
            </a:r>
            <a:r>
              <a:rPr lang="en-US" altLang="ja-JP" dirty="0" err="1" smtClean="0">
                <a:hlinkClick r:id="rId2"/>
              </a:rPr>
              <a:t>yoya</a:t>
            </a:r>
            <a:r>
              <a:rPr lang="en-US" altLang="ja-JP" dirty="0" smtClean="0">
                <a:hlinkClick r:id="rId2"/>
              </a:rPr>
              <a:t>/</a:t>
            </a:r>
            <a:r>
              <a:rPr lang="en-US" altLang="ja-JP" dirty="0" err="1" smtClean="0">
                <a:hlinkClick r:id="rId2"/>
              </a:rPr>
              <a:t>js</a:t>
            </a:r>
            <a:r>
              <a:rPr lang="en-US" altLang="ja-JP" dirty="0" smtClean="0">
                <a:hlinkClick r:id="rId2"/>
              </a:rPr>
              <a:t>/sf2.js/</a:t>
            </a:r>
            <a:r>
              <a:rPr lang="en-US" altLang="ja-JP" dirty="0" err="1" smtClean="0">
                <a:hlinkClick r:id="rId2"/>
              </a:rPr>
              <a:t>debug.html</a:t>
            </a:r>
            <a:endParaRPr lang="en-US" altLang="ja-JP" dirty="0" smtClean="0"/>
          </a:p>
          <a:p>
            <a:pPr marL="342900" lvl="1" indent="-342900">
              <a:buFont typeface="Arial"/>
              <a:buChar char="•"/>
            </a:pPr>
            <a:r>
              <a:rPr lang="en-US" altLang="ja-JP" dirty="0" smtClean="0"/>
              <a:t>Box2d &amp; </a:t>
            </a:r>
            <a:r>
              <a:rPr lang="en-US" altLang="ja-JP" dirty="0" err="1" smtClean="0"/>
              <a:t>WebAudio</a:t>
            </a:r>
            <a:r>
              <a:rPr lang="ja-JP" altLang="en-US" dirty="0" smtClean="0"/>
              <a:t>で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WindChime</a:t>
            </a:r>
            <a:endParaRPr kumimoji="1" lang="en-US" altLang="ja-JP" dirty="0" smtClean="0"/>
          </a:p>
          <a:p>
            <a:pPr lvl="1"/>
            <a:r>
              <a:rPr lang="en-US" altLang="ja-JP" sz="2400" dirty="0" smtClean="0">
                <a:hlinkClick r:id="rId3"/>
              </a:rPr>
              <a:t>http://awm.jp/~yoya/js/windchime/windchime.html</a:t>
            </a:r>
            <a:endParaRPr lang="en-US" altLang="ja-JP" sz="2400" dirty="0" smtClean="0"/>
          </a:p>
          <a:p>
            <a:pPr lvl="1"/>
            <a:endParaRPr lang="en-US" altLang="ja-JP" dirty="0" smtClean="0"/>
          </a:p>
          <a:p>
            <a:endParaRPr kumimoji="1" lang="en-US" altLang="ja-JP" dirty="0" smtClean="0"/>
          </a:p>
        </p:txBody>
      </p:sp>
      <p:pic>
        <p:nvPicPr>
          <p:cNvPr id="4" name="図 3" descr="ウィンドチャイム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777" y="3969997"/>
            <a:ext cx="3513667" cy="21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8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お題</a:t>
            </a:r>
            <a:r>
              <a:rPr lang="en-US" altLang="ja-JP" dirty="0" smtClean="0"/>
              <a:t>: iPhone </a:t>
            </a:r>
            <a:r>
              <a:rPr lang="ja-JP" altLang="en-US" dirty="0" smtClean="0"/>
              <a:t>でマラカス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マラカスという楽器があります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iPhone </a:t>
            </a:r>
            <a:r>
              <a:rPr lang="ja-JP" altLang="en-US" dirty="0" smtClean="0"/>
              <a:t>の加速度センサーを使って、マラカスを作れないか？</a:t>
            </a:r>
            <a:endParaRPr kumimoji="1" lang="ja-JP" altLang="en-US" dirty="0"/>
          </a:p>
        </p:txBody>
      </p:sp>
      <p:pic>
        <p:nvPicPr>
          <p:cNvPr id="4" name="図 3" descr="4f3669cb2f1b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45966" y="1921834"/>
            <a:ext cx="2262422" cy="301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90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動作モデル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小豆を沢山落として鳴らす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37497" y="2083309"/>
            <a:ext cx="4134556" cy="399344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498941" y="3790754"/>
            <a:ext cx="395111" cy="3810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形吹き出し 12"/>
          <p:cNvSpPr/>
          <p:nvPr/>
        </p:nvSpPr>
        <p:spPr>
          <a:xfrm>
            <a:off x="1309833" y="3112535"/>
            <a:ext cx="2455327" cy="897469"/>
          </a:xfrm>
          <a:prstGeom prst="wedgeEllipseCallout">
            <a:avLst>
              <a:gd name="adj1" fmla="val 72753"/>
              <a:gd name="adj2" fmla="val 39544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加速度センサーの値で動かす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円形吹き出し 14"/>
          <p:cNvSpPr/>
          <p:nvPr/>
        </p:nvSpPr>
        <p:spPr>
          <a:xfrm>
            <a:off x="5656055" y="3126647"/>
            <a:ext cx="2455327" cy="897469"/>
          </a:xfrm>
          <a:prstGeom prst="wedgeEllipseCallout">
            <a:avLst>
              <a:gd name="adj1" fmla="val -75524"/>
              <a:gd name="adj2" fmla="val 364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重力の自由落下も考慮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4696491" y="4510421"/>
            <a:ext cx="0" cy="1171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円形吹き出し 16"/>
          <p:cNvSpPr/>
          <p:nvPr/>
        </p:nvSpPr>
        <p:spPr>
          <a:xfrm>
            <a:off x="5444389" y="5179284"/>
            <a:ext cx="2455327" cy="897469"/>
          </a:xfrm>
          <a:prstGeom prst="wedgeEllipseCallout">
            <a:avLst>
              <a:gd name="adj1" fmla="val -75524"/>
              <a:gd name="adj2" fmla="val 364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壁にぶつかったら音を出す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3567605" y="4324154"/>
            <a:ext cx="197556" cy="186267"/>
          </a:xfrm>
          <a:prstGeom prst="ellipse">
            <a:avLst/>
          </a:prstGeom>
          <a:solidFill>
            <a:srgbClr val="FF6600">
              <a:alpha val="4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5190392" y="2883937"/>
            <a:ext cx="197556" cy="186267"/>
          </a:xfrm>
          <a:prstGeom prst="ellipse">
            <a:avLst/>
          </a:prstGeom>
          <a:solidFill>
            <a:srgbClr val="FF6600">
              <a:alpha val="4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5557277" y="4662821"/>
            <a:ext cx="197556" cy="186267"/>
          </a:xfrm>
          <a:prstGeom prst="ellipse">
            <a:avLst/>
          </a:prstGeom>
          <a:solidFill>
            <a:srgbClr val="FF6600">
              <a:alpha val="4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3567605" y="2697670"/>
            <a:ext cx="197556" cy="186267"/>
          </a:xfrm>
          <a:prstGeom prst="ellipse">
            <a:avLst/>
          </a:prstGeom>
          <a:solidFill>
            <a:srgbClr val="FF6600">
              <a:alpha val="4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円/楕円 21"/>
          <p:cNvSpPr/>
          <p:nvPr/>
        </p:nvSpPr>
        <p:spPr>
          <a:xfrm>
            <a:off x="3917561" y="5179284"/>
            <a:ext cx="197556" cy="186267"/>
          </a:xfrm>
          <a:prstGeom prst="ellipse">
            <a:avLst/>
          </a:prstGeom>
          <a:solidFill>
            <a:srgbClr val="FF6600">
              <a:alpha val="4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98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事前準備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音声ファイル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マラカスの音の元</a:t>
            </a:r>
            <a:r>
              <a:rPr lang="en-US" altLang="ja-JP" dirty="0" smtClean="0"/>
              <a:t> &gt; </a:t>
            </a:r>
            <a:r>
              <a:rPr lang="ja-JP" altLang="en-US" dirty="0" smtClean="0"/>
              <a:t>小豆が落ちたような音</a:t>
            </a:r>
            <a:endParaRPr lang="en-US" altLang="ja-JP" dirty="0"/>
          </a:p>
          <a:p>
            <a:r>
              <a:rPr lang="en-US" altLang="ja-JP" dirty="0" smtClean="0">
                <a:hlinkClick r:id="rId2"/>
              </a:rPr>
              <a:t>http://d.hatena.ne.jp/yoya/20140912/php</a:t>
            </a:r>
            <a:endParaRPr kumimoji="1" lang="en-US" altLang="ja-JP" dirty="0" smtClean="0"/>
          </a:p>
          <a:p>
            <a:r>
              <a:rPr lang="ja-JP" altLang="en-US" dirty="0" smtClean="0"/>
              <a:t>ノイズに以下のエンベロープをかけた。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lang="en-US" altLang="ja-JP" dirty="0">
                <a:hlinkClick r:id="rId3"/>
              </a:rPr>
              <a:t>http://</a:t>
            </a:r>
            <a:r>
              <a:rPr lang="en-US" altLang="ja-JP" dirty="0" err="1">
                <a:hlinkClick r:id="rId3"/>
              </a:rPr>
              <a:t>diary.awm.jp</a:t>
            </a:r>
            <a:r>
              <a:rPr lang="en-US" altLang="ja-JP" dirty="0">
                <a:hlinkClick r:id="rId3"/>
              </a:rPr>
              <a:t>/~</a:t>
            </a:r>
            <a:r>
              <a:rPr lang="en-US" altLang="ja-JP" dirty="0" err="1">
                <a:hlinkClick r:id="rId3"/>
              </a:rPr>
              <a:t>yoya</a:t>
            </a:r>
            <a:r>
              <a:rPr lang="en-US" altLang="ja-JP" dirty="0">
                <a:hlinkClick r:id="rId3"/>
              </a:rPr>
              <a:t>/data/2014/09/12/test2-3.m4a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2173110" y="2935117"/>
            <a:ext cx="1" cy="2471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298222" y="4755450"/>
            <a:ext cx="5799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269066" y="3287895"/>
            <a:ext cx="1484490" cy="90311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753556" y="4191006"/>
            <a:ext cx="1794934" cy="56444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753556" y="3880556"/>
            <a:ext cx="0" cy="1030111"/>
          </a:xfrm>
          <a:prstGeom prst="line">
            <a:avLst/>
          </a:prstGeom>
          <a:ln w="635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792111" y="4120444"/>
            <a:ext cx="4289778" cy="127006"/>
          </a:xfrm>
          <a:prstGeom prst="line">
            <a:avLst/>
          </a:prstGeom>
          <a:ln w="635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円形吹き出し 21"/>
          <p:cNvSpPr/>
          <p:nvPr/>
        </p:nvSpPr>
        <p:spPr>
          <a:xfrm>
            <a:off x="4984045" y="3287895"/>
            <a:ext cx="1718733" cy="479778"/>
          </a:xfrm>
          <a:prstGeom prst="wedgeEllipseCallout">
            <a:avLst>
              <a:gd name="adj1" fmla="val -113803"/>
              <a:gd name="adj2" fmla="val 10661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丁度半分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0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事前調査</a:t>
            </a:r>
            <a:r>
              <a:rPr lang="en-US" altLang="ja-JP" dirty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加速度センサー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addEventListener</a:t>
            </a:r>
            <a:r>
              <a:rPr lang="en-US" altLang="ja-JP" dirty="0" smtClean="0"/>
              <a:t>(“</a:t>
            </a:r>
            <a:r>
              <a:rPr lang="en-US" altLang="ja-JP" dirty="0" err="1" smtClean="0"/>
              <a:t>devicemotion</a:t>
            </a:r>
            <a:r>
              <a:rPr lang="en-US" altLang="ja-JP" dirty="0" smtClean="0"/>
              <a:t>”, 〜) </a:t>
            </a:r>
          </a:p>
          <a:p>
            <a:r>
              <a:rPr lang="ja-JP" altLang="en-US" dirty="0" smtClean="0"/>
              <a:t>参考サイト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http://tech.aainc.co.jp/archives/1778</a:t>
            </a:r>
            <a:endParaRPr lang="en-US" altLang="ja-JP" dirty="0" smtClean="0"/>
          </a:p>
          <a:p>
            <a:r>
              <a:rPr lang="ja-JP" altLang="en-US" dirty="0" smtClean="0"/>
              <a:t>実験</a:t>
            </a:r>
            <a:r>
              <a:rPr lang="en-US" altLang="ja-JP" dirty="0" smtClean="0"/>
              <a:t> (</a:t>
            </a:r>
            <a:r>
              <a:rPr lang="ja-JP" altLang="en-US" dirty="0" smtClean="0"/>
              <a:t>上のサンプルを改造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>
                <a:hlinkClick r:id="rId3"/>
              </a:rPr>
              <a:t>http://diary.awm.jp/~yoya/data/2014/09/13/devicemotion.html</a:t>
            </a:r>
            <a:endParaRPr lang="en-US" altLang="ja-JP" dirty="0"/>
          </a:p>
        </p:txBody>
      </p:sp>
      <p:pic>
        <p:nvPicPr>
          <p:cNvPr id="5" name="図 4" descr="写真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68078" y="3798916"/>
            <a:ext cx="1677294" cy="297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8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完成品</a:t>
            </a:r>
            <a:r>
              <a:rPr kumimoji="1" lang="ja-JP" altLang="en-US" dirty="0" smtClean="0"/>
              <a:t>のデモ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 </a:t>
            </a:r>
            <a:r>
              <a:rPr lang="en-US" altLang="ja-JP" dirty="0" smtClean="0"/>
              <a:t>iPhone </a:t>
            </a:r>
            <a:r>
              <a:rPr lang="ja-JP" altLang="en-US" dirty="0" smtClean="0"/>
              <a:t>で作ってました。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Android </a:t>
            </a:r>
            <a:r>
              <a:rPr lang="ja-JP" altLang="en-US" dirty="0" smtClean="0"/>
              <a:t>でも動きました。</a:t>
            </a:r>
            <a:r>
              <a:rPr lang="en-US" altLang="ja-JP" dirty="0"/>
              <a:t> </a:t>
            </a:r>
            <a:r>
              <a:rPr lang="en-US" altLang="ja-JP" dirty="0" smtClean="0"/>
              <a:t>Nexus5 </a:t>
            </a:r>
            <a:r>
              <a:rPr lang="ja-JP" altLang="en-US" dirty="0" smtClean="0"/>
              <a:t>で確認</a:t>
            </a:r>
            <a:endParaRPr lang="en-US" altLang="ja-JP" dirty="0" smtClean="0"/>
          </a:p>
          <a:p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err="1">
                <a:hlinkClick r:id="rId2"/>
              </a:rPr>
              <a:t>diary.awm.jp</a:t>
            </a:r>
            <a:r>
              <a:rPr lang="en-US" altLang="ja-JP" dirty="0">
                <a:hlinkClick r:id="rId2"/>
              </a:rPr>
              <a:t>/~</a:t>
            </a:r>
            <a:r>
              <a:rPr lang="en-US" altLang="ja-JP" dirty="0" err="1">
                <a:hlinkClick r:id="rId2"/>
              </a:rPr>
              <a:t>yoya</a:t>
            </a:r>
            <a:r>
              <a:rPr lang="en-US" altLang="ja-JP" dirty="0">
                <a:hlinkClick r:id="rId2"/>
              </a:rPr>
              <a:t>/data/2014/09/13/</a:t>
            </a:r>
            <a:r>
              <a:rPr lang="en-US" altLang="ja-JP" dirty="0" err="1">
                <a:hlinkClick r:id="rId2"/>
              </a:rPr>
              <a:t>maracas.html</a:t>
            </a:r>
            <a:endParaRPr kumimoji="1" lang="ja-JP" altLang="en-US" dirty="0"/>
          </a:p>
        </p:txBody>
      </p:sp>
      <p:pic>
        <p:nvPicPr>
          <p:cNvPr id="5" name="図 4" descr="写真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12117" y="2696667"/>
            <a:ext cx="2329327" cy="413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09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小豆の運動</a:t>
            </a:r>
            <a:r>
              <a:rPr lang="en-US" altLang="ja-JP" dirty="0" smtClean="0"/>
              <a:t>(</a:t>
            </a:r>
            <a:r>
              <a:rPr lang="ja-JP" altLang="en-US" dirty="0" smtClean="0"/>
              <a:t>高校物理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24006" y="1890889"/>
            <a:ext cx="4134556" cy="399344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485450" y="3697111"/>
            <a:ext cx="395111" cy="3810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形吹き出し 5"/>
          <p:cNvSpPr/>
          <p:nvPr/>
        </p:nvSpPr>
        <p:spPr>
          <a:xfrm>
            <a:off x="4600229" y="2582333"/>
            <a:ext cx="1467555" cy="493889"/>
          </a:xfrm>
          <a:prstGeom prst="wedgeEllipseCallout">
            <a:avLst>
              <a:gd name="adj1" fmla="val -85256"/>
              <a:gd name="adj2" fmla="val 133929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位置</a:t>
            </a:r>
            <a:r>
              <a:rPr lang="en-US" altLang="ja-JP" dirty="0" smtClean="0">
                <a:solidFill>
                  <a:schemeClr val="tx1"/>
                </a:solidFill>
              </a:rPr>
              <a:t>:x, 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4752628" y="3584222"/>
            <a:ext cx="1950149" cy="493889"/>
          </a:xfrm>
          <a:prstGeom prst="wedgeEllipseCallout">
            <a:avLst>
              <a:gd name="adj1" fmla="val -84484"/>
              <a:gd name="adj2" fmla="val -356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速度</a:t>
            </a:r>
            <a:r>
              <a:rPr lang="en-US" altLang="ja-JP" dirty="0" smtClean="0">
                <a:solidFill>
                  <a:schemeClr val="tx1"/>
                </a:solidFill>
              </a:rPr>
              <a:t>:</a:t>
            </a:r>
            <a:r>
              <a:rPr lang="en-US" altLang="ja-JP" dirty="0" err="1" smtClean="0">
                <a:solidFill>
                  <a:schemeClr val="tx1"/>
                </a:solidFill>
              </a:rPr>
              <a:t>vx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</a:rPr>
              <a:t>vy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4600229" y="4646788"/>
            <a:ext cx="2455327" cy="493889"/>
          </a:xfrm>
          <a:prstGeom prst="wedgeEllipseCallout">
            <a:avLst>
              <a:gd name="adj1" fmla="val -77248"/>
              <a:gd name="adj2" fmla="val -14035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加速度</a:t>
            </a:r>
            <a:r>
              <a:rPr lang="en-US" altLang="ja-JP" dirty="0" smtClean="0">
                <a:solidFill>
                  <a:schemeClr val="tx1"/>
                </a:solidFill>
              </a:rPr>
              <a:t>:</a:t>
            </a:r>
            <a:r>
              <a:rPr lang="en-US" altLang="ja-JP" dirty="0">
                <a:solidFill>
                  <a:schemeClr val="tx1"/>
                </a:solidFill>
              </a:rPr>
              <a:t>a</a:t>
            </a:r>
            <a:r>
              <a:rPr lang="en-US" altLang="ja-JP" dirty="0" smtClean="0">
                <a:solidFill>
                  <a:schemeClr val="tx1"/>
                </a:solidFill>
              </a:rPr>
              <a:t>x, </a:t>
            </a:r>
            <a:r>
              <a:rPr lang="en-US" altLang="ja-JP" dirty="0">
                <a:solidFill>
                  <a:schemeClr val="tx1"/>
                </a:solidFill>
              </a:rPr>
              <a:t>a</a:t>
            </a:r>
            <a:r>
              <a:rPr lang="en-US" altLang="ja-JP" dirty="0" smtClean="0">
                <a:solidFill>
                  <a:schemeClr val="tx1"/>
                </a:solidFill>
              </a:rPr>
              <a:t>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右カーブ矢印 8"/>
          <p:cNvSpPr/>
          <p:nvPr/>
        </p:nvSpPr>
        <p:spPr>
          <a:xfrm rot="9330919">
            <a:off x="6293555" y="2561166"/>
            <a:ext cx="536222" cy="103011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右カーブ矢印 9"/>
          <p:cNvSpPr/>
          <p:nvPr/>
        </p:nvSpPr>
        <p:spPr>
          <a:xfrm rot="9330919">
            <a:off x="6751020" y="3720879"/>
            <a:ext cx="536222" cy="103011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843889" y="2582333"/>
            <a:ext cx="1227667" cy="3668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足し込む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246056" y="3894666"/>
            <a:ext cx="1227667" cy="3668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足し込む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1030123" y="4566024"/>
            <a:ext cx="2455327" cy="897469"/>
          </a:xfrm>
          <a:prstGeom prst="wedgeEllipseCallout">
            <a:avLst>
              <a:gd name="adj1" fmla="val 100339"/>
              <a:gd name="adj2" fmla="val -18632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加速度センサーの値を使う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円形吹き出し 14"/>
          <p:cNvSpPr/>
          <p:nvPr/>
        </p:nvSpPr>
        <p:spPr>
          <a:xfrm>
            <a:off x="3143973" y="5214583"/>
            <a:ext cx="2455327" cy="897469"/>
          </a:xfrm>
          <a:prstGeom prst="wedgeEllipseCallout">
            <a:avLst>
              <a:gd name="adj1" fmla="val 25051"/>
              <a:gd name="adj2" fmla="val -73663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重力も使う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1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小豆の衝突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312341" y="1890889"/>
            <a:ext cx="4134556" cy="399344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211724" y="5426249"/>
            <a:ext cx="395111" cy="3810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形吹き出し 6"/>
          <p:cNvSpPr/>
          <p:nvPr/>
        </p:nvSpPr>
        <p:spPr>
          <a:xfrm>
            <a:off x="640645" y="4579054"/>
            <a:ext cx="1950149" cy="493889"/>
          </a:xfrm>
          <a:prstGeom prst="wedgeEllipseCallout">
            <a:avLst>
              <a:gd name="adj1" fmla="val 67470"/>
              <a:gd name="adj2" fmla="val 179644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速度</a:t>
            </a:r>
            <a:r>
              <a:rPr lang="en-US" altLang="ja-JP" dirty="0" smtClean="0">
                <a:solidFill>
                  <a:schemeClr val="tx1"/>
                </a:solidFill>
              </a:rPr>
              <a:t>: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</a:rPr>
              <a:t>vy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3033889" y="5072943"/>
            <a:ext cx="14111" cy="10532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3753557" y="5426249"/>
            <a:ext cx="0" cy="556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円形吹き出し 23"/>
          <p:cNvSpPr/>
          <p:nvPr/>
        </p:nvSpPr>
        <p:spPr>
          <a:xfrm>
            <a:off x="4165601" y="4825998"/>
            <a:ext cx="1950149" cy="493889"/>
          </a:xfrm>
          <a:prstGeom prst="wedgeEllipseCallout">
            <a:avLst>
              <a:gd name="adj1" fmla="val -65671"/>
              <a:gd name="adj2" fmla="val 125358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速度</a:t>
            </a:r>
            <a:r>
              <a:rPr lang="en-US" altLang="ja-JP" dirty="0" smtClean="0">
                <a:solidFill>
                  <a:schemeClr val="tx1"/>
                </a:solidFill>
              </a:rPr>
              <a:t>: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</a:rPr>
              <a:t>vy</a:t>
            </a:r>
            <a:r>
              <a:rPr lang="en-US" altLang="ja-JP" dirty="0" smtClean="0">
                <a:solidFill>
                  <a:schemeClr val="tx1"/>
                </a:solidFill>
              </a:rPr>
              <a:t> * (0.2〜0.3)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34350" y="3203222"/>
            <a:ext cx="2005197" cy="15098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dirty="0" smtClean="0">
                <a:solidFill>
                  <a:srgbClr val="000000"/>
                </a:solidFill>
              </a:rPr>
              <a:t>衝突したら</a:t>
            </a:r>
          </a:p>
          <a:p>
            <a:pPr algn="ctr"/>
            <a:r>
              <a:rPr lang="en-US" altLang="en-US" dirty="0" smtClean="0">
                <a:solidFill>
                  <a:srgbClr val="000000"/>
                </a:solidFill>
              </a:rPr>
              <a:t>速度を弱めて</a:t>
            </a:r>
          </a:p>
          <a:p>
            <a:pPr algn="ctr"/>
            <a:r>
              <a:rPr lang="en-US" altLang="en-US" dirty="0" smtClean="0">
                <a:solidFill>
                  <a:srgbClr val="000000"/>
                </a:solidFill>
              </a:rPr>
              <a:t>反転させる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446897" y="3069163"/>
            <a:ext cx="2005197" cy="15098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</a:rPr>
              <a:t>速度に応じた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000000"/>
                </a:solidFill>
              </a:rPr>
              <a:t>音量で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音を出す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pic>
        <p:nvPicPr>
          <p:cNvPr id="29" name="図 28" descr="33120C8ACCAACB2BBC9E4A1BFEighth20no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227" y="2750783"/>
            <a:ext cx="2154906" cy="269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45503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357</Words>
  <Application>Microsoft Macintosh PowerPoint</Application>
  <PresentationFormat>画面に合わせる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ホワイト</vt:lpstr>
      <vt:lpstr>iPhone でマラカス</vt:lpstr>
      <vt:lpstr>自己紹介</vt:lpstr>
      <vt:lpstr>お題: iPhone でマラカス</vt:lpstr>
      <vt:lpstr>動作モデル</vt:lpstr>
      <vt:lpstr>事前準備 (音声ファイル)</vt:lpstr>
      <vt:lpstr>事前調査 (加速度センサー)</vt:lpstr>
      <vt:lpstr>完成品のデモ</vt:lpstr>
      <vt:lpstr>小豆の運動(高校物理)</vt:lpstr>
      <vt:lpstr>小豆の衝突</vt:lpstr>
      <vt:lpstr>引っかかった事</vt:lpstr>
      <vt:lpstr>以上です</vt:lpstr>
    </vt:vector>
  </TitlesOfParts>
  <Company>awm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 でマラカス</dc:title>
  <dc:creator>Yamazaki Yoshihiro</dc:creator>
  <cp:lastModifiedBy>Yamazaki Yoshihiro</cp:lastModifiedBy>
  <cp:revision>61</cp:revision>
  <dcterms:created xsi:type="dcterms:W3CDTF">2014-09-13T06:15:53Z</dcterms:created>
  <dcterms:modified xsi:type="dcterms:W3CDTF">2014-09-13T08:23:29Z</dcterms:modified>
</cp:coreProperties>
</file>