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2" r:id="rId10"/>
    <p:sldId id="265" r:id="rId11"/>
    <p:sldId id="266" r:id="rId12"/>
    <p:sldId id="269" r:id="rId13"/>
    <p:sldId id="268" r:id="rId14"/>
    <p:sldId id="295" r:id="rId15"/>
    <p:sldId id="267" r:id="rId16"/>
    <p:sldId id="271" r:id="rId17"/>
    <p:sldId id="270" r:id="rId18"/>
    <p:sldId id="272" r:id="rId19"/>
    <p:sldId id="273" r:id="rId20"/>
    <p:sldId id="275" r:id="rId21"/>
    <p:sldId id="276" r:id="rId22"/>
    <p:sldId id="274" r:id="rId23"/>
    <p:sldId id="277" r:id="rId24"/>
    <p:sldId id="278" r:id="rId25"/>
    <p:sldId id="281" r:id="rId26"/>
    <p:sldId id="279" r:id="rId27"/>
    <p:sldId id="280" r:id="rId28"/>
    <p:sldId id="282" r:id="rId29"/>
    <p:sldId id="283" r:id="rId30"/>
    <p:sldId id="284" r:id="rId31"/>
    <p:sldId id="288" r:id="rId32"/>
    <p:sldId id="289" r:id="rId33"/>
    <p:sldId id="293" r:id="rId34"/>
    <p:sldId id="285" r:id="rId35"/>
    <p:sldId id="294" r:id="rId36"/>
    <p:sldId id="291" r:id="rId37"/>
    <p:sldId id="286" r:id="rId38"/>
    <p:sldId id="287" r:id="rId39"/>
    <p:sldId id="290" r:id="rId40"/>
    <p:sldId id="292" r:id="rId41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FF00"/>
    <a:srgbClr val="0000FF"/>
    <a:srgbClr val="00FFFF"/>
    <a:srgbClr val="80FF00"/>
    <a:srgbClr val="66FFCC"/>
    <a:srgbClr val="00FF80"/>
    <a:srgbClr val="FF008F"/>
    <a:srgbClr val="FF00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7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B720-0ACE-9A45-9EB8-ADE8E0698A1D}" type="datetimeFigureOut">
              <a:rPr kumimoji="1" lang="ja-JP" altLang="en-US" smtClean="0"/>
              <a:t>15/03/17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7868C-3770-BD41-856E-84B95CFFF0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3574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B720-0ACE-9A45-9EB8-ADE8E0698A1D}" type="datetimeFigureOut">
              <a:rPr kumimoji="1" lang="ja-JP" altLang="en-US" smtClean="0"/>
              <a:t>15/03/17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7868C-3770-BD41-856E-84B95CFFF0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3016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B720-0ACE-9A45-9EB8-ADE8E0698A1D}" type="datetimeFigureOut">
              <a:rPr kumimoji="1" lang="ja-JP" altLang="en-US" smtClean="0"/>
              <a:t>15/03/17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7868C-3770-BD41-856E-84B95CFFF0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6359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B720-0ACE-9A45-9EB8-ADE8E0698A1D}" type="datetimeFigureOut">
              <a:rPr kumimoji="1" lang="ja-JP" altLang="en-US" smtClean="0"/>
              <a:t>15/03/17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7868C-3770-BD41-856E-84B95CFFF0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9157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B720-0ACE-9A45-9EB8-ADE8E0698A1D}" type="datetimeFigureOut">
              <a:rPr kumimoji="1" lang="ja-JP" altLang="en-US" smtClean="0"/>
              <a:t>15/03/17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7868C-3770-BD41-856E-84B95CFFF0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4018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B720-0ACE-9A45-9EB8-ADE8E0698A1D}" type="datetimeFigureOut">
              <a:rPr kumimoji="1" lang="ja-JP" altLang="en-US" smtClean="0"/>
              <a:t>15/03/17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7868C-3770-BD41-856E-84B95CFFF0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3376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B720-0ACE-9A45-9EB8-ADE8E0698A1D}" type="datetimeFigureOut">
              <a:rPr kumimoji="1" lang="ja-JP" altLang="en-US" smtClean="0"/>
              <a:t>15/03/17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7868C-3770-BD41-856E-84B95CFFF0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9618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B720-0ACE-9A45-9EB8-ADE8E0698A1D}" type="datetimeFigureOut">
              <a:rPr kumimoji="1" lang="ja-JP" altLang="en-US" smtClean="0"/>
              <a:t>15/03/17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7868C-3770-BD41-856E-84B95CFFF0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6445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B720-0ACE-9A45-9EB8-ADE8E0698A1D}" type="datetimeFigureOut">
              <a:rPr kumimoji="1" lang="ja-JP" altLang="en-US" smtClean="0"/>
              <a:t>15/03/17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7868C-3770-BD41-856E-84B95CFFF0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7110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B720-0ACE-9A45-9EB8-ADE8E0698A1D}" type="datetimeFigureOut">
              <a:rPr kumimoji="1" lang="ja-JP" altLang="en-US" smtClean="0"/>
              <a:t>15/03/17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7868C-3770-BD41-856E-84B95CFFF0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0665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B720-0ACE-9A45-9EB8-ADE8E0698A1D}" type="datetimeFigureOut">
              <a:rPr kumimoji="1" lang="ja-JP" altLang="en-US" smtClean="0"/>
              <a:t>15/03/17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7868C-3770-BD41-856E-84B95CFFF0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7802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0B720-0ACE-9A45-9EB8-ADE8E0698A1D}" type="datetimeFigureOut">
              <a:rPr kumimoji="1" lang="ja-JP" altLang="en-US" smtClean="0"/>
              <a:t>15/03/17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7868C-3770-BD41-856E-84B95CFFF0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7541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.xml"/><Relationship Id="rId3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.hatena.ne.jp/yoya/20131101/im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.xml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abs.gree.jp/blog/2013/12/9290/" TargetMode="External"/><Relationship Id="rId3" Type="http://schemas.openxmlformats.org/officeDocument/2006/relationships/hyperlink" Target="http://labs.gree.jp/blog/2013/05/8132/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abs.gree.jp/blog/2013/05/8132/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magemagick.org/discourse-server/index.php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ImageMagick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アレコレ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ja-JP" dirty="0" smtClean="0"/>
              <a:t>2</a:t>
            </a:r>
            <a:r>
              <a:rPr lang="en-US" altLang="ja-JP" dirty="0" smtClean="0"/>
              <a:t>015/02/18</a:t>
            </a:r>
            <a:endParaRPr lang="en-US" altLang="ja-JP" dirty="0"/>
          </a:p>
          <a:p>
            <a:r>
              <a:rPr lang="en-US" altLang="ja-JP" dirty="0" smtClean="0"/>
              <a:t>“</a:t>
            </a:r>
            <a:r>
              <a:rPr lang="ja-JP" altLang="en-US" dirty="0" smtClean="0"/>
              <a:t>よや</a:t>
            </a:r>
            <a:r>
              <a:rPr lang="en-US" altLang="ja-JP" dirty="0" smtClean="0"/>
              <a:t>” </a:t>
            </a:r>
            <a:r>
              <a:rPr lang="en-US" altLang="ja-JP" dirty="0" err="1" smtClean="0"/>
              <a:t>yoya@awm.jp</a:t>
            </a:r>
            <a:endParaRPr kumimoji="1" lang="ja-JP" altLang="en-US" dirty="0"/>
          </a:p>
        </p:txBody>
      </p:sp>
      <p:pic>
        <p:nvPicPr>
          <p:cNvPr id="4" name="図 3" descr="Logo_Imagemagick_Pet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726" y="1014156"/>
            <a:ext cx="14605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053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ImageMagick</a:t>
            </a:r>
            <a:r>
              <a:rPr lang="en-US" altLang="ja-JP" dirty="0" smtClean="0"/>
              <a:t> </a:t>
            </a:r>
            <a:r>
              <a:rPr lang="ja-JP" altLang="en-US" dirty="0" smtClean="0"/>
              <a:t>の開発傾向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ja-JP" altLang="en-US" dirty="0" smtClean="0"/>
              <a:t>活発</a:t>
            </a:r>
            <a:r>
              <a:rPr lang="en-US" altLang="ja-JP" dirty="0"/>
              <a:t>(</a:t>
            </a:r>
            <a:r>
              <a:rPr lang="ja-JP" altLang="en-US" dirty="0" smtClean="0"/>
              <a:t>良くも悪くも</a:t>
            </a:r>
            <a:r>
              <a:rPr lang="en-US" altLang="ja-JP" dirty="0" smtClean="0"/>
              <a:t>)</a:t>
            </a:r>
          </a:p>
          <a:p>
            <a:pPr lvl="1"/>
            <a:r>
              <a:rPr lang="ja-JP" altLang="en-US" dirty="0" smtClean="0"/>
              <a:t>新しい機能や画像形式をすぐ取り込んでリリース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よく細かいデグレードするけど、それもすぐ治る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デグレを治したつもりで更にそのデグレが入ったりするけど、めげずにすぐ治す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API</a:t>
            </a:r>
            <a:r>
              <a:rPr lang="ja-JP" altLang="en-US" dirty="0" smtClean="0"/>
              <a:t>のバイナリ互換とかあまり気にしない。</a:t>
            </a:r>
            <a:r>
              <a:rPr lang="en-US" altLang="ja-JP" dirty="0" smtClean="0"/>
              <a:t>(</a:t>
            </a:r>
            <a:r>
              <a:rPr lang="ja-JP" altLang="en-US" dirty="0" smtClean="0"/>
              <a:t>最近大人しい気がする</a:t>
            </a:r>
            <a:r>
              <a:rPr lang="en-US" altLang="ja-JP" dirty="0"/>
              <a:t>)</a:t>
            </a:r>
            <a:endParaRPr lang="en-US" altLang="ja-JP" dirty="0" smtClean="0"/>
          </a:p>
          <a:p>
            <a:pPr lvl="2"/>
            <a:r>
              <a:rPr lang="ja-JP" altLang="en-US" dirty="0"/>
              <a:t>ちなみに、このやり方にキレてフォークしたのが</a:t>
            </a:r>
            <a:r>
              <a:rPr lang="en-US" altLang="ja-JP" dirty="0"/>
              <a:t> </a:t>
            </a:r>
            <a:r>
              <a:rPr lang="en-US" altLang="ja-JP" b="1" dirty="0" err="1" smtClean="0"/>
              <a:t>GraphicsMagick</a:t>
            </a:r>
            <a:endParaRPr lang="en-US" altLang="ja-JP" b="1" dirty="0"/>
          </a:p>
          <a:p>
            <a:r>
              <a:rPr lang="en-US" altLang="ja-JP" dirty="0" smtClean="0"/>
              <a:t>(</a:t>
            </a:r>
            <a:r>
              <a:rPr lang="ja-JP" altLang="en-US" dirty="0" smtClean="0"/>
              <a:t>個人的には</a:t>
            </a:r>
            <a:r>
              <a:rPr lang="en-US" altLang="ja-JP" dirty="0"/>
              <a:t>)</a:t>
            </a:r>
            <a:r>
              <a:rPr lang="ja-JP" altLang="en-US" dirty="0" smtClean="0"/>
              <a:t>素晴らしい。。。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が、サービス導入する場合、この傾向を頭に入れる必要がある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890603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バージョン間の差異の把握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ja-JP" altLang="en-US" dirty="0" smtClean="0"/>
              <a:t>変換の性質がバージョンによって結構変わる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 smtClean="0"/>
          </a:p>
          <a:p>
            <a:pPr lvl="1"/>
            <a:r>
              <a:rPr lang="ja-JP" altLang="en-US" dirty="0" smtClean="0"/>
              <a:t>減色結果の比較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endParaRPr kumimoji="1" lang="en-US" altLang="ja-JP" dirty="0"/>
          </a:p>
          <a:p>
            <a:endParaRPr lang="en-US" altLang="ja-JP" dirty="0" smtClean="0"/>
          </a:p>
          <a:p>
            <a:r>
              <a:rPr kumimoji="1" lang="ja-JP" altLang="en-US" dirty="0" smtClean="0"/>
              <a:t>引用元</a:t>
            </a:r>
            <a:r>
              <a:rPr lang="en-US" altLang="ja-JP" dirty="0"/>
              <a:t>) </a:t>
            </a:r>
            <a:r>
              <a:rPr lang="en-US" altLang="ja-JP" dirty="0">
                <a:hlinkClick r:id="" action="ppaction://noaction"/>
              </a:rPr>
              <a:t>http://</a:t>
            </a:r>
            <a:r>
              <a:rPr lang="en-US" altLang="ja-JP" dirty="0" err="1">
                <a:hlinkClick r:id="" action="ppaction://noaction"/>
              </a:rPr>
              <a:t>labs.gree.jp</a:t>
            </a:r>
            <a:r>
              <a:rPr lang="en-US" altLang="ja-JP" dirty="0">
                <a:hlinkClick r:id="" action="ppaction://noaction"/>
              </a:rPr>
              <a:t>/blog/2013/12/9290/</a:t>
            </a:r>
            <a:endParaRPr kumimoji="1" lang="ja-JP" altLang="en-US" dirty="0"/>
          </a:p>
        </p:txBody>
      </p:sp>
      <p:pic>
        <p:nvPicPr>
          <p:cNvPr id="4" name="図 3" descr="アバター比較４つx2倍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796" y="2272665"/>
            <a:ext cx="2421454" cy="316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710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各バージョンでの動作を知りたい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持ってるバージョンの</a:t>
            </a:r>
            <a:r>
              <a:rPr lang="en-US" altLang="ja-JP" dirty="0"/>
              <a:t> </a:t>
            </a:r>
            <a:r>
              <a:rPr lang="en-US" altLang="ja-JP" dirty="0" err="1" smtClean="0"/>
              <a:t>tar.gz</a:t>
            </a:r>
            <a:r>
              <a:rPr lang="en-US" altLang="ja-JP" dirty="0" smtClean="0"/>
              <a:t> </a:t>
            </a:r>
            <a:r>
              <a:rPr lang="ja-JP" altLang="en-US" dirty="0" smtClean="0"/>
              <a:t>全て並べる</a:t>
            </a:r>
            <a:endParaRPr kumimoji="1" lang="ja-JP" altLang="en-US" dirty="0"/>
          </a:p>
        </p:txBody>
      </p:sp>
      <p:pic>
        <p:nvPicPr>
          <p:cNvPr id="5" name="図 4" descr="ImageMagick沢山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301" y="2108081"/>
            <a:ext cx="5685300" cy="459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508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バッチで全バージョンをビルド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kumimoji="1" lang="en-US" altLang="ja-JP" dirty="0" smtClean="0"/>
          </a:p>
          <a:p>
            <a:r>
              <a:rPr lang="ja-JP" altLang="en-US" dirty="0" smtClean="0"/>
              <a:t>引用元</a:t>
            </a:r>
            <a:r>
              <a:rPr lang="en-US" altLang="ja-JP" dirty="0" smtClean="0"/>
              <a:t>)</a:t>
            </a:r>
            <a:r>
              <a:rPr lang="ja-JP" altLang="en-US" dirty="0" smtClean="0"/>
              <a:t>　</a:t>
            </a:r>
            <a:r>
              <a:rPr lang="en-US" altLang="ja-JP" dirty="0" smtClean="0">
                <a:hlinkClick r:id="" action="ppaction://noaction"/>
              </a:rPr>
              <a:t>http</a:t>
            </a:r>
            <a:r>
              <a:rPr lang="en-US" altLang="ja-JP" dirty="0">
                <a:hlinkClick r:id="" action="ppaction://noaction"/>
              </a:rPr>
              <a:t>://labs.gree.jp/blog/2013/12/9290/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1581120" y="1810471"/>
            <a:ext cx="6004889" cy="3583025"/>
          </a:xfrm>
          <a:prstGeom prst="rect">
            <a:avLst/>
          </a:prstGeom>
          <a:gradFill>
            <a:gsLst>
              <a:gs pos="0">
                <a:srgbClr val="80FF00">
                  <a:alpha val="0"/>
                </a:srgbClr>
              </a:gs>
              <a:gs pos="100000">
                <a:srgbClr val="CCFFCC"/>
              </a:gs>
            </a:gsLst>
            <a:lin ang="141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altLang="ja-JP" sz="1200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#</a:t>
            </a:r>
            <a:r>
              <a:rPr lang="en-US" altLang="ja-JP" sz="120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! /bin/</a:t>
            </a:r>
            <a:r>
              <a:rPr lang="en-US" altLang="ja-JP" sz="1200" dirty="0" err="1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sh</a:t>
            </a:r>
            <a:endParaRPr lang="en-US" altLang="ja-JP" sz="1200" dirty="0">
              <a:solidFill>
                <a:srgbClr val="000000"/>
              </a:solidFill>
              <a:latin typeface="メイリオ"/>
              <a:ea typeface="メイリオ"/>
              <a:cs typeface="メイリオ"/>
            </a:endParaRPr>
          </a:p>
          <a:p>
            <a:r>
              <a:rPr lang="en-US" altLang="ja-JP" sz="120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for file in `</a:t>
            </a:r>
            <a:r>
              <a:rPr lang="en-US" altLang="ja-JP" sz="1200" dirty="0" err="1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ls</a:t>
            </a:r>
            <a:r>
              <a:rPr lang="en-US" altLang="ja-JP" sz="120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 -r </a:t>
            </a:r>
            <a:r>
              <a:rPr lang="en-US" altLang="ja-JP" sz="1200" dirty="0" err="1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ImageMagick</a:t>
            </a:r>
            <a:r>
              <a:rPr lang="en-US" altLang="ja-JP" sz="120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*.tar.*` ; do</a:t>
            </a:r>
          </a:p>
          <a:p>
            <a:r>
              <a:rPr lang="en-US" altLang="ja-JP" sz="120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  version=`echo $file | </a:t>
            </a:r>
            <a:r>
              <a:rPr lang="en-US" altLang="ja-JP" sz="1200" dirty="0" err="1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sed</a:t>
            </a:r>
            <a:r>
              <a:rPr lang="en-US" altLang="ja-JP" sz="120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 's/</a:t>
            </a:r>
            <a:r>
              <a:rPr lang="en-US" altLang="ja-JP" sz="1200" dirty="0" err="1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ImageMagick</a:t>
            </a:r>
            <a:r>
              <a:rPr lang="en-US" altLang="ja-JP" sz="120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-\(.*\).tar\(.*\)/\1/'`</a:t>
            </a:r>
          </a:p>
          <a:p>
            <a:r>
              <a:rPr lang="en-US" altLang="ja-JP" sz="120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  version2=`echo $file | </a:t>
            </a:r>
            <a:r>
              <a:rPr lang="en-US" altLang="ja-JP" sz="1200" dirty="0" err="1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sed</a:t>
            </a:r>
            <a:r>
              <a:rPr lang="en-US" altLang="ja-JP" sz="120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 's/</a:t>
            </a:r>
            <a:r>
              <a:rPr lang="en-US" altLang="ja-JP" sz="1200" dirty="0" err="1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ImageMagick</a:t>
            </a:r>
            <a:r>
              <a:rPr lang="en-US" altLang="ja-JP" sz="120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-\(.*\)-[0-9]\+.tar\(.*\)/\1/'`</a:t>
            </a:r>
          </a:p>
          <a:p>
            <a:r>
              <a:rPr lang="en-US" altLang="ja-JP" sz="120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  if [ "$</a:t>
            </a:r>
            <a:r>
              <a:rPr lang="en-US" altLang="ja-JP" sz="1200" dirty="0" err="1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pre_version</a:t>
            </a:r>
            <a:r>
              <a:rPr lang="en-US" altLang="ja-JP" sz="120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" != "$version" ] ; then</a:t>
            </a:r>
          </a:p>
          <a:p>
            <a:r>
              <a:rPr lang="en-US" altLang="ja-JP" sz="120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    echo === $file ===</a:t>
            </a:r>
          </a:p>
          <a:p>
            <a:r>
              <a:rPr lang="en-US" altLang="ja-JP" sz="120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    tar </a:t>
            </a:r>
            <a:r>
              <a:rPr lang="en-US" altLang="ja-JP" sz="1200" dirty="0" err="1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xf</a:t>
            </a:r>
            <a:r>
              <a:rPr lang="en-US" altLang="ja-JP" sz="120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 $file</a:t>
            </a:r>
          </a:p>
          <a:p>
            <a:r>
              <a:rPr lang="en-US" altLang="ja-JP" sz="120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    </a:t>
            </a:r>
            <a:r>
              <a:rPr lang="en-US" altLang="ja-JP" sz="1200" dirty="0" err="1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dir</a:t>
            </a:r>
            <a:r>
              <a:rPr lang="en-US" altLang="ja-JP" sz="120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="</a:t>
            </a:r>
            <a:r>
              <a:rPr lang="en-US" altLang="ja-JP" sz="1200" dirty="0" err="1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ImageMagick</a:t>
            </a:r>
            <a:r>
              <a:rPr lang="en-US" altLang="ja-JP" sz="120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-$version"</a:t>
            </a:r>
          </a:p>
          <a:p>
            <a:r>
              <a:rPr lang="en-US" altLang="ja-JP" sz="120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    if ! [ -d $</a:t>
            </a:r>
            <a:r>
              <a:rPr lang="en-US" altLang="ja-JP" sz="1200" dirty="0" err="1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dir</a:t>
            </a:r>
            <a:r>
              <a:rPr lang="en-US" altLang="ja-JP" sz="120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 ] ; then</a:t>
            </a:r>
          </a:p>
          <a:p>
            <a:r>
              <a:rPr lang="en-US" altLang="ja-JP" sz="120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        </a:t>
            </a:r>
            <a:r>
              <a:rPr lang="en-US" altLang="ja-JP" sz="1200" dirty="0" err="1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dir</a:t>
            </a:r>
            <a:r>
              <a:rPr lang="en-US" altLang="ja-JP" sz="120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="</a:t>
            </a:r>
            <a:r>
              <a:rPr lang="en-US" altLang="ja-JP" sz="1200" dirty="0" err="1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ImageMagick</a:t>
            </a:r>
            <a:r>
              <a:rPr lang="en-US" altLang="ja-JP" sz="120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-$version2";</a:t>
            </a:r>
          </a:p>
          <a:p>
            <a:r>
              <a:rPr lang="en-US" altLang="ja-JP" sz="120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    fi</a:t>
            </a:r>
          </a:p>
          <a:p>
            <a:r>
              <a:rPr lang="en-US" altLang="ja-JP" sz="120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    if [ -d $</a:t>
            </a:r>
            <a:r>
              <a:rPr lang="en-US" altLang="ja-JP" sz="1200" dirty="0" err="1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dir</a:t>
            </a:r>
            <a:r>
              <a:rPr lang="en-US" altLang="ja-JP" sz="120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 ] ; then</a:t>
            </a:r>
          </a:p>
          <a:p>
            <a:r>
              <a:rPr lang="en-US" altLang="ja-JP" sz="120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      (cd $</a:t>
            </a:r>
            <a:r>
              <a:rPr lang="en-US" altLang="ja-JP" sz="1200" dirty="0" err="1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dir</a:t>
            </a:r>
            <a:r>
              <a:rPr lang="en-US" altLang="ja-JP" sz="120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 ; ./configure --without-</a:t>
            </a:r>
            <a:r>
              <a:rPr lang="en-US" altLang="ja-JP" sz="1200" dirty="0" err="1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perl</a:t>
            </a:r>
            <a:r>
              <a:rPr lang="en-US" altLang="ja-JP" sz="120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 --without-</a:t>
            </a:r>
            <a:r>
              <a:rPr lang="en-US" altLang="ja-JP" sz="1200" dirty="0" err="1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magick</a:t>
            </a:r>
            <a:r>
              <a:rPr lang="en-US" altLang="ja-JP" sz="120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-plus-plus </a:t>
            </a:r>
            <a:r>
              <a:rPr lang="ja-JP" altLang="ja-JP" sz="1200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¥</a:t>
            </a:r>
            <a:endParaRPr lang="en-US" altLang="ja-JP" sz="1200" dirty="0" smtClean="0">
              <a:solidFill>
                <a:srgbClr val="000000"/>
              </a:solidFill>
              <a:latin typeface="メイリオ"/>
              <a:ea typeface="メイリオ"/>
              <a:cs typeface="メイリオ"/>
            </a:endParaRPr>
          </a:p>
          <a:p>
            <a:r>
              <a:rPr lang="ja-JP" altLang="ja-JP" sz="120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 </a:t>
            </a:r>
            <a:r>
              <a:rPr lang="ja-JP" altLang="en-US" sz="1200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        </a:t>
            </a:r>
            <a:r>
              <a:rPr lang="en-US" altLang="ja-JP" sz="1200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--</a:t>
            </a:r>
            <a:r>
              <a:rPr lang="en-US" altLang="ja-JP" sz="120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prefix=$HOME/</a:t>
            </a:r>
            <a:r>
              <a:rPr lang="en-US" altLang="ja-JP" sz="1200" dirty="0" err="1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ImageMagick</a:t>
            </a:r>
            <a:r>
              <a:rPr lang="en-US" altLang="ja-JP" sz="120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/$version ; make install)</a:t>
            </a:r>
          </a:p>
          <a:p>
            <a:r>
              <a:rPr lang="en-US" altLang="ja-JP" sz="120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      </a:t>
            </a:r>
            <a:r>
              <a:rPr lang="en-US" altLang="ja-JP" sz="1200" dirty="0" err="1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rm</a:t>
            </a:r>
            <a:r>
              <a:rPr lang="en-US" altLang="ja-JP" sz="120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 -</a:t>
            </a:r>
            <a:r>
              <a:rPr lang="en-US" altLang="ja-JP" sz="1200" dirty="0" err="1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rf</a:t>
            </a:r>
            <a:r>
              <a:rPr lang="en-US" altLang="ja-JP" sz="120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 $</a:t>
            </a:r>
            <a:r>
              <a:rPr lang="en-US" altLang="ja-JP" sz="1200" dirty="0" err="1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dir</a:t>
            </a:r>
            <a:endParaRPr lang="en-US" altLang="ja-JP" sz="1200" dirty="0">
              <a:solidFill>
                <a:srgbClr val="000000"/>
              </a:solidFill>
              <a:latin typeface="メイリオ"/>
              <a:ea typeface="メイリオ"/>
              <a:cs typeface="メイリオ"/>
            </a:endParaRPr>
          </a:p>
          <a:p>
            <a:r>
              <a:rPr lang="en-US" altLang="ja-JP" sz="120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    fi</a:t>
            </a:r>
          </a:p>
          <a:p>
            <a:r>
              <a:rPr lang="en-US" altLang="ja-JP" sz="120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    </a:t>
            </a:r>
            <a:r>
              <a:rPr lang="en-US" altLang="ja-JP" sz="1200" dirty="0" err="1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pre_version</a:t>
            </a:r>
            <a:r>
              <a:rPr lang="en-US" altLang="ja-JP" sz="120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=$version</a:t>
            </a:r>
          </a:p>
          <a:p>
            <a:r>
              <a:rPr lang="en-US" altLang="ja-JP" sz="120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  fi</a:t>
            </a:r>
          </a:p>
          <a:p>
            <a:r>
              <a:rPr lang="en-US" altLang="ja-JP" sz="120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done</a:t>
            </a:r>
            <a:endParaRPr kumimoji="1" lang="en-US" altLang="ja-JP" sz="1200" dirty="0" smtClean="0">
              <a:solidFill>
                <a:srgbClr val="000000"/>
              </a:solidFill>
              <a:latin typeface="メイリオ"/>
              <a:ea typeface="メイリオ"/>
              <a:cs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1689657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ビルドについて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kumimoji="1" lang="en-US" altLang="ja-JP" dirty="0" err="1" smtClean="0"/>
              <a:t>Debian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だと</a:t>
            </a:r>
            <a:r>
              <a:rPr lang="en-US" altLang="ja-JP" dirty="0"/>
              <a:t> </a:t>
            </a:r>
            <a:r>
              <a:rPr lang="en-US" altLang="ja-JP" dirty="0" smtClean="0"/>
              <a:t>apt-get </a:t>
            </a:r>
            <a:r>
              <a:rPr lang="en-US" altLang="ja-JP" dirty="0" err="1" smtClean="0"/>
              <a:t>buld-dep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ImageMagick</a:t>
            </a:r>
            <a:r>
              <a:rPr lang="en-US" altLang="ja-JP" dirty="0" smtClean="0"/>
              <a:t> </a:t>
            </a:r>
            <a:r>
              <a:rPr lang="ja-JP" altLang="en-US" dirty="0" smtClean="0"/>
              <a:t>で必要なライブラリが入るので、後は</a:t>
            </a:r>
            <a:r>
              <a:rPr lang="en-US" altLang="ja-JP" dirty="0"/>
              <a:t> </a:t>
            </a:r>
            <a:r>
              <a:rPr lang="en-US" altLang="ja-JP" dirty="0" smtClean="0"/>
              <a:t>configure </a:t>
            </a:r>
            <a:r>
              <a:rPr lang="ja-JP" altLang="en-US" dirty="0" smtClean="0"/>
              <a:t>と</a:t>
            </a:r>
            <a:r>
              <a:rPr lang="en-US" altLang="ja-JP" dirty="0"/>
              <a:t> </a:t>
            </a:r>
            <a:r>
              <a:rPr lang="en-US" altLang="ja-JP" dirty="0" smtClean="0"/>
              <a:t>make </a:t>
            </a:r>
            <a:r>
              <a:rPr lang="ja-JP" altLang="en-US" dirty="0" smtClean="0"/>
              <a:t>をするだけ</a:t>
            </a:r>
            <a:endParaRPr lang="en-US" altLang="ja-JP" dirty="0" smtClean="0"/>
          </a:p>
          <a:p>
            <a:r>
              <a:rPr lang="en-US" altLang="ja-JP" dirty="0" err="1" smtClean="0"/>
              <a:t>Zlib</a:t>
            </a:r>
            <a:r>
              <a:rPr lang="en-US" altLang="ja-JP" dirty="0" smtClean="0"/>
              <a:t> </a:t>
            </a:r>
            <a:r>
              <a:rPr lang="ja-JP" altLang="en-US" dirty="0" smtClean="0"/>
              <a:t>が</a:t>
            </a:r>
            <a:r>
              <a:rPr lang="en-US" altLang="ja-JP" dirty="0"/>
              <a:t> </a:t>
            </a:r>
            <a:r>
              <a:rPr lang="en-US" altLang="ja-JP" dirty="0" smtClean="0"/>
              <a:t>1.2.6 </a:t>
            </a:r>
            <a:r>
              <a:rPr lang="ja-JP" altLang="en-US" dirty="0" smtClean="0"/>
              <a:t>だと</a:t>
            </a:r>
            <a:r>
              <a:rPr lang="en-US" altLang="ja-JP" dirty="0"/>
              <a:t> </a:t>
            </a:r>
            <a:r>
              <a:rPr lang="en-US" altLang="ja-JP" dirty="0" smtClean="0"/>
              <a:t>ImageMagick-6.7.5-0 </a:t>
            </a:r>
            <a:r>
              <a:rPr lang="ja-JP" altLang="en-US" dirty="0" smtClean="0"/>
              <a:t>以降しかコンパイル出来ないので、それより古いバージョンをビルドする場合は</a:t>
            </a:r>
            <a:r>
              <a:rPr lang="en-US" altLang="ja-JP" dirty="0"/>
              <a:t> </a:t>
            </a:r>
            <a:r>
              <a:rPr lang="en-US" altLang="ja-JP" dirty="0" err="1" smtClean="0"/>
              <a:t>zlib</a:t>
            </a:r>
            <a:r>
              <a:rPr lang="en-US" altLang="ja-JP" dirty="0" smtClean="0"/>
              <a:t> 1.2.5 </a:t>
            </a:r>
            <a:r>
              <a:rPr lang="ja-JP" altLang="en-US" dirty="0" smtClean="0"/>
              <a:t>以下が必要</a:t>
            </a:r>
            <a:endParaRPr lang="en-US" altLang="ja-JP" dirty="0"/>
          </a:p>
          <a:p>
            <a:r>
              <a:rPr kumimoji="1" lang="ja-JP" altLang="en-US" dirty="0" smtClean="0"/>
              <a:t>昔のバージョンは</a:t>
            </a:r>
            <a:r>
              <a:rPr lang="en-US" altLang="ja-JP" dirty="0"/>
              <a:t> </a:t>
            </a:r>
            <a:r>
              <a:rPr lang="en-US" altLang="ja-JP" dirty="0" err="1" smtClean="0"/>
              <a:t>PerlMagick</a:t>
            </a:r>
            <a:r>
              <a:rPr lang="en-US" altLang="ja-JP" dirty="0" smtClean="0"/>
              <a:t> </a:t>
            </a:r>
            <a:r>
              <a:rPr lang="ja-JP" altLang="en-US" dirty="0" smtClean="0"/>
              <a:t>の</a:t>
            </a:r>
            <a:r>
              <a:rPr lang="en-US" altLang="ja-JP" dirty="0"/>
              <a:t> </a:t>
            </a:r>
            <a:r>
              <a:rPr lang="en-US" altLang="ja-JP" dirty="0" smtClean="0"/>
              <a:t>pm </a:t>
            </a:r>
            <a:r>
              <a:rPr lang="ja-JP" altLang="en-US" dirty="0" smtClean="0"/>
              <a:t>を</a:t>
            </a:r>
            <a:r>
              <a:rPr lang="en-US" altLang="ja-JP" dirty="0"/>
              <a:t> </a:t>
            </a:r>
            <a:r>
              <a:rPr lang="en-US" altLang="ja-JP" dirty="0" smtClean="0"/>
              <a:t>PREFIX </a:t>
            </a:r>
            <a:r>
              <a:rPr lang="ja-JP" altLang="en-US" dirty="0" smtClean="0"/>
              <a:t>を無視して</a:t>
            </a:r>
            <a:r>
              <a:rPr lang="en-US" altLang="ja-JP" dirty="0"/>
              <a:t> </a:t>
            </a:r>
            <a:r>
              <a:rPr lang="en-US" altLang="ja-JP" dirty="0" smtClean="0"/>
              <a:t>/</a:t>
            </a:r>
            <a:r>
              <a:rPr lang="en-US" altLang="ja-JP" dirty="0" err="1" smtClean="0"/>
              <a:t>usr</a:t>
            </a:r>
            <a:r>
              <a:rPr lang="en-US" altLang="ja-JP" dirty="0" smtClean="0"/>
              <a:t>/lib </a:t>
            </a:r>
            <a:r>
              <a:rPr lang="ja-JP" altLang="en-US" dirty="0" smtClean="0"/>
              <a:t>辺りに入れてたので、</a:t>
            </a:r>
            <a:r>
              <a:rPr lang="en-US" altLang="ja-JP" dirty="0" smtClean="0"/>
              <a:t>--without-</a:t>
            </a:r>
            <a:r>
              <a:rPr lang="en-US" altLang="ja-JP" dirty="0" err="1" smtClean="0"/>
              <a:t>perl</a:t>
            </a:r>
            <a:r>
              <a:rPr lang="en-US" altLang="ja-JP" dirty="0" smtClean="0"/>
              <a:t> </a:t>
            </a:r>
            <a:r>
              <a:rPr lang="ja-JP" altLang="en-US" dirty="0" smtClean="0"/>
              <a:t>した方が良い</a:t>
            </a:r>
            <a:endParaRPr lang="en-US" altLang="ja-JP" dirty="0" smtClean="0"/>
          </a:p>
          <a:p>
            <a:r>
              <a:rPr lang="ja-JP" altLang="en-US" smtClean="0"/>
              <a:t>その他、細かい対応はこちら</a:t>
            </a:r>
            <a:r>
              <a:rPr lang="ja-JP" altLang="en-US" dirty="0" smtClean="0"/>
              <a:t>のブログを参考</a:t>
            </a:r>
            <a:endParaRPr lang="en-US" altLang="ja-JP" dirty="0" smtClean="0"/>
          </a:p>
          <a:p>
            <a:pPr lvl="1"/>
            <a:r>
              <a:rPr lang="en-US" altLang="ja-JP" dirty="0">
                <a:hlinkClick r:id="" action="ppaction://noaction"/>
              </a:rPr>
              <a:t>http://</a:t>
            </a:r>
            <a:r>
              <a:rPr lang="en-US" altLang="ja-JP" dirty="0" err="1">
                <a:hlinkClick r:id="" action="ppaction://noaction"/>
              </a:rPr>
              <a:t>d.hatena.ne.jp</a:t>
            </a:r>
            <a:r>
              <a:rPr lang="en-US" altLang="ja-JP" dirty="0">
                <a:hlinkClick r:id="" action="ppaction://noaction"/>
              </a:rPr>
              <a:t>/</a:t>
            </a:r>
            <a:r>
              <a:rPr lang="en-US" altLang="ja-JP" dirty="0" err="1">
                <a:hlinkClick r:id="" action="ppaction://noaction"/>
              </a:rPr>
              <a:t>yoya</a:t>
            </a:r>
            <a:r>
              <a:rPr lang="en-US" altLang="ja-JP" dirty="0">
                <a:hlinkClick r:id="" action="ppaction://noaction"/>
              </a:rPr>
              <a:t>/20121020/</a:t>
            </a:r>
            <a:r>
              <a:rPr lang="en-US" altLang="ja-JP" dirty="0" err="1">
                <a:hlinkClick r:id="" action="ppaction://noaction"/>
              </a:rPr>
              <a:t>imagemagick</a:t>
            </a:r>
            <a:endParaRPr lang="en-US" altLang="ja-JP" dirty="0"/>
          </a:p>
          <a:p>
            <a:pPr lvl="1"/>
            <a:r>
              <a:rPr lang="en-US" altLang="ja-JP" dirty="0">
                <a:hlinkClick r:id="" action="ppaction://noaction"/>
              </a:rPr>
              <a:t>http://</a:t>
            </a:r>
            <a:r>
              <a:rPr lang="en-US" altLang="ja-JP" dirty="0" err="1">
                <a:hlinkClick r:id="" action="ppaction://noaction"/>
              </a:rPr>
              <a:t>d.hatena.ne.jp</a:t>
            </a:r>
            <a:r>
              <a:rPr lang="en-US" altLang="ja-JP" dirty="0">
                <a:hlinkClick r:id="" action="ppaction://noaction"/>
              </a:rPr>
              <a:t>/</a:t>
            </a:r>
            <a:r>
              <a:rPr lang="en-US" altLang="ja-JP" dirty="0" err="1">
                <a:hlinkClick r:id="" action="ppaction://noaction"/>
              </a:rPr>
              <a:t>yoya</a:t>
            </a:r>
            <a:r>
              <a:rPr lang="en-US" altLang="ja-JP" dirty="0">
                <a:hlinkClick r:id="" action="ppaction://noaction"/>
              </a:rPr>
              <a:t>/20121021/</a:t>
            </a:r>
            <a:r>
              <a:rPr lang="en-US" altLang="ja-JP" dirty="0" err="1">
                <a:hlinkClick r:id="" action="ppaction://noaction"/>
              </a:rPr>
              <a:t>imagemagick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23349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全バージョンをビルドした結果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7" name="図 6" descr="全バージョンビルド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0352"/>
            <a:ext cx="5376226" cy="4342633"/>
          </a:xfrm>
          <a:prstGeom prst="rect">
            <a:avLst/>
          </a:prstGeom>
        </p:spPr>
      </p:pic>
      <p:pic>
        <p:nvPicPr>
          <p:cNvPr id="8" name="図 7" descr="全バージョンをビルド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570" y="2270158"/>
            <a:ext cx="5544430" cy="447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836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バッチで全バージョンを実行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kumimoji="1" lang="en-US" altLang="ja-JP" dirty="0" smtClean="0"/>
          </a:p>
          <a:p>
            <a:r>
              <a:rPr lang="ja-JP" altLang="en-US" dirty="0" smtClean="0"/>
              <a:t>引用元</a:t>
            </a:r>
            <a:r>
              <a:rPr lang="en-US" altLang="ja-JP" dirty="0" smtClean="0"/>
              <a:t>)</a:t>
            </a:r>
            <a:r>
              <a:rPr lang="ja-JP" altLang="en-US" dirty="0" smtClean="0"/>
              <a:t>　</a:t>
            </a:r>
            <a:r>
              <a:rPr lang="en-US" altLang="ja-JP" dirty="0" smtClean="0">
                <a:hlinkClick r:id="" action="ppaction://noaction"/>
              </a:rPr>
              <a:t>http</a:t>
            </a:r>
            <a:r>
              <a:rPr lang="en-US" altLang="ja-JP" dirty="0">
                <a:hlinkClick r:id="" action="ppaction://noaction"/>
              </a:rPr>
              <a:t>://labs.gree.jp/blog/2013/12/9290/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2035272" y="1724224"/>
            <a:ext cx="4289206" cy="3448452"/>
          </a:xfrm>
          <a:prstGeom prst="rect">
            <a:avLst/>
          </a:prstGeom>
          <a:gradFill>
            <a:gsLst>
              <a:gs pos="0">
                <a:srgbClr val="80FF00">
                  <a:alpha val="0"/>
                </a:srgbClr>
              </a:gs>
              <a:gs pos="100000">
                <a:srgbClr val="CCFFCC"/>
              </a:gs>
            </a:gsLst>
            <a:lin ang="141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altLang="ja-JP" sz="120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#! /bin/</a:t>
            </a:r>
            <a:r>
              <a:rPr lang="en-US" altLang="ja-JP" sz="1200" dirty="0" err="1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sh</a:t>
            </a:r>
            <a:endParaRPr lang="en-US" altLang="ja-JP" sz="1200" dirty="0" smtClean="0">
              <a:solidFill>
                <a:srgbClr val="000000"/>
              </a:solidFill>
              <a:latin typeface="メイリオ"/>
              <a:ea typeface="メイリオ"/>
              <a:cs typeface="メイリオ"/>
            </a:endParaRPr>
          </a:p>
          <a:p>
            <a:r>
              <a:rPr lang="en-US" altLang="ja-JP" sz="1200" dirty="0" err="1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imagemagick_dir</a:t>
            </a:r>
            <a:r>
              <a:rPr lang="en-US" altLang="ja-JP" sz="120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=$HOME/</a:t>
            </a:r>
            <a:r>
              <a:rPr lang="en-US" altLang="ja-JP" sz="1200" dirty="0" err="1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ImageMagick</a:t>
            </a:r>
            <a:endParaRPr lang="en-US" altLang="ja-JP" sz="1200" dirty="0">
              <a:solidFill>
                <a:srgbClr val="000000"/>
              </a:solidFill>
              <a:latin typeface="メイリオ"/>
              <a:ea typeface="メイリオ"/>
              <a:cs typeface="メイリオ"/>
            </a:endParaRPr>
          </a:p>
          <a:p>
            <a:r>
              <a:rPr lang="en-US" altLang="ja-JP" sz="1200" dirty="0" err="1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last_arg</a:t>
            </a:r>
            <a:r>
              <a:rPr lang="en-US" altLang="ja-JP" sz="120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=`</a:t>
            </a:r>
            <a:r>
              <a:rPr lang="en-US" altLang="ja-JP" sz="1200" dirty="0" err="1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eval</a:t>
            </a:r>
            <a:r>
              <a:rPr lang="en-US" altLang="ja-JP" sz="120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 echo '$'{$#}`</a:t>
            </a:r>
          </a:p>
          <a:p>
            <a:r>
              <a:rPr lang="en-US" altLang="ja-JP" sz="120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for </a:t>
            </a:r>
            <a:r>
              <a:rPr lang="en-US" altLang="ja-JP" sz="1200" dirty="0" err="1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ver</a:t>
            </a:r>
            <a:r>
              <a:rPr lang="en-US" altLang="ja-JP" sz="120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 in `</a:t>
            </a:r>
            <a:r>
              <a:rPr lang="en-US" altLang="ja-JP" sz="1200" dirty="0" err="1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ls</a:t>
            </a:r>
            <a:r>
              <a:rPr lang="en-US" altLang="ja-JP" sz="120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 -r $</a:t>
            </a:r>
            <a:r>
              <a:rPr lang="en-US" altLang="ja-JP" sz="1200" dirty="0" err="1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imagemagick_dir</a:t>
            </a:r>
            <a:r>
              <a:rPr lang="en-US" altLang="ja-JP" sz="120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`</a:t>
            </a:r>
          </a:p>
          <a:p>
            <a:r>
              <a:rPr lang="en-US" altLang="ja-JP" sz="120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do</a:t>
            </a:r>
          </a:p>
          <a:p>
            <a:r>
              <a:rPr lang="en-US" altLang="ja-JP" sz="120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  option=""</a:t>
            </a:r>
          </a:p>
          <a:p>
            <a:r>
              <a:rPr lang="en-US" altLang="ja-JP" sz="120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  for </a:t>
            </a:r>
            <a:r>
              <a:rPr lang="en-US" altLang="ja-JP" sz="1200" dirty="0" err="1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arg</a:t>
            </a:r>
            <a:r>
              <a:rPr lang="en-US" altLang="ja-JP" sz="120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 in $*</a:t>
            </a:r>
          </a:p>
          <a:p>
            <a:r>
              <a:rPr lang="en-US" altLang="ja-JP" sz="120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  do</a:t>
            </a:r>
          </a:p>
          <a:p>
            <a:r>
              <a:rPr lang="en-US" altLang="ja-JP" sz="120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     if [ "$</a:t>
            </a:r>
            <a:r>
              <a:rPr lang="en-US" altLang="ja-JP" sz="1200" dirty="0" err="1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arg</a:t>
            </a:r>
            <a:r>
              <a:rPr lang="en-US" altLang="ja-JP" sz="120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" != "$</a:t>
            </a:r>
            <a:r>
              <a:rPr lang="en-US" altLang="ja-JP" sz="1200" dirty="0" err="1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last_arg</a:t>
            </a:r>
            <a:r>
              <a:rPr lang="en-US" altLang="ja-JP" sz="120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" ]; then</a:t>
            </a:r>
          </a:p>
          <a:p>
            <a:r>
              <a:rPr lang="en-US" altLang="ja-JP" sz="120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       option="$option $</a:t>
            </a:r>
            <a:r>
              <a:rPr lang="en-US" altLang="ja-JP" sz="1200" dirty="0" err="1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arg</a:t>
            </a:r>
            <a:r>
              <a:rPr lang="en-US" altLang="ja-JP" sz="120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"</a:t>
            </a:r>
          </a:p>
          <a:p>
            <a:r>
              <a:rPr lang="en-US" altLang="ja-JP" sz="120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     else</a:t>
            </a:r>
          </a:p>
          <a:p>
            <a:r>
              <a:rPr lang="en-US" altLang="ja-JP" sz="120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       option="$option $</a:t>
            </a:r>
            <a:r>
              <a:rPr lang="en-US" altLang="ja-JP" sz="1200" dirty="0" err="1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ver</a:t>
            </a:r>
            <a:r>
              <a:rPr lang="en-US" altLang="ja-JP" sz="120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-$</a:t>
            </a:r>
            <a:r>
              <a:rPr lang="en-US" altLang="ja-JP" sz="1200" dirty="0" err="1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arg</a:t>
            </a:r>
            <a:r>
              <a:rPr lang="en-US" altLang="ja-JP" sz="120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"</a:t>
            </a:r>
          </a:p>
          <a:p>
            <a:r>
              <a:rPr lang="en-US" altLang="ja-JP" sz="120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     fi</a:t>
            </a:r>
          </a:p>
          <a:p>
            <a:r>
              <a:rPr lang="en-US" altLang="ja-JP" sz="120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  done</a:t>
            </a:r>
          </a:p>
          <a:p>
            <a:r>
              <a:rPr lang="en-US" altLang="ja-JP" sz="120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convert=$</a:t>
            </a:r>
            <a:r>
              <a:rPr lang="en-US" altLang="ja-JP" sz="1200" dirty="0" err="1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imagemagick_dir</a:t>
            </a:r>
            <a:r>
              <a:rPr lang="en-US" altLang="ja-JP" sz="120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/$</a:t>
            </a:r>
            <a:r>
              <a:rPr lang="en-US" altLang="ja-JP" sz="1200" dirty="0" err="1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ver</a:t>
            </a:r>
            <a:r>
              <a:rPr lang="en-US" altLang="ja-JP" sz="120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/bin/convert</a:t>
            </a:r>
          </a:p>
          <a:p>
            <a:r>
              <a:rPr lang="en-US" altLang="ja-JP" sz="120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echo $convert $option</a:t>
            </a:r>
          </a:p>
          <a:p>
            <a:r>
              <a:rPr lang="en-US" altLang="ja-JP" sz="120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time $convert $option</a:t>
            </a:r>
          </a:p>
          <a:p>
            <a:r>
              <a:rPr lang="en-US" altLang="ja-JP" sz="120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done</a:t>
            </a:r>
            <a:endParaRPr kumimoji="1" lang="en-US" altLang="ja-JP" sz="1200" dirty="0" smtClean="0">
              <a:solidFill>
                <a:srgbClr val="000000"/>
              </a:solidFill>
              <a:latin typeface="メイリオ"/>
              <a:ea typeface="メイリオ"/>
              <a:cs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1269432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全バージョンで実行した結果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 smtClean="0"/>
              <a:t>引用元</a:t>
            </a:r>
            <a:r>
              <a:rPr lang="en-US" altLang="ja-JP" dirty="0"/>
              <a:t>)</a:t>
            </a:r>
            <a:r>
              <a:rPr lang="ja-JP" altLang="en-US" dirty="0"/>
              <a:t>　</a:t>
            </a:r>
            <a:r>
              <a:rPr lang="en-US" altLang="ja-JP" dirty="0">
                <a:hlinkClick r:id="rId2" action="ppaction://hlinksldjump"/>
              </a:rPr>
              <a:t>http://labs.gree.jp/blog/2013/12/9290/</a:t>
            </a:r>
            <a:endParaRPr lang="ja-JP" altLang="en-US" dirty="0"/>
          </a:p>
          <a:p>
            <a:endParaRPr kumimoji="1" lang="ja-JP" altLang="en-US" dirty="0"/>
          </a:p>
        </p:txBody>
      </p:sp>
      <p:pic>
        <p:nvPicPr>
          <p:cNvPr id="7" name="図 6" descr="ImageMagick_vers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13" y="1600200"/>
            <a:ext cx="7123389" cy="384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637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性能改善アレコレ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err="1" smtClean="0"/>
              <a:t>QuantumDepth</a:t>
            </a:r>
            <a:endParaRPr kumimoji="1" lang="en-US" altLang="ja-JP" dirty="0" smtClean="0"/>
          </a:p>
          <a:p>
            <a:r>
              <a:rPr lang="en-US" altLang="ja-JP" dirty="0" smtClean="0"/>
              <a:t>--disable-</a:t>
            </a:r>
            <a:r>
              <a:rPr lang="en-US" altLang="ja-JP" dirty="0" err="1" smtClean="0"/>
              <a:t>openmp</a:t>
            </a:r>
            <a:endParaRPr kumimoji="1" lang="en-US" altLang="ja-JP" dirty="0" smtClean="0"/>
          </a:p>
          <a:p>
            <a:r>
              <a:rPr kumimoji="1" lang="en-US" altLang="ja-JP" dirty="0" smtClean="0"/>
              <a:t>-define </a:t>
            </a:r>
            <a:r>
              <a:rPr kumimoji="1" lang="en-US" altLang="ja-JP" dirty="0" err="1" smtClean="0"/>
              <a:t>jpeg:size</a:t>
            </a:r>
            <a:r>
              <a:rPr kumimoji="1" lang="en-US" altLang="ja-JP" dirty="0" smtClean="0"/>
              <a:t>={width}x{height}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26408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ja-JP" dirty="0" smtClean="0"/>
              <a:t>Q</a:t>
            </a:r>
            <a:r>
              <a:rPr lang="en-US" altLang="ja-JP" dirty="0" err="1" smtClean="0"/>
              <a:t>uantumDepth</a:t>
            </a:r>
            <a:r>
              <a:rPr lang="ja-JP" altLang="en-US" dirty="0" smtClean="0"/>
              <a:t> 知ってますか？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Windows </a:t>
            </a:r>
            <a:r>
              <a:rPr lang="ja-JP" altLang="en-US" dirty="0" smtClean="0"/>
              <a:t>版バイナリで</a:t>
            </a:r>
            <a:r>
              <a:rPr lang="en-US" altLang="ja-JP" dirty="0"/>
              <a:t> </a:t>
            </a:r>
            <a:r>
              <a:rPr lang="en-US" altLang="ja-JP" dirty="0" smtClean="0"/>
              <a:t>Q8, Q16 </a:t>
            </a:r>
            <a:r>
              <a:rPr lang="ja-JP" altLang="en-US" dirty="0" smtClean="0"/>
              <a:t>というアレ</a:t>
            </a:r>
            <a:endParaRPr lang="en-US" altLang="ja-JP" dirty="0" smtClean="0"/>
          </a:p>
          <a:p>
            <a:r>
              <a:rPr lang="en-US" altLang="ja-JP" dirty="0" smtClean="0"/>
              <a:t>RGB </a:t>
            </a:r>
            <a:r>
              <a:rPr lang="ja-JP" altLang="en-US" dirty="0" smtClean="0"/>
              <a:t>の各値を</a:t>
            </a:r>
            <a:r>
              <a:rPr lang="en-US" altLang="ja-JP" dirty="0"/>
              <a:t> </a:t>
            </a:r>
            <a:r>
              <a:rPr lang="en-US" altLang="ja-JP" dirty="0" smtClean="0"/>
              <a:t>8bit</a:t>
            </a:r>
            <a:r>
              <a:rPr lang="ja-JP" altLang="en-US" dirty="0" smtClean="0"/>
              <a:t>、</a:t>
            </a:r>
            <a:r>
              <a:rPr lang="en-US" altLang="ja-JP" dirty="0" smtClean="0"/>
              <a:t>16bit</a:t>
            </a:r>
            <a:r>
              <a:rPr lang="ja-JP" altLang="en-US" dirty="0" smtClean="0"/>
              <a:t>どちらで持つか</a:t>
            </a:r>
            <a:endParaRPr lang="en-US" altLang="ja-JP" dirty="0" smtClean="0"/>
          </a:p>
          <a:p>
            <a:r>
              <a:rPr lang="en-US" altLang="ja-JP" dirty="0" smtClean="0"/>
              <a:t>PNG,GIF,JPEG </a:t>
            </a:r>
            <a:r>
              <a:rPr lang="ja-JP" altLang="en-US" dirty="0" smtClean="0"/>
              <a:t>でトゥルーカラーと呼ばれるものは大体</a:t>
            </a:r>
            <a:r>
              <a:rPr lang="en-US" altLang="ja-JP" dirty="0" smtClean="0"/>
              <a:t>8bit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1260931" y="3842287"/>
            <a:ext cx="1785697" cy="5387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Q8</a:t>
            </a:r>
            <a:r>
              <a:rPr lang="ja-JP" altLang="en-US" dirty="0" smtClean="0">
                <a:solidFill>
                  <a:schemeClr val="tx1"/>
                </a:solidFill>
              </a:rPr>
              <a:t>版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338376" y="3833873"/>
            <a:ext cx="3431365" cy="5387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Q16</a:t>
            </a:r>
            <a:r>
              <a:rPr lang="ja-JP" altLang="en-US" dirty="0" smtClean="0">
                <a:solidFill>
                  <a:schemeClr val="tx1"/>
                </a:solidFill>
              </a:rPr>
              <a:t>版</a:t>
            </a:r>
            <a:r>
              <a:rPr lang="en-US" altLang="ja-JP" dirty="0" smtClean="0">
                <a:solidFill>
                  <a:schemeClr val="tx1"/>
                </a:solidFill>
              </a:rPr>
              <a:t> (</a:t>
            </a:r>
            <a:r>
              <a:rPr lang="en-US" altLang="ja-JP" dirty="0" err="1" smtClean="0">
                <a:solidFill>
                  <a:schemeClr val="tx1"/>
                </a:solidFill>
              </a:rPr>
              <a:t>ImageMagick</a:t>
            </a:r>
            <a:r>
              <a:rPr lang="en-US" altLang="ja-JP" dirty="0" smtClean="0">
                <a:solidFill>
                  <a:schemeClr val="tx1"/>
                </a:solidFill>
              </a:rPr>
              <a:t> </a:t>
            </a:r>
            <a:r>
              <a:rPr lang="ja-JP" altLang="en-US" dirty="0" smtClean="0">
                <a:solidFill>
                  <a:schemeClr val="tx1"/>
                </a:solidFill>
              </a:rPr>
              <a:t>のデフォルト</a:t>
            </a:r>
            <a:r>
              <a:rPr lang="en-US" altLang="ja-JP" dirty="0">
                <a:solidFill>
                  <a:schemeClr val="tx1"/>
                </a:solidFill>
              </a:rPr>
              <a:t>)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021925" y="4375798"/>
            <a:ext cx="2404080" cy="698101"/>
          </a:xfrm>
          <a:prstGeom prst="rect">
            <a:avLst/>
          </a:prstGeom>
          <a:gradFill>
            <a:gsLst>
              <a:gs pos="0">
                <a:srgbClr val="80FF00">
                  <a:alpha val="0"/>
                </a:srgbClr>
              </a:gs>
              <a:gs pos="100000">
                <a:srgbClr val="CCFFCC"/>
              </a:gs>
            </a:gsLst>
            <a:lin ang="141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kumimoji="1" lang="en-US" altLang="ja-JP" dirty="0" smtClean="0">
              <a:solidFill>
                <a:srgbClr val="000000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133316" y="4529349"/>
            <a:ext cx="442442" cy="402672"/>
          </a:xfrm>
          <a:prstGeom prst="rect">
            <a:avLst/>
          </a:prstGeom>
          <a:gradFill>
            <a:gsLst>
              <a:gs pos="0">
                <a:srgbClr val="FF6600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41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rgbClr val="000000"/>
                </a:solidFill>
              </a:rPr>
              <a:t>R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1711338" y="4529349"/>
            <a:ext cx="442442" cy="402672"/>
          </a:xfrm>
          <a:prstGeom prst="rect">
            <a:avLst/>
          </a:prstGeom>
          <a:gradFill>
            <a:gsLst>
              <a:gs pos="0">
                <a:srgbClr val="80FF00"/>
              </a:gs>
              <a:gs pos="100000">
                <a:srgbClr val="CCFFCC"/>
              </a:gs>
            </a:gsLst>
            <a:lin ang="141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rgbClr val="000000"/>
                </a:solidFill>
              </a:rPr>
              <a:t>G</a:t>
            </a:r>
            <a:endParaRPr kumimoji="1" lang="en-US" altLang="ja-JP" dirty="0" smtClean="0">
              <a:solidFill>
                <a:srgbClr val="000000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269711" y="4529349"/>
            <a:ext cx="442442" cy="402672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41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rgbClr val="000000"/>
                </a:solidFill>
              </a:rPr>
              <a:t>B</a:t>
            </a:r>
            <a:endParaRPr kumimoji="1" lang="en-US" altLang="ja-JP" dirty="0" smtClean="0">
              <a:solidFill>
                <a:srgbClr val="000000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831929" y="4529349"/>
            <a:ext cx="442442" cy="402672"/>
          </a:xfrm>
          <a:prstGeom prst="rect">
            <a:avLst/>
          </a:prstGeom>
          <a:gradFill>
            <a:gsLst>
              <a:gs pos="0">
                <a:schemeClr val="bg1">
                  <a:lumMod val="65000"/>
                  <a:alpha val="47000"/>
                </a:schemeClr>
              </a:gs>
              <a:gs pos="100000">
                <a:schemeClr val="bg1">
                  <a:lumMod val="95000"/>
                </a:schemeClr>
              </a:gs>
            </a:gsLst>
            <a:lin ang="141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rgbClr val="000000"/>
                </a:solidFill>
              </a:rPr>
              <a:t>A</a:t>
            </a:r>
            <a:endParaRPr kumimoji="1" lang="en-US" altLang="ja-JP" dirty="0" smtClean="0">
              <a:solidFill>
                <a:srgbClr val="000000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3991745" y="4375798"/>
            <a:ext cx="3863390" cy="698101"/>
          </a:xfrm>
          <a:prstGeom prst="rect">
            <a:avLst/>
          </a:prstGeom>
          <a:gradFill>
            <a:gsLst>
              <a:gs pos="0">
                <a:srgbClr val="80FF00">
                  <a:alpha val="0"/>
                </a:srgbClr>
              </a:gs>
              <a:gs pos="100000">
                <a:srgbClr val="CCFFCC"/>
              </a:gs>
            </a:gsLst>
            <a:lin ang="141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kumimoji="1" lang="en-US" altLang="ja-JP" dirty="0" smtClean="0">
              <a:solidFill>
                <a:srgbClr val="000000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4103136" y="4529349"/>
            <a:ext cx="841026" cy="402672"/>
          </a:xfrm>
          <a:prstGeom prst="rect">
            <a:avLst/>
          </a:prstGeom>
          <a:gradFill>
            <a:gsLst>
              <a:gs pos="0">
                <a:srgbClr val="FF6600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41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rgbClr val="000000"/>
                </a:solidFill>
              </a:rPr>
              <a:t>R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5045770" y="4533662"/>
            <a:ext cx="841026" cy="402672"/>
          </a:xfrm>
          <a:prstGeom prst="rect">
            <a:avLst/>
          </a:prstGeom>
          <a:gradFill>
            <a:gsLst>
              <a:gs pos="0">
                <a:srgbClr val="80FF00"/>
              </a:gs>
              <a:gs pos="100000">
                <a:srgbClr val="CCFFCC"/>
              </a:gs>
            </a:gsLst>
            <a:lin ang="141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rgbClr val="000000"/>
                </a:solidFill>
              </a:rPr>
              <a:t>G</a:t>
            </a:r>
            <a:endParaRPr kumimoji="1" lang="en-US" altLang="ja-JP" dirty="0" smtClean="0">
              <a:solidFill>
                <a:srgbClr val="000000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5990441" y="4533877"/>
            <a:ext cx="841026" cy="402672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41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rgbClr val="000000"/>
                </a:solidFill>
              </a:rPr>
              <a:t>B</a:t>
            </a:r>
            <a:endParaRPr kumimoji="1" lang="en-US" altLang="ja-JP" dirty="0" smtClean="0">
              <a:solidFill>
                <a:srgbClr val="000000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6928715" y="4538190"/>
            <a:ext cx="841026" cy="402672"/>
          </a:xfrm>
          <a:prstGeom prst="rect">
            <a:avLst/>
          </a:prstGeom>
          <a:gradFill>
            <a:gsLst>
              <a:gs pos="0">
                <a:schemeClr val="bg1">
                  <a:lumMod val="65000"/>
                  <a:alpha val="47000"/>
                </a:schemeClr>
              </a:gs>
              <a:gs pos="100000">
                <a:schemeClr val="bg1">
                  <a:lumMod val="95000"/>
                </a:schemeClr>
              </a:gs>
            </a:gsLst>
            <a:lin ang="141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rgbClr val="000000"/>
                </a:solidFill>
              </a:rPr>
              <a:t>A</a:t>
            </a:r>
            <a:endParaRPr kumimoji="1" lang="en-US" altLang="ja-JP" dirty="0" smtClean="0">
              <a:solidFill>
                <a:srgbClr val="000000"/>
              </a:solidFill>
            </a:endParaRPr>
          </a:p>
        </p:txBody>
      </p:sp>
      <p:cxnSp>
        <p:nvCxnSpPr>
          <p:cNvPr id="19" name="直線矢印コネクタ 18"/>
          <p:cNvCxnSpPr/>
          <p:nvPr/>
        </p:nvCxnSpPr>
        <p:spPr>
          <a:xfrm>
            <a:off x="1133316" y="5248370"/>
            <a:ext cx="442442" cy="841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flipV="1">
            <a:off x="4103136" y="5248370"/>
            <a:ext cx="841026" cy="941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正方形/長方形 21"/>
          <p:cNvSpPr/>
          <p:nvPr/>
        </p:nvSpPr>
        <p:spPr>
          <a:xfrm>
            <a:off x="912809" y="5223135"/>
            <a:ext cx="1451221" cy="32802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8bits = 1byte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23" name="直線矢印コネクタ 22"/>
          <p:cNvCxnSpPr/>
          <p:nvPr/>
        </p:nvCxnSpPr>
        <p:spPr>
          <a:xfrm>
            <a:off x="1021925" y="5669917"/>
            <a:ext cx="240408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正方形/長方形 24"/>
          <p:cNvSpPr/>
          <p:nvPr/>
        </p:nvSpPr>
        <p:spPr>
          <a:xfrm>
            <a:off x="1376863" y="5738209"/>
            <a:ext cx="1335290" cy="32802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4</a:t>
            </a:r>
            <a:r>
              <a:rPr kumimoji="1" lang="en-US" altLang="ja-JP" dirty="0" smtClean="0">
                <a:solidFill>
                  <a:schemeClr val="tx1"/>
                </a:solidFill>
              </a:rPr>
              <a:t>bytes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3776184" y="5248370"/>
            <a:ext cx="1934348" cy="32802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16</a:t>
            </a:r>
            <a:r>
              <a:rPr kumimoji="1" lang="en-US" altLang="ja-JP" dirty="0" smtClean="0">
                <a:solidFill>
                  <a:schemeClr val="tx1"/>
                </a:solidFill>
              </a:rPr>
              <a:t>bits = 2bytes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27" name="直線矢印コネクタ 26"/>
          <p:cNvCxnSpPr/>
          <p:nvPr/>
        </p:nvCxnSpPr>
        <p:spPr>
          <a:xfrm flipV="1">
            <a:off x="3982984" y="5669917"/>
            <a:ext cx="3947843" cy="3565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正方形/長方形 28"/>
          <p:cNvSpPr/>
          <p:nvPr/>
        </p:nvSpPr>
        <p:spPr>
          <a:xfrm>
            <a:off x="5322796" y="5708583"/>
            <a:ext cx="1335290" cy="32802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8</a:t>
            </a:r>
            <a:r>
              <a:rPr kumimoji="1" lang="en-US" altLang="ja-JP" dirty="0" smtClean="0">
                <a:solidFill>
                  <a:schemeClr val="tx1"/>
                </a:solidFill>
              </a:rPr>
              <a:t>bytes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942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もくじ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自己紹介</a:t>
            </a:r>
            <a:endParaRPr lang="en-US" altLang="ja-JP" dirty="0"/>
          </a:p>
          <a:p>
            <a:r>
              <a:rPr kumimoji="1" lang="en-US" altLang="ja-JP" dirty="0" err="1" smtClean="0"/>
              <a:t>ImageMagick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って何？</a:t>
            </a:r>
            <a:endParaRPr lang="en-US" altLang="ja-JP" dirty="0"/>
          </a:p>
          <a:p>
            <a:r>
              <a:rPr lang="en-US" altLang="ja-JP" dirty="0" err="1" smtClean="0"/>
              <a:t>ImageMagick</a:t>
            </a:r>
            <a:r>
              <a:rPr lang="en-US" altLang="ja-JP" dirty="0" smtClean="0"/>
              <a:t> </a:t>
            </a:r>
            <a:r>
              <a:rPr lang="ja-JP" altLang="en-US" dirty="0" smtClean="0"/>
              <a:t>の構造</a:t>
            </a:r>
            <a:endParaRPr lang="en-US" altLang="ja-JP" dirty="0" smtClean="0"/>
          </a:p>
          <a:p>
            <a:r>
              <a:rPr lang="ja-JP" altLang="en-US" dirty="0" smtClean="0"/>
              <a:t>色んなバージョンのビルド</a:t>
            </a:r>
            <a:endParaRPr lang="en-US" altLang="ja-JP" dirty="0" smtClean="0"/>
          </a:p>
          <a:p>
            <a:r>
              <a:rPr lang="ja-JP" altLang="en-US" dirty="0" smtClean="0"/>
              <a:t>よく知られた負荷対策</a:t>
            </a:r>
            <a:endParaRPr lang="en-US" altLang="ja-JP" dirty="0"/>
          </a:p>
          <a:p>
            <a:r>
              <a:rPr lang="ja-JP" altLang="en-US" dirty="0" smtClean="0"/>
              <a:t>最近</a:t>
            </a:r>
            <a:r>
              <a:rPr lang="en-US" altLang="ja-JP" dirty="0" smtClean="0"/>
              <a:t>(</a:t>
            </a:r>
            <a:r>
              <a:rPr lang="ja-JP" altLang="en-US" dirty="0" smtClean="0"/>
              <a:t>？</a:t>
            </a:r>
            <a:r>
              <a:rPr lang="en-US" altLang="ja-JP" dirty="0"/>
              <a:t>)</a:t>
            </a:r>
            <a:r>
              <a:rPr lang="ja-JP" altLang="en-US" dirty="0" smtClean="0"/>
              <a:t>のトピック</a:t>
            </a:r>
            <a:endParaRPr lang="en-US" altLang="ja-JP" dirty="0" smtClean="0"/>
          </a:p>
          <a:p>
            <a:r>
              <a:rPr lang="ja-JP" altLang="en-US" dirty="0" smtClean="0"/>
              <a:t>その他</a:t>
            </a:r>
            <a:endParaRPr lang="en-US" altLang="ja-JP" dirty="0"/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83093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RGB</a:t>
            </a:r>
            <a:r>
              <a:rPr lang="ja-JP" altLang="en-US" dirty="0" smtClean="0"/>
              <a:t>色の量子化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dirty="0" smtClean="0"/>
              <a:t>RGB </a:t>
            </a:r>
            <a:r>
              <a:rPr kumimoji="1" lang="ja-JP" altLang="en-US" dirty="0" smtClean="0"/>
              <a:t>色の量子化</a:t>
            </a:r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r>
              <a:rPr lang="ja-JP" altLang="en-US" dirty="0" smtClean="0"/>
              <a:t>普通の人間の目なら</a:t>
            </a:r>
            <a:r>
              <a:rPr lang="ja-JP" altLang="ja-JP" dirty="0"/>
              <a:t> </a:t>
            </a:r>
            <a:r>
              <a:rPr lang="en-US" altLang="ja-JP" dirty="0" smtClean="0"/>
              <a:t>Q8</a:t>
            </a:r>
            <a:r>
              <a:rPr lang="ja-JP" altLang="en-US" dirty="0" smtClean="0"/>
              <a:t> で十分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3605001" y="2741927"/>
            <a:ext cx="442442" cy="2561638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rgbClr val="FF0000"/>
              </a:gs>
            </a:gsLst>
            <a:lin ang="141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4183023" y="2741927"/>
            <a:ext cx="442442" cy="2561638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rgbClr val="00FF00"/>
              </a:gs>
            </a:gsLst>
            <a:lin ang="141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rgbClr val="FFFFFF"/>
                </a:solidFill>
              </a:rPr>
              <a:t>G</a:t>
            </a:r>
            <a:endParaRPr kumimoji="1" lang="en-US" altLang="ja-JP" dirty="0" smtClean="0">
              <a:solidFill>
                <a:srgbClr val="FFFFFF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741396" y="2741927"/>
            <a:ext cx="442442" cy="2561638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rgbClr val="0000FF"/>
              </a:gs>
            </a:gsLst>
            <a:lin ang="141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rgbClr val="FFFFFF"/>
                </a:solidFill>
              </a:rPr>
              <a:t>B</a:t>
            </a:r>
            <a:endParaRPr kumimoji="1" lang="en-US" altLang="ja-JP" dirty="0" smtClean="0">
              <a:solidFill>
                <a:srgbClr val="FFFFFF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212045" y="2891664"/>
            <a:ext cx="597725" cy="5387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Q8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949393" y="2891664"/>
            <a:ext cx="791852" cy="5387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Q16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3402390" y="2748654"/>
            <a:ext cx="0" cy="264416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1454967" y="3674553"/>
            <a:ext cx="1873463" cy="65457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err="1">
                <a:solidFill>
                  <a:schemeClr val="tx1"/>
                </a:solidFill>
              </a:rPr>
              <a:t>p</a:t>
            </a:r>
            <a:r>
              <a:rPr lang="en-US" altLang="ja-JP" dirty="0" err="1" smtClean="0">
                <a:solidFill>
                  <a:schemeClr val="tx1"/>
                </a:solidFill>
              </a:rPr>
              <a:t>ow</a:t>
            </a:r>
            <a:r>
              <a:rPr lang="en-US" altLang="ja-JP" dirty="0" smtClean="0">
                <a:solidFill>
                  <a:schemeClr val="tx1"/>
                </a:solidFill>
              </a:rPr>
              <a:t>(</a:t>
            </a:r>
            <a:r>
              <a:rPr lang="ja-JP" altLang="en-US" dirty="0" smtClean="0">
                <a:solidFill>
                  <a:schemeClr val="tx1"/>
                </a:solidFill>
              </a:rPr>
              <a:t>2</a:t>
            </a:r>
            <a:r>
              <a:rPr lang="en-US" altLang="ja-JP" dirty="0" smtClean="0">
                <a:solidFill>
                  <a:schemeClr val="tx1"/>
                </a:solidFill>
              </a:rPr>
              <a:t>,8)=256</a:t>
            </a:r>
          </a:p>
          <a:p>
            <a:pPr algn="ctr"/>
            <a:r>
              <a:rPr kumimoji="1" lang="ja-JP" altLang="ja-JP" dirty="0" smtClean="0">
                <a:solidFill>
                  <a:schemeClr val="tx1"/>
                </a:solidFill>
              </a:rPr>
              <a:t>2</a:t>
            </a:r>
            <a:r>
              <a:rPr kumimoji="1" lang="en-US" altLang="ja-JP" dirty="0" smtClean="0">
                <a:solidFill>
                  <a:schemeClr val="tx1"/>
                </a:solidFill>
              </a:rPr>
              <a:t>56</a:t>
            </a:r>
            <a:r>
              <a:rPr lang="ja-JP" altLang="en-US" dirty="0" smtClean="0">
                <a:solidFill>
                  <a:schemeClr val="tx1"/>
                </a:solidFill>
              </a:rPr>
              <a:t>分割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5872694" y="3704216"/>
            <a:ext cx="2040306" cy="65457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err="1">
                <a:solidFill>
                  <a:schemeClr val="tx1"/>
                </a:solidFill>
              </a:rPr>
              <a:t>p</a:t>
            </a:r>
            <a:r>
              <a:rPr lang="en-US" altLang="ja-JP" dirty="0" err="1" smtClean="0">
                <a:solidFill>
                  <a:schemeClr val="tx1"/>
                </a:solidFill>
              </a:rPr>
              <a:t>ow</a:t>
            </a:r>
            <a:r>
              <a:rPr lang="en-US" altLang="ja-JP" dirty="0" smtClean="0">
                <a:solidFill>
                  <a:schemeClr val="tx1"/>
                </a:solidFill>
              </a:rPr>
              <a:t>(</a:t>
            </a:r>
            <a:r>
              <a:rPr lang="ja-JP" altLang="en-US" dirty="0" smtClean="0">
                <a:solidFill>
                  <a:schemeClr val="tx1"/>
                </a:solidFill>
              </a:rPr>
              <a:t>2</a:t>
            </a:r>
            <a:r>
              <a:rPr lang="en-US" altLang="ja-JP" dirty="0" smtClean="0">
                <a:solidFill>
                  <a:schemeClr val="tx1"/>
                </a:solidFill>
              </a:rPr>
              <a:t>,16)=65536</a:t>
            </a:r>
          </a:p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65536</a:t>
            </a:r>
            <a:r>
              <a:rPr lang="ja-JP" altLang="en-US" dirty="0" smtClean="0">
                <a:solidFill>
                  <a:schemeClr val="tx1"/>
                </a:solidFill>
              </a:rPr>
              <a:t>分割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>
            <a:off x="5383180" y="2741927"/>
            <a:ext cx="0" cy="264416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正方形/長方形 16"/>
          <p:cNvSpPr/>
          <p:nvPr/>
        </p:nvSpPr>
        <p:spPr>
          <a:xfrm>
            <a:off x="5949393" y="1618492"/>
            <a:ext cx="2454774" cy="65457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この</a:t>
            </a:r>
            <a:r>
              <a:rPr lang="en-US" altLang="ja-JP" dirty="0" smtClean="0">
                <a:solidFill>
                  <a:schemeClr val="tx1"/>
                </a:solidFill>
              </a:rPr>
              <a:t>3</a:t>
            </a:r>
            <a:r>
              <a:rPr lang="ja-JP" altLang="en-US" dirty="0" smtClean="0">
                <a:solidFill>
                  <a:schemeClr val="tx1"/>
                </a:solidFill>
              </a:rPr>
              <a:t>つを合成した色を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ディスプレイに表示する。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8" name="雲形吹き出し 17"/>
          <p:cNvSpPr/>
          <p:nvPr/>
        </p:nvSpPr>
        <p:spPr>
          <a:xfrm>
            <a:off x="4599328" y="1720019"/>
            <a:ext cx="1169019" cy="815853"/>
          </a:xfrm>
          <a:prstGeom prst="cloudCallout">
            <a:avLst>
              <a:gd name="adj1" fmla="val -49610"/>
              <a:gd name="adj2" fmla="val 56314"/>
            </a:avLst>
          </a:prstGeom>
          <a:blipFill rotWithShape="1">
            <a:blip r:embed="rId2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コネクタ 19"/>
          <p:cNvCxnSpPr/>
          <p:nvPr/>
        </p:nvCxnSpPr>
        <p:spPr>
          <a:xfrm>
            <a:off x="3108999" y="3801700"/>
            <a:ext cx="42594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3115459" y="3954621"/>
            <a:ext cx="42594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3104320" y="4105495"/>
            <a:ext cx="42594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3115459" y="4257895"/>
            <a:ext cx="42594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正方形/長方形 23"/>
          <p:cNvSpPr/>
          <p:nvPr/>
        </p:nvSpPr>
        <p:spPr>
          <a:xfrm>
            <a:off x="3015686" y="3161058"/>
            <a:ext cx="597725" cy="5387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1000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kumimoji="1" lang="en-US" altLang="en-US" sz="1000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altLang="en-US" sz="1000" dirty="0" smtClean="0">
                <a:solidFill>
                  <a:schemeClr val="tx1"/>
                </a:solidFill>
              </a:rPr>
              <a:t>.</a:t>
            </a:r>
          </a:p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cxnSp>
        <p:nvCxnSpPr>
          <p:cNvPr id="26" name="直線コネクタ 25"/>
          <p:cNvCxnSpPr/>
          <p:nvPr/>
        </p:nvCxnSpPr>
        <p:spPr>
          <a:xfrm>
            <a:off x="5285561" y="3801882"/>
            <a:ext cx="42594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5292021" y="3954803"/>
            <a:ext cx="42594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5280882" y="4105677"/>
            <a:ext cx="42594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>
            <a:off x="5292021" y="4258077"/>
            <a:ext cx="42594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正方形/長方形 29"/>
          <p:cNvSpPr/>
          <p:nvPr/>
        </p:nvSpPr>
        <p:spPr>
          <a:xfrm>
            <a:off x="5183838" y="3253761"/>
            <a:ext cx="597725" cy="5387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1000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kumimoji="1" lang="en-US" altLang="en-US" sz="1000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altLang="en-US" sz="1000" dirty="0" smtClean="0">
                <a:solidFill>
                  <a:schemeClr val="tx1"/>
                </a:solidFill>
              </a:rPr>
              <a:t>.</a:t>
            </a:r>
          </a:p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cxnSp>
        <p:nvCxnSpPr>
          <p:cNvPr id="31" name="直線コネクタ 30"/>
          <p:cNvCxnSpPr/>
          <p:nvPr/>
        </p:nvCxnSpPr>
        <p:spPr>
          <a:xfrm>
            <a:off x="5311811" y="3878583"/>
            <a:ext cx="42594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>
            <a:off x="5318271" y="4031504"/>
            <a:ext cx="42594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5307132" y="4182378"/>
            <a:ext cx="42594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5318271" y="4334778"/>
            <a:ext cx="42594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正方形/長方形 39"/>
          <p:cNvSpPr/>
          <p:nvPr/>
        </p:nvSpPr>
        <p:spPr>
          <a:xfrm>
            <a:off x="5190909" y="4383797"/>
            <a:ext cx="597725" cy="5387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1000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kumimoji="1" lang="en-US" altLang="en-US" sz="1000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altLang="en-US" sz="1000" dirty="0" smtClean="0">
                <a:solidFill>
                  <a:schemeClr val="tx1"/>
                </a:solidFill>
              </a:rPr>
              <a:t>.</a:t>
            </a:r>
          </a:p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3018094" y="4131695"/>
            <a:ext cx="597725" cy="5387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1000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kumimoji="1" lang="en-US" altLang="en-US" sz="1000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altLang="en-US" sz="1000" dirty="0" smtClean="0">
                <a:solidFill>
                  <a:schemeClr val="tx1"/>
                </a:solidFill>
              </a:rPr>
              <a:t>.</a:t>
            </a:r>
          </a:p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882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ja-JP" dirty="0" smtClean="0"/>
              <a:t>I</a:t>
            </a:r>
            <a:r>
              <a:rPr lang="en-US" altLang="ja-JP" dirty="0" err="1" smtClean="0"/>
              <a:t>mageMagick</a:t>
            </a:r>
            <a:r>
              <a:rPr lang="ja-JP" altLang="en-US" dirty="0" smtClean="0"/>
              <a:t> はデフォで</a:t>
            </a:r>
            <a:r>
              <a:rPr lang="en-US" altLang="ja-JP" dirty="0"/>
              <a:t> </a:t>
            </a:r>
            <a:r>
              <a:rPr lang="en-US" altLang="ja-JP" dirty="0" smtClean="0"/>
              <a:t>Q16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dirty="0" err="1" smtClean="0"/>
              <a:t>ImageMagick</a:t>
            </a:r>
            <a:r>
              <a:rPr lang="en-US" altLang="en-US" dirty="0" smtClean="0"/>
              <a:t> </a:t>
            </a:r>
            <a:r>
              <a:rPr lang="ja-JP" altLang="en-US" dirty="0" smtClean="0"/>
              <a:t>は入力した画像をメモリ上にラスター画像として展開して処理する</a:t>
            </a:r>
            <a:endParaRPr lang="en-US" altLang="ja-JP" dirty="0" smtClean="0"/>
          </a:p>
          <a:p>
            <a:r>
              <a:rPr lang="en-US" altLang="ja-JP" dirty="0" smtClean="0"/>
              <a:t>Q8 </a:t>
            </a:r>
            <a:r>
              <a:rPr lang="ja-JP" altLang="en-US" dirty="0" smtClean="0"/>
              <a:t>版は</a:t>
            </a:r>
            <a:r>
              <a:rPr lang="en-US" altLang="ja-JP" dirty="0" smtClean="0"/>
              <a:t>Q16</a:t>
            </a:r>
            <a:r>
              <a:rPr lang="ja-JP" altLang="en-US" dirty="0" smtClean="0"/>
              <a:t>版の使用メモリ半分で済む。メモリがキツい環境では考慮すると良いかも。</a:t>
            </a:r>
            <a:r>
              <a:rPr lang="en-US" altLang="ja-JP" dirty="0" smtClean="0"/>
              <a:t>(</a:t>
            </a:r>
            <a:r>
              <a:rPr lang="ja-JP" altLang="ja-JP" dirty="0" smtClean="0"/>
              <a:t>C</a:t>
            </a:r>
            <a:r>
              <a:rPr lang="en-US" altLang="ja-JP" dirty="0" smtClean="0"/>
              <a:t>PU</a:t>
            </a:r>
            <a:r>
              <a:rPr lang="ja-JP" altLang="en-US" dirty="0" smtClean="0"/>
              <a:t>も軽くなる。ハマれば</a:t>
            </a:r>
            <a:r>
              <a:rPr lang="en-US" altLang="ja-JP" dirty="0" smtClean="0"/>
              <a:t>3</a:t>
            </a:r>
            <a:r>
              <a:rPr lang="ja-JP" altLang="en-US" dirty="0" smtClean="0"/>
              <a:t>割位</a:t>
            </a:r>
            <a:r>
              <a:rPr lang="en-US" altLang="ja-JP" dirty="0" smtClean="0"/>
              <a:t>)</a:t>
            </a:r>
          </a:p>
          <a:p>
            <a:endParaRPr kumimoji="1" lang="en-US" altLang="ja-JP" dirty="0"/>
          </a:p>
          <a:p>
            <a:endParaRPr lang="en-US" altLang="ja-JP" dirty="0" smtClean="0"/>
          </a:p>
          <a:p>
            <a:r>
              <a:rPr kumimoji="1" lang="ja-JP" altLang="en-US" dirty="0" smtClean="0"/>
              <a:t>ただし、</a:t>
            </a:r>
            <a:r>
              <a:rPr lang="ja-JP" altLang="en-US" dirty="0" smtClean="0"/>
              <a:t>減色処理に関しては、別の格納形式を使うので、変わらない。</a:t>
            </a:r>
            <a:r>
              <a:rPr lang="en-US" altLang="ja-JP" dirty="0" smtClean="0"/>
              <a:t>(</a:t>
            </a:r>
            <a:r>
              <a:rPr lang="en-US" altLang="ja-JP" dirty="0" err="1" smtClean="0"/>
              <a:t>MagickRealType</a:t>
            </a:r>
            <a:r>
              <a:rPr lang="en-US" altLang="ja-JP" dirty="0" smtClean="0"/>
              <a:t> </a:t>
            </a:r>
            <a:r>
              <a:rPr lang="ja-JP" altLang="en-US" dirty="0" smtClean="0"/>
              <a:t>という浮動小数点の型、確か</a:t>
            </a:r>
            <a:r>
              <a:rPr lang="en-US" altLang="ja-JP" dirty="0"/>
              <a:t> </a:t>
            </a:r>
            <a:r>
              <a:rPr lang="en-US" altLang="ja-JP" dirty="0" smtClean="0"/>
              <a:t>double)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2523063" y="3772268"/>
            <a:ext cx="3588811" cy="434607"/>
          </a:xfrm>
          <a:prstGeom prst="rect">
            <a:avLst/>
          </a:prstGeom>
          <a:gradFill>
            <a:gsLst>
              <a:gs pos="0">
                <a:srgbClr val="80FF00">
                  <a:alpha val="0"/>
                </a:srgbClr>
              </a:gs>
              <a:gs pos="100000">
                <a:srgbClr val="CCFFCC"/>
              </a:gs>
            </a:gsLst>
            <a:lin ang="141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kumimoji="1" lang="en-US" altLang="ja-JP" sz="1400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./configure –with-quantum-depth=8</a:t>
            </a:r>
          </a:p>
        </p:txBody>
      </p:sp>
    </p:spTree>
    <p:extLst>
      <p:ext uri="{BB962C8B-B14F-4D97-AF65-F5344CB8AC3E}">
        <p14:creationId xmlns:p14="http://schemas.microsoft.com/office/powerpoint/2010/main" val="1621145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ja-JP" dirty="0" smtClean="0"/>
              <a:t>Q</a:t>
            </a:r>
            <a:r>
              <a:rPr lang="en-US" altLang="ja-JP" dirty="0" smtClean="0"/>
              <a:t>8</a:t>
            </a:r>
            <a:r>
              <a:rPr lang="ja-JP" altLang="en-US" dirty="0" smtClean="0"/>
              <a:t> の問題点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医療用</a:t>
            </a:r>
            <a:r>
              <a:rPr lang="ja-JP" altLang="en-US" dirty="0" smtClean="0"/>
              <a:t>画像</a:t>
            </a:r>
            <a:r>
              <a:rPr lang="en-US" altLang="ja-JP" dirty="0" smtClean="0"/>
              <a:t>(</a:t>
            </a:r>
            <a:r>
              <a:rPr lang="ja-JP" altLang="en-US" dirty="0" smtClean="0"/>
              <a:t>レントゲン等</a:t>
            </a:r>
            <a:r>
              <a:rPr lang="en-US" altLang="ja-JP" dirty="0" smtClean="0"/>
              <a:t>)</a:t>
            </a:r>
            <a:r>
              <a:rPr lang="ja-JP" altLang="en-US" dirty="0" smtClean="0"/>
              <a:t>は</a:t>
            </a:r>
            <a:r>
              <a:rPr lang="en-US" altLang="ja-JP" dirty="0" smtClean="0"/>
              <a:t> </a:t>
            </a:r>
            <a:r>
              <a:rPr lang="en-US" altLang="ja-JP" dirty="0"/>
              <a:t>Q16</a:t>
            </a:r>
            <a:r>
              <a:rPr lang="ja-JP" altLang="en-US" dirty="0"/>
              <a:t>らしいので</a:t>
            </a:r>
            <a:r>
              <a:rPr lang="ja-JP" altLang="en-US" dirty="0" smtClean="0"/>
              <a:t>使えない </a:t>
            </a:r>
            <a:r>
              <a:rPr lang="en-US" altLang="ja-JP" dirty="0" smtClean="0"/>
              <a:t>(Web </a:t>
            </a:r>
            <a:r>
              <a:rPr lang="ja-JP" altLang="en-US" dirty="0"/>
              <a:t>ではこの点では問題ない</a:t>
            </a:r>
            <a:r>
              <a:rPr lang="en-US" altLang="ja-JP" dirty="0" smtClean="0"/>
              <a:t>)</a:t>
            </a:r>
          </a:p>
          <a:p>
            <a:r>
              <a:rPr lang="ja-JP" altLang="en-US" dirty="0" smtClean="0"/>
              <a:t>リサイズだと</a:t>
            </a:r>
            <a:r>
              <a:rPr lang="en-US" altLang="ja-JP" dirty="0" smtClean="0"/>
              <a:t>*</a:t>
            </a:r>
            <a:r>
              <a:rPr lang="ja-JP" altLang="en-US" dirty="0" smtClean="0"/>
              <a:t>あまり</a:t>
            </a:r>
            <a:r>
              <a:rPr lang="en-US" altLang="ja-JP" dirty="0"/>
              <a:t>*</a:t>
            </a:r>
            <a:r>
              <a:rPr lang="ja-JP" altLang="en-US" dirty="0" smtClean="0"/>
              <a:t>問題にならない</a:t>
            </a:r>
            <a:endParaRPr lang="en-US" altLang="ja-JP" dirty="0" smtClean="0"/>
          </a:p>
          <a:p>
            <a:r>
              <a:rPr lang="ja-JP" altLang="en-US" dirty="0" smtClean="0"/>
              <a:t>カラー効果の</a:t>
            </a:r>
            <a:r>
              <a:rPr lang="ja-JP" altLang="en-US" dirty="0" smtClean="0"/>
              <a:t>フィルタ</a:t>
            </a:r>
            <a:r>
              <a:rPr lang="ja-JP" altLang="en-US" dirty="0" smtClean="0"/>
              <a:t>に通す計算で、量子化誤差が増えて気になる可能性がある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例えば擬似</a:t>
            </a:r>
            <a:r>
              <a:rPr lang="en-US" altLang="ja-JP" dirty="0" smtClean="0"/>
              <a:t> HDR</a:t>
            </a:r>
          </a:p>
          <a:p>
            <a:pPr lvl="2"/>
            <a:r>
              <a:rPr lang="ja-JP" altLang="en-US" dirty="0" smtClean="0"/>
              <a:t>ガンマカーブを捻じ曲げて明るい所と暗い所の明暗を強調</a:t>
            </a:r>
            <a:r>
              <a:rPr lang="ja-JP" altLang="en-US" smtClean="0"/>
              <a:t>する手法らしい</a:t>
            </a:r>
            <a:endParaRPr lang="en-US" altLang="ja-JP" dirty="0" smtClean="0"/>
          </a:p>
          <a:p>
            <a:pPr lvl="3"/>
            <a:r>
              <a:rPr lang="ja-JP" altLang="en-US" dirty="0" smtClean="0"/>
              <a:t>本物の</a:t>
            </a:r>
            <a:r>
              <a:rPr lang="en-US" altLang="ja-JP" dirty="0"/>
              <a:t> </a:t>
            </a:r>
            <a:r>
              <a:rPr lang="en-US" altLang="ja-JP" dirty="0" smtClean="0"/>
              <a:t>HDR </a:t>
            </a:r>
            <a:r>
              <a:rPr lang="ja-JP" altLang="en-US" dirty="0" smtClean="0"/>
              <a:t>は露出を変えて撮った写真を合成する手法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713884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--disable-</a:t>
            </a:r>
            <a:r>
              <a:rPr lang="en-US" altLang="ja-JP" dirty="0" err="1" smtClean="0"/>
              <a:t>mp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dirty="0" err="1" smtClean="0"/>
              <a:t>OpenMP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を有効にすると過負荷時に弱くなるので、サーバでは</a:t>
            </a:r>
            <a:r>
              <a:rPr lang="en-US" altLang="ja-JP" dirty="0"/>
              <a:t> </a:t>
            </a:r>
            <a:r>
              <a:rPr lang="en-US" altLang="ja-JP" dirty="0" smtClean="0"/>
              <a:t>disable </a:t>
            </a:r>
            <a:r>
              <a:rPr lang="ja-JP" altLang="en-US" dirty="0" smtClean="0"/>
              <a:t>を忘れずに</a:t>
            </a:r>
            <a:endParaRPr lang="en-US" altLang="ja-JP" dirty="0" smtClean="0"/>
          </a:p>
          <a:p>
            <a:r>
              <a:rPr lang="ja-JP" altLang="en-US" dirty="0" smtClean="0"/>
              <a:t>ビルドし直さなくても環境変数の</a:t>
            </a:r>
            <a:r>
              <a:rPr lang="en-US" altLang="ja-JP" dirty="0" smtClean="0"/>
              <a:t> OMP_NUM_THREADS=1 </a:t>
            </a:r>
            <a:r>
              <a:rPr lang="ja-JP" altLang="en-US" dirty="0" smtClean="0"/>
              <a:t>もしくは</a:t>
            </a:r>
            <a:r>
              <a:rPr lang="en-US" altLang="ja-JP" dirty="0" smtClean="0"/>
              <a:t> MAGICK_THREAD_LIMIT=1 </a:t>
            </a:r>
            <a:r>
              <a:rPr lang="ja-JP" altLang="en-US" dirty="0" smtClean="0"/>
              <a:t>でも良い。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r>
              <a:rPr lang="ja-JP" altLang="en-US" dirty="0" smtClean="0"/>
              <a:t>参考</a:t>
            </a:r>
            <a:r>
              <a:rPr lang="en-US" altLang="ja-JP" dirty="0"/>
              <a:t>) </a:t>
            </a:r>
            <a:r>
              <a:rPr lang="en-US" altLang="ja-JP" dirty="0">
                <a:hlinkClick r:id="" action="ppaction://noaction"/>
              </a:rPr>
              <a:t>https://</a:t>
            </a:r>
            <a:r>
              <a:rPr lang="en-US" altLang="ja-JP" dirty="0" err="1">
                <a:hlinkClick r:id="" action="ppaction://noaction"/>
              </a:rPr>
              <a:t>twitter.com</a:t>
            </a:r>
            <a:r>
              <a:rPr lang="en-US" altLang="ja-JP" dirty="0">
                <a:hlinkClick r:id="" action="ppaction://noaction"/>
              </a:rPr>
              <a:t>/</a:t>
            </a:r>
            <a:r>
              <a:rPr lang="en-US" altLang="ja-JP" dirty="0" err="1">
                <a:hlinkClick r:id="" action="ppaction://noaction"/>
              </a:rPr>
              <a:t>yoya</a:t>
            </a:r>
            <a:r>
              <a:rPr lang="en-US" altLang="ja-JP" dirty="0">
                <a:hlinkClick r:id="" action="ppaction://noaction"/>
              </a:rPr>
              <a:t>/status/409340134782275584</a:t>
            </a:r>
            <a:endParaRPr lang="en-US" altLang="ja-JP" dirty="0" smtClean="0"/>
          </a:p>
          <a:p>
            <a:pPr marL="0" indent="0">
              <a:buNone/>
            </a:pP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839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-define </a:t>
            </a:r>
            <a:r>
              <a:rPr kumimoji="1" lang="en-US" altLang="ja-JP" dirty="0" err="1" smtClean="0"/>
              <a:t>jpeg:size</a:t>
            </a:r>
            <a:r>
              <a:rPr kumimoji="1" lang="en-US" altLang="ja-JP" dirty="0" smtClean="0"/>
              <a:t>={width}x{height}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altLang="ja-JP" dirty="0" smtClean="0">
                <a:hlinkClick r:id="" action="ppaction://noaction"/>
              </a:rPr>
              <a:t>http</a:t>
            </a:r>
            <a:r>
              <a:rPr lang="fi-FI" altLang="ja-JP" dirty="0">
                <a:hlinkClick r:id="" action="ppaction://noaction"/>
              </a:rPr>
              <a:t>://blog.mirakui.com/entry/20110123/1295795409</a:t>
            </a:r>
            <a:endParaRPr kumimoji="1" lang="ja-JP" altLang="en-US" dirty="0"/>
          </a:p>
        </p:txBody>
      </p:sp>
      <p:pic>
        <p:nvPicPr>
          <p:cNvPr id="4" name="図 3" descr="スクリーンショット 2015-02-18 14.39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40" y="3052056"/>
            <a:ext cx="7022821" cy="284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580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J</a:t>
            </a:r>
            <a:r>
              <a:rPr lang="en-US" altLang="ja-JP" dirty="0"/>
              <a:t>PEG</a:t>
            </a:r>
            <a:r>
              <a:rPr lang="ja-JP" altLang="en-US" dirty="0"/>
              <a:t>画像展開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en-US" altLang="ja-JP" dirty="0" smtClean="0"/>
              <a:t>JPEG </a:t>
            </a:r>
            <a:r>
              <a:rPr kumimoji="1" lang="ja-JP" altLang="en-US" dirty="0" smtClean="0"/>
              <a:t>は</a:t>
            </a:r>
            <a:r>
              <a:rPr lang="en-US" altLang="ja-JP" dirty="0"/>
              <a:t> </a:t>
            </a:r>
            <a:r>
              <a:rPr lang="en-US" altLang="ja-JP" dirty="0" smtClean="0"/>
              <a:t>RGB </a:t>
            </a:r>
            <a:r>
              <a:rPr lang="ja-JP" altLang="en-US" dirty="0" smtClean="0"/>
              <a:t>値をそのまま持っていない</a:t>
            </a:r>
            <a:endParaRPr lang="en-US" altLang="ja-JP" dirty="0" smtClean="0"/>
          </a:p>
          <a:p>
            <a:endParaRPr kumimoji="1" lang="en-US" altLang="ja-JP" dirty="0"/>
          </a:p>
          <a:p>
            <a:endParaRPr lang="en-US" altLang="ja-JP" dirty="0" smtClean="0"/>
          </a:p>
          <a:p>
            <a:endParaRPr kumimoji="1" lang="en-US" altLang="ja-JP" dirty="0"/>
          </a:p>
          <a:p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r>
              <a:rPr kumimoji="1" lang="ja-JP" altLang="en-US" dirty="0" smtClean="0"/>
              <a:t>画像引用</a:t>
            </a:r>
            <a:r>
              <a:rPr lang="en-US" altLang="ja-JP" dirty="0"/>
              <a:t>) </a:t>
            </a:r>
            <a:r>
              <a:rPr lang="en-US" altLang="ja-JP" dirty="0">
                <a:hlinkClick r:id="" action="ppaction://noaction"/>
              </a:rPr>
              <a:t>http://</a:t>
            </a:r>
            <a:r>
              <a:rPr lang="en-US" altLang="ja-JP" dirty="0" err="1">
                <a:hlinkClick r:id="" action="ppaction://noaction"/>
              </a:rPr>
              <a:t>webs.lanset.com</a:t>
            </a:r>
            <a:r>
              <a:rPr lang="en-US" altLang="ja-JP" dirty="0">
                <a:hlinkClick r:id="" action="ppaction://noaction"/>
              </a:rPr>
              <a:t>/crazy17/</a:t>
            </a:r>
            <a:r>
              <a:rPr lang="en-US" altLang="ja-JP" dirty="0" err="1">
                <a:hlinkClick r:id="" action="ppaction://noaction"/>
              </a:rPr>
              <a:t>jp</a:t>
            </a:r>
            <a:r>
              <a:rPr lang="en-US" altLang="ja-JP" dirty="0">
                <a:hlinkClick r:id="" action="ppaction://noaction"/>
              </a:rPr>
              <a:t>/lab/jpeg2.htm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2270699" y="2933388"/>
            <a:ext cx="853625" cy="620485"/>
          </a:xfrm>
          <a:prstGeom prst="rect">
            <a:avLst/>
          </a:prstGeom>
          <a:gradFill>
            <a:gsLst>
              <a:gs pos="0">
                <a:srgbClr val="80FF00"/>
              </a:gs>
              <a:gs pos="100000">
                <a:srgbClr val="CCFFCC"/>
              </a:gs>
            </a:gsLst>
            <a:lin ang="141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ja-JP" dirty="0" smtClean="0">
                <a:solidFill>
                  <a:srgbClr val="000000"/>
                </a:solidFill>
              </a:rPr>
              <a:t>J</a:t>
            </a:r>
            <a:r>
              <a:rPr lang="en-US" altLang="ja-JP" dirty="0" smtClean="0">
                <a:solidFill>
                  <a:srgbClr val="000000"/>
                </a:solidFill>
              </a:rPr>
              <a:t>PEG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340414" y="2626729"/>
            <a:ext cx="1623168" cy="1264310"/>
          </a:xfrm>
          <a:prstGeom prst="rect">
            <a:avLst/>
          </a:prstGeom>
          <a:gradFill>
            <a:gsLst>
              <a:gs pos="0">
                <a:srgbClr val="80FF00"/>
              </a:gs>
              <a:gs pos="100000">
                <a:srgbClr val="CCFFCC"/>
              </a:gs>
            </a:gsLst>
            <a:lin ang="141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rgbClr val="000000"/>
                </a:solidFill>
              </a:rPr>
              <a:t>元の画像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368219" y="2357335"/>
            <a:ext cx="1690454" cy="5387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離散コサイン変換</a:t>
            </a:r>
            <a:r>
              <a:rPr kumimoji="1" lang="en-US" altLang="ja-JP" dirty="0" smtClean="0">
                <a:solidFill>
                  <a:schemeClr val="tx1"/>
                </a:solidFill>
              </a:rPr>
              <a:t> (DCT)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143789" y="4072238"/>
            <a:ext cx="1690454" cy="87713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ラスター画像</a:t>
            </a:r>
            <a:r>
              <a:rPr lang="en-US" altLang="ja-JP" dirty="0">
                <a:solidFill>
                  <a:schemeClr val="tx1"/>
                </a:solidFill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</a:rPr>
              <a:t>(RGB </a:t>
            </a:r>
            <a:r>
              <a:rPr lang="ja-JP" altLang="en-US" dirty="0" smtClean="0">
                <a:solidFill>
                  <a:schemeClr val="tx1"/>
                </a:solidFill>
              </a:rPr>
              <a:t>の配列</a:t>
            </a:r>
            <a:r>
              <a:rPr lang="en-US" altLang="ja-JP" dirty="0" smtClean="0">
                <a:solidFill>
                  <a:schemeClr val="tx1"/>
                </a:solidFill>
              </a:rPr>
              <a:t>)</a:t>
            </a:r>
          </a:p>
          <a:p>
            <a:pPr algn="ctr"/>
            <a:endParaRPr lang="en-US" altLang="ja-JP" dirty="0" smtClean="0">
              <a:solidFill>
                <a:schemeClr val="tx1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645142" y="3813868"/>
            <a:ext cx="1933333" cy="9240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マクロブロック毎の</a:t>
            </a:r>
            <a:r>
              <a:rPr lang="en-US" altLang="ja-JP" dirty="0" err="1" smtClean="0">
                <a:solidFill>
                  <a:schemeClr val="tx1"/>
                </a:solidFill>
              </a:rPr>
              <a:t>YCrCb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周波数成分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3453335" y="3621645"/>
            <a:ext cx="1690454" cy="5387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逆離散コサイン変換</a:t>
            </a:r>
            <a:r>
              <a:rPr kumimoji="1" lang="en-US" altLang="ja-JP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（</a:t>
            </a:r>
            <a:r>
              <a:rPr lang="en-US" altLang="ja-JP" dirty="0" smtClean="0">
                <a:solidFill>
                  <a:schemeClr val="tx1"/>
                </a:solidFill>
              </a:rPr>
              <a:t>IDCT)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>
            <a:off x="3368219" y="2995649"/>
            <a:ext cx="177557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H="1">
            <a:off x="3368219" y="3357315"/>
            <a:ext cx="158953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図 5" descr="costbl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90" y="2427495"/>
            <a:ext cx="1249610" cy="124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244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ja-JP" dirty="0" smtClean="0"/>
              <a:t>J</a:t>
            </a:r>
            <a:r>
              <a:rPr lang="en-US" altLang="ja-JP" dirty="0" smtClean="0"/>
              <a:t>PEG</a:t>
            </a:r>
            <a:r>
              <a:rPr lang="ja-JP" altLang="en-US" dirty="0" smtClean="0"/>
              <a:t> 拡張デコード機能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err="1" smtClean="0"/>
              <a:t>JPEGlib</a:t>
            </a:r>
            <a:r>
              <a:rPr lang="en-US" altLang="ja-JP" dirty="0" smtClean="0"/>
              <a:t> </a:t>
            </a:r>
            <a:r>
              <a:rPr lang="ja-JP" altLang="en-US" dirty="0" smtClean="0"/>
              <a:t>の拡張デコード機能が動く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同じサイズでなく、指定したサイズに画像展開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1038676" y="4810853"/>
            <a:ext cx="853625" cy="620485"/>
          </a:xfrm>
          <a:prstGeom prst="rect">
            <a:avLst/>
          </a:prstGeom>
          <a:gradFill>
            <a:gsLst>
              <a:gs pos="0">
                <a:srgbClr val="80FF00"/>
              </a:gs>
              <a:gs pos="100000">
                <a:srgbClr val="CCFFCC"/>
              </a:gs>
            </a:gsLst>
            <a:lin ang="141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ja-JP" dirty="0" smtClean="0">
                <a:solidFill>
                  <a:srgbClr val="000000"/>
                </a:solidFill>
              </a:rPr>
              <a:t>J</a:t>
            </a:r>
            <a:r>
              <a:rPr lang="en-US" altLang="ja-JP" dirty="0" smtClean="0">
                <a:solidFill>
                  <a:srgbClr val="000000"/>
                </a:solidFill>
              </a:rPr>
              <a:t>PEG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57200" y="4160243"/>
            <a:ext cx="1690454" cy="5387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元画像ファイル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943579" y="3169943"/>
            <a:ext cx="1623168" cy="1418443"/>
          </a:xfrm>
          <a:prstGeom prst="rect">
            <a:avLst/>
          </a:prstGeom>
          <a:gradFill>
            <a:gsLst>
              <a:gs pos="0">
                <a:srgbClr val="80FF00"/>
              </a:gs>
              <a:gs pos="100000">
                <a:srgbClr val="CCFFCC"/>
              </a:gs>
            </a:gsLst>
            <a:lin ang="141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rgbClr val="000000"/>
                </a:solidFill>
              </a:rPr>
              <a:t>元の画像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298077" y="4674359"/>
            <a:ext cx="848413" cy="797227"/>
          </a:xfrm>
          <a:prstGeom prst="rect">
            <a:avLst/>
          </a:prstGeom>
          <a:gradFill>
            <a:gsLst>
              <a:gs pos="0">
                <a:srgbClr val="80FF00"/>
              </a:gs>
              <a:gs pos="100000">
                <a:srgbClr val="CCFFCC"/>
              </a:gs>
            </a:gsLst>
            <a:lin ang="141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rgbClr val="000000"/>
                </a:solidFill>
              </a:rPr>
              <a:t>サムネール</a:t>
            </a:r>
            <a:endParaRPr kumimoji="1" lang="en-US" altLang="ja-JP" dirty="0" smtClean="0">
              <a:solidFill>
                <a:srgbClr val="000000"/>
              </a:solidFill>
            </a:endParaRPr>
          </a:p>
          <a:p>
            <a:pPr algn="ctr"/>
            <a:r>
              <a:rPr kumimoji="1" lang="ja-JP" altLang="en-US" dirty="0" smtClean="0">
                <a:solidFill>
                  <a:srgbClr val="000000"/>
                </a:solidFill>
              </a:rPr>
              <a:t>画像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892301" y="4276700"/>
            <a:ext cx="1089119" cy="4022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DCT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271574" y="5161944"/>
            <a:ext cx="916711" cy="43027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DCT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13" name="直線矢印コネクタ 12"/>
          <p:cNvCxnSpPr/>
          <p:nvPr/>
        </p:nvCxnSpPr>
        <p:spPr>
          <a:xfrm>
            <a:off x="4634029" y="4127653"/>
            <a:ext cx="664048" cy="3933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>
            <a:off x="2220299" y="5161944"/>
            <a:ext cx="294357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V="1">
            <a:off x="1892301" y="4127653"/>
            <a:ext cx="899892" cy="5467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>
          <a:xfrm>
            <a:off x="4808471" y="3727546"/>
            <a:ext cx="1690454" cy="5387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 (re</a:t>
            </a:r>
            <a:r>
              <a:rPr lang="en-US" altLang="en-US" dirty="0" smtClean="0">
                <a:solidFill>
                  <a:schemeClr val="tx1"/>
                </a:solidFill>
              </a:rPr>
              <a:t>size</a:t>
            </a:r>
            <a:r>
              <a:rPr kumimoji="1" lang="en-US" altLang="ja-JP" dirty="0" smtClean="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超重たい</a:t>
            </a:r>
            <a:r>
              <a:rPr lang="en-US" altLang="ja-JP" dirty="0" smtClean="0">
                <a:solidFill>
                  <a:schemeClr val="tx1"/>
                </a:solidFill>
              </a:rPr>
              <a:t>☆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7204375" y="4810853"/>
            <a:ext cx="853625" cy="620485"/>
          </a:xfrm>
          <a:prstGeom prst="rect">
            <a:avLst/>
          </a:prstGeom>
          <a:gradFill>
            <a:gsLst>
              <a:gs pos="0">
                <a:srgbClr val="80FF00"/>
              </a:gs>
              <a:gs pos="100000">
                <a:srgbClr val="CCFFCC"/>
              </a:gs>
            </a:gsLst>
            <a:lin ang="141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ja-JP" dirty="0" smtClean="0">
                <a:solidFill>
                  <a:srgbClr val="000000"/>
                </a:solidFill>
              </a:rPr>
              <a:t>J</a:t>
            </a:r>
            <a:r>
              <a:rPr lang="en-US" altLang="ja-JP" dirty="0" smtClean="0">
                <a:solidFill>
                  <a:srgbClr val="000000"/>
                </a:solidFill>
              </a:rPr>
              <a:t>PEG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  <p:cxnSp>
        <p:nvCxnSpPr>
          <p:cNvPr id="20" name="直線矢印コネクタ 19"/>
          <p:cNvCxnSpPr/>
          <p:nvPr/>
        </p:nvCxnSpPr>
        <p:spPr>
          <a:xfrm>
            <a:off x="6317087" y="5161944"/>
            <a:ext cx="61816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正方形/長方形 21"/>
          <p:cNvSpPr/>
          <p:nvPr/>
        </p:nvSpPr>
        <p:spPr>
          <a:xfrm>
            <a:off x="6308677" y="5208293"/>
            <a:ext cx="683396" cy="36197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IDCT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1" name="円形吹き出し 20"/>
          <p:cNvSpPr/>
          <p:nvPr/>
        </p:nvSpPr>
        <p:spPr>
          <a:xfrm>
            <a:off x="1628006" y="5414458"/>
            <a:ext cx="2017017" cy="693615"/>
          </a:xfrm>
          <a:prstGeom prst="wedgeEllipseCallout">
            <a:avLst>
              <a:gd name="adj1" fmla="val 34615"/>
              <a:gd name="adj2" fmla="val -70253"/>
            </a:avLst>
          </a:prstGeom>
          <a:gradFill>
            <a:gsLst>
              <a:gs pos="0">
                <a:srgbClr val="66FFCC"/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ja-JP" altLang="en-US" dirty="0" smtClean="0">
                <a:solidFill>
                  <a:srgbClr val="000000"/>
                </a:solidFill>
              </a:rPr>
              <a:t>-</a:t>
            </a:r>
            <a:r>
              <a:rPr lang="en-US" altLang="ja-JP" dirty="0" smtClean="0">
                <a:solidFill>
                  <a:srgbClr val="000000"/>
                </a:solidFill>
              </a:rPr>
              <a:t>define</a:t>
            </a:r>
            <a:r>
              <a:rPr lang="ja-JP" altLang="en-US" dirty="0" smtClean="0">
                <a:solidFill>
                  <a:srgbClr val="000000"/>
                </a:solidFill>
              </a:rPr>
              <a:t> </a:t>
            </a:r>
            <a:r>
              <a:rPr lang="en-US" altLang="ja-JP" dirty="0" err="1" smtClean="0">
                <a:solidFill>
                  <a:srgbClr val="000000"/>
                </a:solidFill>
              </a:rPr>
              <a:t>jpeg:size</a:t>
            </a:r>
            <a:r>
              <a:rPr lang="en-US" altLang="ja-JP" dirty="0" smtClean="0">
                <a:solidFill>
                  <a:srgbClr val="000000"/>
                </a:solidFill>
              </a:rPr>
              <a:t>=</a:t>
            </a:r>
          </a:p>
          <a:p>
            <a:pPr algn="ctr"/>
            <a:r>
              <a:rPr kumimoji="1" lang="ja-JP" altLang="en-US" dirty="0" smtClean="0">
                <a:solidFill>
                  <a:srgbClr val="000000"/>
                </a:solidFill>
              </a:rPr>
              <a:t>つけるとこっち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3339360" y="5471587"/>
            <a:ext cx="2454774" cy="65457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err="1" smtClean="0">
                <a:solidFill>
                  <a:schemeClr val="tx1"/>
                </a:solidFill>
              </a:rPr>
              <a:t>Scalng</a:t>
            </a:r>
            <a:r>
              <a:rPr lang="en-US" altLang="ja-JP" dirty="0" smtClean="0">
                <a:solidFill>
                  <a:schemeClr val="tx1"/>
                </a:solidFill>
              </a:rPr>
              <a:t> decode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4" name="円形吹き出し 23"/>
          <p:cNvSpPr/>
          <p:nvPr/>
        </p:nvSpPr>
        <p:spPr>
          <a:xfrm>
            <a:off x="775175" y="3169944"/>
            <a:ext cx="2017017" cy="693615"/>
          </a:xfrm>
          <a:prstGeom prst="wedgeEllipseCallout">
            <a:avLst>
              <a:gd name="adj1" fmla="val 43958"/>
              <a:gd name="adj2" fmla="val 69138"/>
            </a:avLst>
          </a:prstGeom>
          <a:gradFill>
            <a:gsLst>
              <a:gs pos="0">
                <a:srgbClr val="66FFCC"/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ja-JP" altLang="en-US" dirty="0" smtClean="0">
                <a:solidFill>
                  <a:srgbClr val="000000"/>
                </a:solidFill>
              </a:rPr>
              <a:t>デフォルトはこっち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185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最近のトピック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ImageMagick-6.8.7-</a:t>
            </a:r>
            <a:r>
              <a:rPr lang="en-US" altLang="ja-JP" dirty="0" smtClean="0"/>
              <a:t>4</a:t>
            </a:r>
            <a:r>
              <a:rPr lang="en-US" altLang="en-US" dirty="0"/>
              <a:t> </a:t>
            </a:r>
            <a:r>
              <a:rPr lang="ja-JP" altLang="en-US" dirty="0" smtClean="0"/>
              <a:t>が個人的にエポックメイキング的なバージョンだと思っている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参考</a:t>
            </a:r>
            <a:r>
              <a:rPr lang="ja-JP" altLang="ja-JP" dirty="0" smtClean="0"/>
              <a:t>)</a:t>
            </a:r>
            <a:r>
              <a:rPr lang="ja-JP" altLang="en-US" dirty="0" smtClean="0"/>
              <a:t> </a:t>
            </a:r>
            <a:r>
              <a:rPr lang="en-US" altLang="ja-JP" dirty="0" smtClean="0">
                <a:hlinkClick r:id="rId2"/>
              </a:rPr>
              <a:t>http</a:t>
            </a:r>
            <a:r>
              <a:rPr lang="en-US" altLang="ja-JP" dirty="0">
                <a:hlinkClick r:id="rId2"/>
              </a:rPr>
              <a:t>://d.hatena.ne.jp/yoya/20131101/</a:t>
            </a:r>
            <a:r>
              <a:rPr lang="en-US" altLang="ja-JP" dirty="0" smtClean="0">
                <a:hlinkClick r:id="rId2"/>
              </a:rPr>
              <a:t>im</a:t>
            </a:r>
            <a:endParaRPr lang="en-US" altLang="ja-JP" dirty="0" smtClean="0"/>
          </a:p>
          <a:p>
            <a:pPr marL="457200" lvl="1" indent="0">
              <a:buNone/>
            </a:pPr>
            <a:endParaRPr lang="en-US" altLang="ja-JP" dirty="0" smtClean="0"/>
          </a:p>
          <a:p>
            <a:pPr lvl="1"/>
            <a:r>
              <a:rPr lang="en-US" altLang="ja-JP" dirty="0" err="1" smtClean="0"/>
              <a:t>OpenCL</a:t>
            </a:r>
            <a:r>
              <a:rPr lang="en-US" altLang="ja-JP" dirty="0" smtClean="0"/>
              <a:t> </a:t>
            </a:r>
            <a:r>
              <a:rPr lang="ja-JP" altLang="en-US" dirty="0" smtClean="0"/>
              <a:t>にガチで対応し始めた</a:t>
            </a:r>
            <a:r>
              <a:rPr lang="en-US" altLang="ja-JP" dirty="0"/>
              <a:t> </a:t>
            </a:r>
            <a:r>
              <a:rPr lang="en-US" altLang="ja-JP" dirty="0" smtClean="0"/>
              <a:t>(Shi Chi Chan </a:t>
            </a:r>
            <a:r>
              <a:rPr lang="ja-JP" altLang="en-US" dirty="0" smtClean="0"/>
              <a:t>さん</a:t>
            </a:r>
            <a:r>
              <a:rPr lang="en-US" altLang="ja-JP" dirty="0" smtClean="0"/>
              <a:t>)</a:t>
            </a:r>
          </a:p>
          <a:p>
            <a:pPr lvl="1"/>
            <a:r>
              <a:rPr lang="ja-JP" altLang="en-US" dirty="0" smtClean="0"/>
              <a:t>減色処理の高速化</a:t>
            </a:r>
            <a:r>
              <a:rPr lang="en-US" altLang="en-US" dirty="0"/>
              <a:t> </a:t>
            </a:r>
            <a:r>
              <a:rPr lang="en-US" altLang="en-US" dirty="0" smtClean="0"/>
              <a:t>(</a:t>
            </a:r>
            <a:r>
              <a:rPr lang="ja-JP" altLang="en-US" dirty="0" smtClean="0"/>
              <a:t>グリーのひと</a:t>
            </a:r>
            <a:r>
              <a:rPr lang="en-US" altLang="ja-JP" dirty="0"/>
              <a:t>)</a:t>
            </a:r>
          </a:p>
          <a:p>
            <a:pPr lvl="2"/>
            <a:r>
              <a:rPr kumimoji="1" lang="en-US" altLang="ja-JP" dirty="0" smtClean="0"/>
              <a:t>GIF </a:t>
            </a:r>
            <a:r>
              <a:rPr kumimoji="1" lang="ja-JP" altLang="en-US" dirty="0" smtClean="0"/>
              <a:t>アニメもちょっ速になる。事が多い。</a:t>
            </a:r>
            <a:endParaRPr kumimoji="1" lang="en-US" altLang="ja-JP" dirty="0" smtClean="0"/>
          </a:p>
          <a:p>
            <a:pPr lvl="2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9647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OpenCL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ガチ対応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>
                <a:hlinkClick r:id="" action="ppaction://noaction"/>
              </a:rPr>
              <a:t>http://</a:t>
            </a:r>
            <a:r>
              <a:rPr lang="en-US" altLang="ja-JP" dirty="0" err="1">
                <a:hlinkClick r:id="" action="ppaction://noaction"/>
              </a:rPr>
              <a:t>www.imagemagick.org</a:t>
            </a:r>
            <a:r>
              <a:rPr lang="en-US" altLang="ja-JP" dirty="0">
                <a:hlinkClick r:id="" action="ppaction://noaction"/>
              </a:rPr>
              <a:t>/script/</a:t>
            </a:r>
            <a:r>
              <a:rPr lang="en-US" altLang="ja-JP" dirty="0" err="1">
                <a:hlinkClick r:id="" action="ppaction://noaction"/>
              </a:rPr>
              <a:t>opencl.php</a:t>
            </a:r>
            <a:endParaRPr kumimoji="1" lang="ja-JP" altLang="en-US" dirty="0"/>
          </a:p>
        </p:txBody>
      </p:sp>
      <p:pic>
        <p:nvPicPr>
          <p:cNvPr id="4" name="図 3" descr="OpenC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649" y="2327433"/>
            <a:ext cx="1276214" cy="3798730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5717458" y="3695167"/>
            <a:ext cx="1935316" cy="107543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つまり</a:t>
            </a:r>
            <a:r>
              <a:rPr lang="ja-JP" altLang="en-US" dirty="0" smtClean="0">
                <a:solidFill>
                  <a:schemeClr val="tx1"/>
                </a:solidFill>
              </a:rPr>
              <a:t>、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色んなフィルタが速くなる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466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OpenCL</a:t>
            </a:r>
            <a:r>
              <a:rPr kumimoji="1" lang="ja-JP" altLang="en-US" dirty="0" smtClean="0"/>
              <a:t> 注意点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元々の</a:t>
            </a:r>
            <a:r>
              <a:rPr lang="en-US" altLang="ja-JP" dirty="0"/>
              <a:t> </a:t>
            </a:r>
            <a:r>
              <a:rPr lang="en-US" altLang="ja-JP" dirty="0" smtClean="0"/>
              <a:t>C </a:t>
            </a:r>
            <a:r>
              <a:rPr lang="ja-JP" altLang="en-US" dirty="0" smtClean="0"/>
              <a:t>のコードとは別に実装しているので、フィルタが全く同じ挙動になる保証は無い</a:t>
            </a:r>
            <a:endParaRPr lang="en-US" altLang="ja-JP" dirty="0" smtClean="0"/>
          </a:p>
          <a:p>
            <a:r>
              <a:rPr lang="ja-JP" altLang="en-US" dirty="0" smtClean="0"/>
              <a:t>各フィルタ処理の</a:t>
            </a:r>
            <a:r>
              <a:rPr lang="en-US" altLang="ja-JP" dirty="0"/>
              <a:t> </a:t>
            </a:r>
            <a:r>
              <a:rPr lang="en-US" altLang="ja-JP" dirty="0" err="1" smtClean="0"/>
              <a:t>OpenCL</a:t>
            </a:r>
            <a:r>
              <a:rPr lang="en-US" altLang="ja-JP" dirty="0" smtClean="0"/>
              <a:t> </a:t>
            </a:r>
            <a:r>
              <a:rPr lang="ja-JP" altLang="en-US" dirty="0" smtClean="0"/>
              <a:t>版が</a:t>
            </a:r>
            <a:r>
              <a:rPr lang="en-US" altLang="ja-JP" dirty="0"/>
              <a:t> </a:t>
            </a:r>
            <a:r>
              <a:rPr lang="en-US" altLang="ja-JP" dirty="0" err="1" smtClean="0"/>
              <a:t>accelerate.c</a:t>
            </a:r>
            <a:r>
              <a:rPr lang="en-US" altLang="ja-JP" dirty="0" smtClean="0"/>
              <a:t> </a:t>
            </a:r>
            <a:r>
              <a:rPr lang="ja-JP" altLang="en-US" dirty="0" smtClean="0"/>
              <a:t>に入ってる</a:t>
            </a:r>
            <a:endParaRPr lang="en-US" altLang="ja-JP" dirty="0" smtClean="0"/>
          </a:p>
          <a:p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r>
              <a:rPr lang="ja-JP" altLang="en-US" dirty="0" smtClean="0"/>
              <a:t>これだけの量の実装なので、確認して使った方が良いとは思う</a:t>
            </a:r>
            <a:endParaRPr lang="en-US" altLang="ja-JP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1754425" y="3823552"/>
            <a:ext cx="6246575" cy="938948"/>
          </a:xfrm>
          <a:prstGeom prst="rect">
            <a:avLst/>
          </a:prstGeom>
          <a:gradFill>
            <a:gsLst>
              <a:gs pos="0">
                <a:srgbClr val="80FF00">
                  <a:alpha val="0"/>
                </a:srgbClr>
              </a:gs>
              <a:gs pos="100000">
                <a:srgbClr val="CCFFCC"/>
              </a:gs>
            </a:gsLst>
            <a:lin ang="141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altLang="ja-JP" sz="140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pro$ </a:t>
            </a:r>
            <a:r>
              <a:rPr lang="en-US" altLang="ja-JP" sz="1400" dirty="0" err="1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ls</a:t>
            </a:r>
            <a:r>
              <a:rPr lang="en-US" altLang="ja-JP" sz="140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 -l  </a:t>
            </a:r>
            <a:r>
              <a:rPr lang="en-US" altLang="ja-JP" sz="1400" dirty="0" err="1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magick</a:t>
            </a:r>
            <a:r>
              <a:rPr lang="en-US" altLang="ja-JP" sz="140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/accelerate.*</a:t>
            </a:r>
          </a:p>
          <a:p>
            <a:r>
              <a:rPr lang="en-US" altLang="ja-JP" sz="140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-</a:t>
            </a:r>
            <a:r>
              <a:rPr lang="en-US" altLang="ja-JP" sz="1400" dirty="0" err="1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rw</a:t>
            </a:r>
            <a:r>
              <a:rPr lang="en-US" altLang="ja-JP" sz="140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-r--r--  1 </a:t>
            </a:r>
            <a:r>
              <a:rPr lang="en-US" altLang="ja-JP" sz="1400" dirty="0" err="1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yoya</a:t>
            </a:r>
            <a:r>
              <a:rPr lang="en-US" altLang="ja-JP" sz="140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  staff  249736 12  8 00:11 </a:t>
            </a:r>
            <a:r>
              <a:rPr lang="en-US" altLang="ja-JP" sz="1400" dirty="0" err="1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magick</a:t>
            </a:r>
            <a:r>
              <a:rPr lang="en-US" altLang="ja-JP" sz="140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/</a:t>
            </a:r>
            <a:r>
              <a:rPr lang="en-US" altLang="ja-JP" sz="1400" dirty="0" err="1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accelerate.c</a:t>
            </a:r>
            <a:endParaRPr lang="en-US" altLang="ja-JP" sz="1400" dirty="0">
              <a:solidFill>
                <a:srgbClr val="000000"/>
              </a:solidFill>
              <a:latin typeface="メイリオ"/>
              <a:ea typeface="メイリオ"/>
              <a:cs typeface="メイリオ"/>
            </a:endParaRPr>
          </a:p>
          <a:p>
            <a:r>
              <a:rPr lang="en-US" altLang="ja-JP" sz="140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-</a:t>
            </a:r>
            <a:r>
              <a:rPr lang="en-US" altLang="ja-JP" sz="1400" dirty="0" err="1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rw</a:t>
            </a:r>
            <a:r>
              <a:rPr lang="en-US" altLang="ja-JP" sz="140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-r--r--  1 </a:t>
            </a:r>
            <a:r>
              <a:rPr lang="en-US" altLang="ja-JP" sz="1400" dirty="0" err="1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yoya</a:t>
            </a:r>
            <a:r>
              <a:rPr lang="en-US" altLang="ja-JP" sz="140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  staff    2942 11 26 02:12 </a:t>
            </a:r>
            <a:r>
              <a:rPr lang="en-US" altLang="ja-JP" sz="1400" dirty="0" err="1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magick</a:t>
            </a:r>
            <a:r>
              <a:rPr lang="en-US" altLang="ja-JP" sz="140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/</a:t>
            </a:r>
            <a:r>
              <a:rPr lang="en-US" altLang="ja-JP" sz="1400" dirty="0" err="1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accelerate.h</a:t>
            </a:r>
            <a:endParaRPr kumimoji="1" lang="en-US" altLang="ja-JP" sz="1400" dirty="0" smtClean="0">
              <a:solidFill>
                <a:srgbClr val="000000"/>
              </a:solidFill>
              <a:latin typeface="メイリオ"/>
              <a:ea typeface="メイリオ"/>
              <a:cs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1939922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自己紹介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ja-JP" altLang="en-US" dirty="0" smtClean="0"/>
              <a:t>一年すこし前まで、この場所の会社にいました</a:t>
            </a:r>
            <a:endParaRPr kumimoji="1" lang="en-US" altLang="ja-JP" dirty="0" smtClean="0"/>
          </a:p>
          <a:p>
            <a:pPr lvl="1"/>
            <a:r>
              <a:rPr lang="ja-JP" altLang="en-US" dirty="0"/>
              <a:t>画像サーバの</a:t>
            </a:r>
            <a:r>
              <a:rPr lang="ja-JP" altLang="en-US" dirty="0" smtClean="0"/>
              <a:t>御守りがメイン</a:t>
            </a:r>
            <a:endParaRPr lang="en-US" altLang="ja-JP" dirty="0"/>
          </a:p>
          <a:p>
            <a:pPr lvl="2"/>
            <a:r>
              <a:rPr lang="ja-JP" altLang="en-US" dirty="0" smtClean="0"/>
              <a:t>容量が溢れる前に別</a:t>
            </a:r>
            <a:r>
              <a:rPr lang="en-US" altLang="ja-JP" dirty="0" smtClean="0"/>
              <a:t>HDD</a:t>
            </a:r>
            <a:r>
              <a:rPr lang="ja-JP" altLang="en-US" dirty="0" smtClean="0"/>
              <a:t>に</a:t>
            </a:r>
            <a:r>
              <a:rPr lang="en-US" altLang="ja-JP" dirty="0" smtClean="0"/>
              <a:t> </a:t>
            </a:r>
            <a:r>
              <a:rPr lang="ja-JP" altLang="ja-JP" dirty="0"/>
              <a:t>r</a:t>
            </a:r>
            <a:r>
              <a:rPr lang="en-US" altLang="ja-JP" dirty="0"/>
              <a:t>sync </a:t>
            </a:r>
            <a:r>
              <a:rPr lang="ja-JP" altLang="en-US" dirty="0"/>
              <a:t>するタンポポ</a:t>
            </a:r>
            <a:r>
              <a:rPr lang="ja-JP" altLang="en-US" dirty="0" smtClean="0"/>
              <a:t>仕事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今は高度に自動化</a:t>
            </a:r>
            <a:r>
              <a:rPr lang="ja-JP" altLang="en-US" dirty="0"/>
              <a:t>されてる</a:t>
            </a:r>
            <a:r>
              <a:rPr lang="ja-JP" altLang="en-US" dirty="0" smtClean="0"/>
              <a:t>はず！</a:t>
            </a:r>
            <a:endParaRPr lang="en-US" altLang="ja-JP" dirty="0" smtClean="0"/>
          </a:p>
          <a:p>
            <a:r>
              <a:rPr lang="ja-JP" altLang="ja-JP" dirty="0" smtClean="0"/>
              <a:t>I</a:t>
            </a:r>
            <a:r>
              <a:rPr lang="en-US" altLang="ja-JP" dirty="0" err="1" smtClean="0"/>
              <a:t>mageMagick</a:t>
            </a:r>
            <a:r>
              <a:rPr lang="en-US" altLang="ja-JP" dirty="0" smtClean="0"/>
              <a:t> </a:t>
            </a:r>
            <a:r>
              <a:rPr lang="ja-JP" altLang="en-US" dirty="0" smtClean="0"/>
              <a:t>のコミット実績</a:t>
            </a:r>
            <a:endParaRPr lang="en-US" altLang="ja-JP" dirty="0" smtClean="0"/>
          </a:p>
          <a:p>
            <a:pPr marL="742950" lvl="2" indent="-342900"/>
            <a:r>
              <a:rPr lang="ja-JP" altLang="en-US" dirty="0" smtClean="0"/>
              <a:t>小さな不具合</a:t>
            </a:r>
            <a:r>
              <a:rPr lang="ja-JP" altLang="en-US" dirty="0"/>
              <a:t>修正２つと機能改善</a:t>
            </a:r>
            <a:r>
              <a:rPr lang="ja-JP" altLang="en-US" dirty="0" smtClean="0"/>
              <a:t>１つ</a:t>
            </a:r>
            <a:r>
              <a:rPr lang="en-US" altLang="en-US" dirty="0" smtClean="0"/>
              <a:t> only</a:t>
            </a:r>
            <a:endParaRPr lang="en-US" altLang="ja-JP" dirty="0" smtClean="0"/>
          </a:p>
          <a:p>
            <a:r>
              <a:rPr lang="en-US" altLang="ja-JP" dirty="0" err="1" smtClean="0"/>
              <a:t>ImageMagick</a:t>
            </a:r>
            <a:r>
              <a:rPr lang="en-US" altLang="ja-JP" dirty="0" smtClean="0"/>
              <a:t> </a:t>
            </a:r>
            <a:r>
              <a:rPr lang="ja-JP" altLang="en-US" dirty="0" smtClean="0"/>
              <a:t>のストーキングが趣味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バージョンアップの度に差分を見てます</a:t>
            </a:r>
            <a:endParaRPr kumimoji="1" lang="en-US" altLang="ja-JP" dirty="0" smtClean="0"/>
          </a:p>
          <a:p>
            <a:pPr lvl="1"/>
            <a:r>
              <a:rPr lang="en-US" altLang="ja-JP" dirty="0">
                <a:hlinkClick r:id="rId2" action="ppaction://hlinksldjump"/>
              </a:rPr>
              <a:t>http://d.hatena.ne.jp/yoya/searchdiary?word=ImageMagick</a:t>
            </a:r>
            <a:endParaRPr lang="en-US" altLang="ja-JP" dirty="0"/>
          </a:p>
        </p:txBody>
      </p:sp>
      <p:pic>
        <p:nvPicPr>
          <p:cNvPr id="5" name="図 4" descr="gree のコピー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028716"/>
            <a:ext cx="685800" cy="236483"/>
          </a:xfrm>
          <a:prstGeom prst="rect">
            <a:avLst/>
          </a:prstGeom>
        </p:spPr>
      </p:pic>
      <p:cxnSp>
        <p:nvCxnSpPr>
          <p:cNvPr id="7" name="直線コネクタ 6"/>
          <p:cNvCxnSpPr/>
          <p:nvPr/>
        </p:nvCxnSpPr>
        <p:spPr>
          <a:xfrm>
            <a:off x="5727700" y="2139841"/>
            <a:ext cx="9715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804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減色処理高速化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以下の記事が詳しいです</a:t>
            </a:r>
            <a:endParaRPr lang="en-US" altLang="ja-JP" dirty="0" smtClean="0"/>
          </a:p>
          <a:p>
            <a:pPr lvl="1"/>
            <a:r>
              <a:rPr lang="en-US" altLang="ja-JP" dirty="0" err="1" smtClean="0"/>
              <a:t>ImageMagick</a:t>
            </a:r>
            <a:r>
              <a:rPr lang="en-US" altLang="ja-JP" dirty="0" smtClean="0"/>
              <a:t> </a:t>
            </a:r>
            <a:r>
              <a:rPr lang="ja-JP" altLang="en-US" dirty="0" smtClean="0"/>
              <a:t>改造入門</a:t>
            </a:r>
            <a:r>
              <a:rPr lang="en-US" altLang="ja-JP" dirty="0"/>
              <a:t> </a:t>
            </a:r>
            <a:r>
              <a:rPr lang="en-US" altLang="ja-JP" dirty="0" smtClean="0"/>
              <a:t>(</a:t>
            </a:r>
            <a:r>
              <a:rPr lang="ja-JP" altLang="en-US" dirty="0" smtClean="0"/>
              <a:t>その四</a:t>
            </a:r>
            <a:r>
              <a:rPr lang="en-US" altLang="ja-JP" dirty="0"/>
              <a:t>)</a:t>
            </a:r>
          </a:p>
          <a:p>
            <a:pPr lvl="2"/>
            <a:r>
              <a:rPr lang="en-US" altLang="ja-JP" dirty="0">
                <a:hlinkClick r:id="rId2"/>
              </a:rPr>
              <a:t>http://labs.gree.jp/blog/2013/12/9290</a:t>
            </a:r>
            <a:r>
              <a:rPr lang="en-US" altLang="ja-JP" dirty="0" smtClean="0">
                <a:hlinkClick r:id="rId2"/>
              </a:rPr>
              <a:t>/</a:t>
            </a:r>
            <a:endParaRPr lang="en-US" altLang="ja-JP" dirty="0"/>
          </a:p>
          <a:p>
            <a:r>
              <a:rPr lang="en-US" altLang="ja-JP" dirty="0" smtClean="0"/>
              <a:t>GIF </a:t>
            </a:r>
            <a:r>
              <a:rPr lang="ja-JP" altLang="en-US" dirty="0" smtClean="0"/>
              <a:t>アニメーション生成も速くなるはず。</a:t>
            </a:r>
            <a:endParaRPr lang="en-US" altLang="ja-JP" dirty="0" smtClean="0"/>
          </a:p>
          <a:p>
            <a:r>
              <a:rPr lang="en-US" altLang="ja-JP" dirty="0"/>
              <a:t>GIF</a:t>
            </a:r>
            <a:r>
              <a:rPr lang="ja-JP" altLang="en-US" dirty="0"/>
              <a:t>アニメの性能ネックは減色処理という</a:t>
            </a:r>
            <a:r>
              <a:rPr lang="ja-JP" altLang="en-US" dirty="0" smtClean="0"/>
              <a:t>話</a:t>
            </a:r>
            <a:endParaRPr lang="en-US" altLang="ja-JP" dirty="0" smtClean="0"/>
          </a:p>
          <a:p>
            <a:pPr lvl="1"/>
            <a:r>
              <a:rPr lang="en-US" altLang="ja-JP" dirty="0"/>
              <a:t>GIF</a:t>
            </a:r>
            <a:r>
              <a:rPr lang="ja-JP" altLang="en-US" dirty="0"/>
              <a:t>アニメ生成は本当に</a:t>
            </a:r>
            <a:r>
              <a:rPr lang="en-US" altLang="ja-JP" dirty="0" err="1"/>
              <a:t>GraphicsMagick</a:t>
            </a:r>
            <a:r>
              <a:rPr lang="ja-JP" altLang="en-US" dirty="0"/>
              <a:t>で行うべきか</a:t>
            </a:r>
            <a:r>
              <a:rPr lang="ja-JP" altLang="en-US" dirty="0" smtClean="0"/>
              <a:t>？</a:t>
            </a:r>
            <a:endParaRPr lang="en-US" altLang="ja-JP" dirty="0" smtClean="0"/>
          </a:p>
          <a:p>
            <a:pPr lvl="2"/>
            <a:r>
              <a:rPr lang="en-US" altLang="ja-JP" dirty="0" smtClean="0">
                <a:hlinkClick r:id="rId3"/>
              </a:rPr>
              <a:t>http</a:t>
            </a:r>
            <a:r>
              <a:rPr lang="en-US" altLang="ja-JP" dirty="0">
                <a:hlinkClick r:id="rId3"/>
              </a:rPr>
              <a:t>://labs.gree.jp/blog/2013/05/8132</a:t>
            </a:r>
            <a:r>
              <a:rPr lang="en-US" altLang="ja-JP" dirty="0" smtClean="0">
                <a:hlinkClick r:id="rId3"/>
              </a:rPr>
              <a:t>/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300303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どの位速くなったか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kumimoji="1" lang="ja-JP" altLang="en-US" dirty="0" smtClean="0"/>
              <a:t>グラデーション等</a:t>
            </a:r>
            <a:r>
              <a:rPr lang="ja-JP" altLang="en-US" dirty="0" smtClean="0"/>
              <a:t>で色数が多い時に超速い</a:t>
            </a:r>
            <a:endParaRPr lang="en-US" altLang="ja-JP" dirty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引用元</a:t>
            </a:r>
            <a:r>
              <a:rPr lang="en-US" altLang="ja-JP" dirty="0"/>
              <a:t>) </a:t>
            </a:r>
            <a:r>
              <a:rPr lang="en-US" altLang="ja-JP" dirty="0">
                <a:hlinkClick r:id="" action="ppaction://noaction"/>
              </a:rPr>
              <a:t>http://</a:t>
            </a:r>
            <a:r>
              <a:rPr lang="en-US" altLang="ja-JP" dirty="0" err="1">
                <a:hlinkClick r:id="" action="ppaction://noaction"/>
              </a:rPr>
              <a:t>labs.gree.jp</a:t>
            </a:r>
            <a:r>
              <a:rPr lang="en-US" altLang="ja-JP" dirty="0">
                <a:hlinkClick r:id="" action="ppaction://noaction"/>
              </a:rPr>
              <a:t>/blog/2012/10/5249/</a:t>
            </a:r>
            <a:endParaRPr kumimoji="1" lang="ja-JP" altLang="en-US" dirty="0"/>
          </a:p>
        </p:txBody>
      </p:sp>
      <p:pic>
        <p:nvPicPr>
          <p:cNvPr id="4" name="図 3" descr="graph-im660-im660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298" y="2254626"/>
            <a:ext cx="5350290" cy="307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534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最近のトピック</a:t>
            </a:r>
            <a:r>
              <a:rPr lang="en-US" altLang="ja-JP" dirty="0"/>
              <a:t> </a:t>
            </a:r>
            <a:r>
              <a:rPr lang="en-US" altLang="ja-JP" dirty="0" smtClean="0"/>
              <a:t>(1/2)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err="1"/>
              <a:t>i</a:t>
            </a:r>
            <a:r>
              <a:rPr lang="en-US" altLang="en-US" dirty="0" err="1" smtClean="0"/>
              <a:t>co</a:t>
            </a:r>
            <a:r>
              <a:rPr lang="en-US" altLang="en-US" dirty="0" smtClean="0"/>
              <a:t> </a:t>
            </a:r>
            <a:r>
              <a:rPr lang="ja-JP" altLang="en-US" dirty="0" smtClean="0"/>
              <a:t>の</a:t>
            </a:r>
            <a:r>
              <a:rPr lang="en-US" altLang="ja-JP" dirty="0"/>
              <a:t> </a:t>
            </a:r>
            <a:r>
              <a:rPr lang="en-US" altLang="ja-JP" dirty="0" smtClean="0"/>
              <a:t>auto</a:t>
            </a:r>
            <a:r>
              <a:rPr lang="en-US" altLang="ja-JP" dirty="0"/>
              <a:t>-</a:t>
            </a:r>
            <a:r>
              <a:rPr lang="en-US" altLang="ja-JP" dirty="0" smtClean="0"/>
              <a:t>resize (ImageMagick-6.8.8-2)</a:t>
            </a:r>
            <a:endParaRPr lang="en-US" altLang="ja-JP" dirty="0"/>
          </a:p>
          <a:p>
            <a:pPr lvl="1"/>
            <a:r>
              <a:rPr lang="ja-JP" altLang="en-US" dirty="0" smtClean="0"/>
              <a:t>１つファイルを渡せば</a:t>
            </a:r>
            <a:r>
              <a:rPr lang="en-US" altLang="ja-JP" dirty="0" smtClean="0"/>
              <a:t> favicon </a:t>
            </a:r>
            <a:r>
              <a:rPr lang="ja-JP" altLang="en-US" dirty="0" smtClean="0"/>
              <a:t>に必要なサイズにリサイズして格納してくれる。</a:t>
            </a:r>
            <a:endParaRPr lang="en-US" altLang="ja-JP" dirty="0" smtClean="0"/>
          </a:p>
          <a:p>
            <a:pPr lvl="1"/>
            <a:endParaRPr lang="en-US" altLang="ja-JP" dirty="0" smtClean="0"/>
          </a:p>
        </p:txBody>
      </p:sp>
      <p:pic>
        <p:nvPicPr>
          <p:cNvPr id="6" name="図 5" descr="スクリーンショット 2015-02-18 19.36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77" y="2857500"/>
            <a:ext cx="7415822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907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最近のトピック</a:t>
            </a:r>
            <a:r>
              <a:rPr lang="en-US" altLang="ja-JP" dirty="0" smtClean="0"/>
              <a:t> (2/2)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ja-JP" dirty="0"/>
              <a:t>i</a:t>
            </a:r>
            <a:r>
              <a:rPr lang="en-US" altLang="ja-JP" dirty="0" err="1" smtClean="0"/>
              <a:t>nline</a:t>
            </a:r>
            <a:r>
              <a:rPr lang="en-US" altLang="ja-JP" dirty="0" smtClean="0"/>
              <a:t> </a:t>
            </a:r>
            <a:r>
              <a:rPr lang="ja-JP" altLang="en-US" dirty="0" smtClean="0"/>
              <a:t>形式出力変換 </a:t>
            </a:r>
            <a:r>
              <a:rPr lang="en-US" altLang="ja-JP" dirty="0" smtClean="0"/>
              <a:t>(ImageMagick-6.9.0-4)</a:t>
            </a:r>
            <a:endParaRPr lang="en-US" altLang="ja-JP" dirty="0"/>
          </a:p>
          <a:p>
            <a:pPr lvl="1"/>
            <a:r>
              <a:rPr lang="en-US" altLang="ja-JP" dirty="0" smtClean="0"/>
              <a:t>Web </a:t>
            </a:r>
            <a:r>
              <a:rPr lang="ja-JP" altLang="en-US" dirty="0" smtClean="0"/>
              <a:t>の</a:t>
            </a:r>
            <a:r>
              <a:rPr lang="en-US" altLang="ja-JP" dirty="0"/>
              <a:t> </a:t>
            </a:r>
            <a:r>
              <a:rPr lang="en-US" altLang="ja-JP" dirty="0" smtClean="0"/>
              <a:t>data </a:t>
            </a:r>
            <a:r>
              <a:rPr lang="ja-JP" altLang="en-US" dirty="0" smtClean="0"/>
              <a:t>スキーマ</a:t>
            </a:r>
            <a:r>
              <a:rPr lang="en-US" altLang="ja-JP" dirty="0"/>
              <a:t> </a:t>
            </a:r>
            <a:r>
              <a:rPr lang="en-US" altLang="ja-JP" dirty="0" smtClean="0"/>
              <a:t>base64 inline </a:t>
            </a:r>
            <a:r>
              <a:rPr lang="ja-JP" altLang="en-US" dirty="0" smtClean="0"/>
              <a:t>画像</a:t>
            </a:r>
            <a:endParaRPr lang="en-US" altLang="ja-JP" dirty="0" smtClean="0"/>
          </a:p>
          <a:p>
            <a:pPr lvl="1"/>
            <a:endParaRPr lang="en-US" altLang="ja-JP" dirty="0" smtClean="0"/>
          </a:p>
        </p:txBody>
      </p:sp>
      <p:sp>
        <p:nvSpPr>
          <p:cNvPr id="5" name="正方形/長方形 4"/>
          <p:cNvSpPr/>
          <p:nvPr/>
        </p:nvSpPr>
        <p:spPr>
          <a:xfrm>
            <a:off x="1203835" y="3130876"/>
            <a:ext cx="6289165" cy="1583999"/>
          </a:xfrm>
          <a:prstGeom prst="rect">
            <a:avLst/>
          </a:prstGeom>
          <a:gradFill>
            <a:gsLst>
              <a:gs pos="0">
                <a:srgbClr val="80FF00">
                  <a:alpha val="0"/>
                </a:srgbClr>
              </a:gs>
              <a:gs pos="100000">
                <a:srgbClr val="CCFFCC"/>
              </a:gs>
            </a:gsLst>
            <a:lin ang="141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altLang="ja-JP" sz="1400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% convert </a:t>
            </a:r>
            <a:r>
              <a:rPr lang="en-US" altLang="ja-JP" sz="140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white8x8.png </a:t>
            </a:r>
            <a:r>
              <a:rPr lang="en-US" altLang="ja-JP" sz="1400" dirty="0" err="1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inline:jpeg</a:t>
            </a:r>
            <a:r>
              <a:rPr lang="en-US" altLang="ja-JP" sz="140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:/</a:t>
            </a:r>
            <a:r>
              <a:rPr lang="en-US" altLang="ja-JP" sz="1400" dirty="0" err="1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dev</a:t>
            </a:r>
            <a:r>
              <a:rPr lang="en-US" altLang="ja-JP" sz="140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/</a:t>
            </a:r>
            <a:r>
              <a:rPr lang="en-US" altLang="ja-JP" sz="1400" dirty="0" err="1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stdout</a:t>
            </a:r>
            <a:endParaRPr lang="en-US" altLang="ja-JP" sz="1400" dirty="0">
              <a:solidFill>
                <a:srgbClr val="000000"/>
              </a:solidFill>
              <a:latin typeface="メイリオ"/>
              <a:ea typeface="メイリオ"/>
              <a:cs typeface="メイリオ"/>
            </a:endParaRPr>
          </a:p>
          <a:p>
            <a:r>
              <a:rPr lang="en-US" altLang="ja-JP" sz="1400" dirty="0" err="1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data:image</a:t>
            </a:r>
            <a:r>
              <a:rPr lang="en-US" altLang="ja-JP" sz="140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/jpeg;base64,/9j/4AAQSkZJRgABAQIAJgAmAAD/2wBDAAMCAgICAgMCAgIDAwMDBAYEBAQEBAgGBgUGCQgKCgkICQkKDA8MCgsOCwkJDRENDg8QEBEQCgwSExIQEw8QEBD/</a:t>
            </a:r>
            <a:r>
              <a:rPr lang="en-US" altLang="ja-JP" sz="1400" dirty="0" err="1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wAALCAAIAAgBAREA</a:t>
            </a:r>
            <a:r>
              <a:rPr lang="en-US" altLang="ja-JP" sz="140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/8QAFAABAAAAAAAAAAAAAAAAAAAACf/EABQQAQAAAAAAAAAAAAAAAAAAAAD/2gAIAQEAAD8AVN//2Q==</a:t>
            </a:r>
            <a:endParaRPr kumimoji="1" lang="en-US" altLang="ja-JP" sz="1400" dirty="0" smtClean="0">
              <a:solidFill>
                <a:srgbClr val="000000"/>
              </a:solidFill>
              <a:latin typeface="メイリオ"/>
              <a:ea typeface="メイリオ"/>
              <a:cs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2332710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ja-JP" dirty="0" smtClean="0"/>
              <a:t>G</a:t>
            </a:r>
            <a:r>
              <a:rPr lang="en-US" altLang="ja-JP" dirty="0" err="1" smtClean="0"/>
              <a:t>raphicsMagick</a:t>
            </a:r>
            <a:r>
              <a:rPr lang="ja-JP" altLang="en-US" dirty="0" smtClean="0"/>
              <a:t> は？</a:t>
            </a:r>
            <a:r>
              <a:rPr lang="en-US" altLang="ja-JP" dirty="0" smtClean="0"/>
              <a:t>(1/2)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ja-JP" dirty="0"/>
              <a:t>GIF</a:t>
            </a:r>
            <a:r>
              <a:rPr lang="ja-JP" altLang="en-US" dirty="0"/>
              <a:t>アニメ生成は本当に</a:t>
            </a:r>
            <a:r>
              <a:rPr lang="en-US" altLang="ja-JP" dirty="0" err="1"/>
              <a:t>GraphicsMagick</a:t>
            </a:r>
            <a:r>
              <a:rPr lang="ja-JP" altLang="en-US" dirty="0"/>
              <a:t>で行うべきか？</a:t>
            </a:r>
            <a:endParaRPr lang="en-US" altLang="ja-JP" dirty="0"/>
          </a:p>
          <a:p>
            <a:pPr marL="742950" lvl="2" indent="-342900"/>
            <a:r>
              <a:rPr lang="en-US" altLang="ja-JP" dirty="0">
                <a:hlinkClick r:id="rId2"/>
              </a:rPr>
              <a:t>http://labs.gree.jp/blog/2013/05/8132/</a:t>
            </a:r>
            <a:endParaRPr lang="en-US" altLang="ja-JP" dirty="0"/>
          </a:p>
          <a:p>
            <a:r>
              <a:rPr kumimoji="1" lang="ja-JP" altLang="en-US" dirty="0" smtClean="0"/>
              <a:t>この記事から考察すると、</a:t>
            </a:r>
            <a:endParaRPr kumimoji="1" lang="en-US" altLang="ja-JP" dirty="0" smtClean="0"/>
          </a:p>
          <a:p>
            <a:pPr lvl="1"/>
            <a:r>
              <a:rPr lang="en-US" altLang="ja-JP" dirty="0" err="1"/>
              <a:t>ImageMagick</a:t>
            </a:r>
            <a:r>
              <a:rPr lang="en-US" altLang="ja-JP" dirty="0"/>
              <a:t> </a:t>
            </a:r>
            <a:r>
              <a:rPr lang="ja-JP" altLang="en-US" dirty="0"/>
              <a:t>で</a:t>
            </a:r>
            <a:r>
              <a:rPr lang="en-US" altLang="ja-JP" dirty="0"/>
              <a:t> GIF </a:t>
            </a:r>
            <a:r>
              <a:rPr lang="ja-JP" altLang="en-US" dirty="0"/>
              <a:t>最適化が</a:t>
            </a:r>
            <a:r>
              <a:rPr lang="ja-JP" altLang="en-US" dirty="0" smtClean="0"/>
              <a:t>入る辺りで遅く</a:t>
            </a:r>
            <a:r>
              <a:rPr lang="ja-JP" altLang="en-US" dirty="0"/>
              <a:t>なった</a:t>
            </a:r>
            <a:endParaRPr lang="en-US" altLang="ja-JP" dirty="0"/>
          </a:p>
          <a:p>
            <a:pPr lvl="2"/>
            <a:r>
              <a:rPr lang="en-US" altLang="ja-JP" dirty="0" err="1"/>
              <a:t>GraphicsMagick</a:t>
            </a:r>
            <a:r>
              <a:rPr lang="en-US" altLang="ja-JP" dirty="0"/>
              <a:t> </a:t>
            </a:r>
            <a:r>
              <a:rPr lang="ja-JP" altLang="en-US" dirty="0"/>
              <a:t>はその前の</a:t>
            </a:r>
            <a:r>
              <a:rPr lang="en-US" altLang="ja-JP" dirty="0"/>
              <a:t> ImageMagick-5.5.4 </a:t>
            </a:r>
            <a:r>
              <a:rPr lang="ja-JP" altLang="en-US" dirty="0"/>
              <a:t>からフォークしてるので速い</a:t>
            </a:r>
            <a:endParaRPr lang="en-US" altLang="ja-JP" dirty="0"/>
          </a:p>
          <a:p>
            <a:pPr lvl="1"/>
            <a:r>
              <a:rPr lang="ja-JP" altLang="en-US" dirty="0"/>
              <a:t>けど、今の</a:t>
            </a:r>
            <a:r>
              <a:rPr lang="en-US" altLang="ja-JP" dirty="0"/>
              <a:t> </a:t>
            </a:r>
            <a:r>
              <a:rPr lang="en-US" altLang="ja-JP" dirty="0" err="1"/>
              <a:t>ImageMagick</a:t>
            </a:r>
            <a:r>
              <a:rPr lang="en-US" altLang="ja-JP" dirty="0"/>
              <a:t> </a:t>
            </a:r>
            <a:r>
              <a:rPr lang="ja-JP" altLang="en-US" dirty="0"/>
              <a:t>は</a:t>
            </a:r>
            <a:r>
              <a:rPr lang="ja-JP" altLang="en-US" dirty="0" smtClean="0"/>
              <a:t>速度的に遜色ない</a:t>
            </a:r>
            <a:endParaRPr lang="en-US" altLang="ja-JP" dirty="0" smtClean="0"/>
          </a:p>
          <a:p>
            <a:pPr lvl="1"/>
            <a:r>
              <a:rPr lang="en-US" altLang="en-US" dirty="0" err="1" smtClean="0"/>
              <a:t>GraphicsMagick</a:t>
            </a:r>
            <a:r>
              <a:rPr lang="en-US" altLang="en-US" dirty="0" smtClean="0"/>
              <a:t> </a:t>
            </a:r>
            <a:r>
              <a:rPr lang="ja-JP" altLang="en-US" dirty="0" smtClean="0"/>
              <a:t>は</a:t>
            </a:r>
            <a:r>
              <a:rPr lang="en-US" altLang="ja-JP" dirty="0" smtClean="0"/>
              <a:t>GIF</a:t>
            </a:r>
            <a:r>
              <a:rPr lang="ja-JP" altLang="en-US" dirty="0" smtClean="0"/>
              <a:t>最適化出来ないし画質も微妙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640551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閑話休題</a:t>
            </a:r>
            <a:r>
              <a:rPr lang="en-US" altLang="ja-JP" dirty="0" smtClean="0"/>
              <a:t>)GIF</a:t>
            </a:r>
            <a:r>
              <a:rPr lang="ja-JP" altLang="en-US" dirty="0" smtClean="0"/>
              <a:t>アニメ最適化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ja-JP" altLang="en-US" dirty="0" smtClean="0"/>
              <a:t>変化のある部分をクリップして保持する画素数を減らす</a:t>
            </a:r>
            <a:endParaRPr lang="en-US" altLang="ja-JP" dirty="0" smtClean="0"/>
          </a:p>
          <a:p>
            <a:r>
              <a:rPr lang="ja-JP" altLang="en-US" dirty="0" smtClean="0"/>
              <a:t>更に変化のないピクセルを透明にして圧縮率を上げる</a:t>
            </a:r>
            <a:endParaRPr kumimoji="1" lang="en-US" altLang="ja-JP" dirty="0"/>
          </a:p>
          <a:p>
            <a:endParaRPr lang="en-US" altLang="ja-JP" dirty="0" smtClean="0"/>
          </a:p>
          <a:p>
            <a:endParaRPr kumimoji="1" lang="en-US" altLang="ja-JP" dirty="0"/>
          </a:p>
          <a:p>
            <a:endParaRPr lang="en-US" altLang="ja-JP" dirty="0" smtClean="0"/>
          </a:p>
          <a:p>
            <a:endParaRPr kumimoji="1" lang="en-US" altLang="ja-JP" dirty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引用元</a:t>
            </a:r>
            <a:r>
              <a:rPr lang="en-US" altLang="ja-JP" dirty="0"/>
              <a:t>) </a:t>
            </a:r>
            <a:r>
              <a:rPr lang="en-US" altLang="ja-JP" dirty="0">
                <a:hlinkClick r:id="" action="ppaction://noaction"/>
              </a:rPr>
              <a:t>http://</a:t>
            </a:r>
            <a:r>
              <a:rPr lang="en-US" altLang="ja-JP" dirty="0" err="1">
                <a:hlinkClick r:id="" action="ppaction://noaction"/>
              </a:rPr>
              <a:t>labs.gree.jp</a:t>
            </a:r>
            <a:r>
              <a:rPr lang="en-US" altLang="ja-JP" dirty="0">
                <a:hlinkClick r:id="" action="ppaction://noaction"/>
              </a:rPr>
              <a:t>/blog/2012/07/2446/</a:t>
            </a:r>
            <a:r>
              <a:rPr lang="en-US" altLang="ja-JP" dirty="0"/>
              <a:t> </a:t>
            </a:r>
            <a:endParaRPr kumimoji="1" lang="ja-JP" altLang="en-US" dirty="0"/>
          </a:p>
        </p:txBody>
      </p:sp>
      <p:pic>
        <p:nvPicPr>
          <p:cNvPr id="5" name="図 4" descr="gifanime_cro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161" y="2761226"/>
            <a:ext cx="4698848" cy="275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142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ja-JP" dirty="0" smtClean="0"/>
              <a:t>G</a:t>
            </a:r>
            <a:r>
              <a:rPr lang="en-US" altLang="ja-JP" dirty="0" err="1" smtClean="0"/>
              <a:t>raphicsMagick</a:t>
            </a:r>
            <a:r>
              <a:rPr lang="ja-JP" altLang="en-US" dirty="0" smtClean="0"/>
              <a:t> は？</a:t>
            </a:r>
            <a:r>
              <a:rPr lang="en-US" altLang="ja-JP" dirty="0" smtClean="0"/>
              <a:t>(2/2)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 err="1" smtClean="0"/>
              <a:t>GraphicsMagick</a:t>
            </a:r>
            <a:r>
              <a:rPr lang="en-US" altLang="ja-JP" dirty="0" smtClean="0"/>
              <a:t> </a:t>
            </a:r>
            <a:r>
              <a:rPr lang="ja-JP" altLang="en-US" dirty="0" smtClean="0"/>
              <a:t>のデフォルトが</a:t>
            </a:r>
            <a:r>
              <a:rPr lang="en-US" altLang="ja-JP" dirty="0"/>
              <a:t> </a:t>
            </a:r>
            <a:r>
              <a:rPr lang="en-US" altLang="ja-JP" dirty="0" smtClean="0"/>
              <a:t>Q8 </a:t>
            </a:r>
            <a:r>
              <a:rPr lang="ja-JP" altLang="en-US" dirty="0" smtClean="0"/>
              <a:t>なので、</a:t>
            </a:r>
            <a:r>
              <a:rPr lang="en-US" altLang="ja-JP" dirty="0" err="1" smtClean="0"/>
              <a:t>ImageMagick</a:t>
            </a:r>
            <a:r>
              <a:rPr lang="en-US" altLang="ja-JP" dirty="0" smtClean="0"/>
              <a:t> </a:t>
            </a:r>
            <a:r>
              <a:rPr lang="ja-JP" altLang="en-US" dirty="0" smtClean="0"/>
              <a:t>も(</a:t>
            </a:r>
            <a:r>
              <a:rPr lang="en-US" altLang="ja-JP" dirty="0" smtClean="0"/>
              <a:t>Q16</a:t>
            </a:r>
            <a:r>
              <a:rPr lang="ja-JP" altLang="en-US" dirty="0" smtClean="0"/>
              <a:t>でなく</a:t>
            </a:r>
            <a:r>
              <a:rPr lang="en-US" altLang="ja-JP" dirty="0" smtClean="0"/>
              <a:t>) Q8 </a:t>
            </a:r>
            <a:r>
              <a:rPr lang="ja-JP" altLang="en-US" dirty="0" smtClean="0"/>
              <a:t>で作り直して比較しないとアンフェアなので注意</a:t>
            </a:r>
            <a:endParaRPr lang="en-US" altLang="ja-JP" dirty="0"/>
          </a:p>
          <a:p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 (</a:t>
            </a:r>
            <a:r>
              <a:rPr lang="ja-JP" altLang="en-US" dirty="0" smtClean="0"/>
              <a:t>尚、減色は</a:t>
            </a:r>
            <a:r>
              <a:rPr lang="en-US" altLang="ja-JP" dirty="0"/>
              <a:t> </a:t>
            </a:r>
            <a:r>
              <a:rPr lang="en-US" altLang="ja-JP" dirty="0" smtClean="0"/>
              <a:t>Q8,16</a:t>
            </a:r>
            <a:r>
              <a:rPr lang="ja-JP" altLang="en-US" dirty="0" smtClean="0"/>
              <a:t>の影響はほぼ無い</a:t>
            </a:r>
            <a:r>
              <a:rPr lang="en-US" altLang="ja-JP" dirty="0"/>
              <a:t>)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776965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最後に</a:t>
            </a:r>
            <a:r>
              <a:rPr lang="ja-JP" altLang="ja-JP" dirty="0"/>
              <a:t> </a:t>
            </a:r>
            <a:r>
              <a:rPr lang="en-US" altLang="ja-JP" dirty="0" smtClean="0"/>
              <a:t>(1/2)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現在進行形の開発情報を知りたかったり、バグ報告をしたい時は、こちらへ。</a:t>
            </a:r>
            <a:endParaRPr kumimoji="1" lang="en-US" altLang="ja-JP" dirty="0" smtClean="0"/>
          </a:p>
          <a:p>
            <a:pPr marL="742950" lvl="2" indent="-342900"/>
            <a:r>
              <a:rPr lang="en-US" altLang="ja-JP" dirty="0">
                <a:hlinkClick r:id="rId2"/>
              </a:rPr>
              <a:t>http://www.imagemagick.org/discourse-server/index.php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 smtClean="0"/>
          </a:p>
          <a:p>
            <a:r>
              <a:rPr lang="ja-JP" altLang="en-US" dirty="0" smtClean="0"/>
              <a:t>今日の話</a:t>
            </a:r>
            <a:r>
              <a:rPr lang="ja-JP" altLang="en-US" dirty="0"/>
              <a:t>を聞いて、自分も</a:t>
            </a:r>
            <a:r>
              <a:rPr lang="ja-JP" altLang="ja-JP" dirty="0"/>
              <a:t> </a:t>
            </a:r>
            <a:r>
              <a:rPr lang="en-US" altLang="ja-JP" dirty="0" err="1"/>
              <a:t>ImageMagick</a:t>
            </a:r>
            <a:r>
              <a:rPr lang="ja-JP" altLang="en-US" dirty="0"/>
              <a:t> のコードを弄りたくなった人</a:t>
            </a:r>
            <a:r>
              <a:rPr lang="ja-JP" altLang="en-US" dirty="0" smtClean="0"/>
              <a:t>へ</a:t>
            </a:r>
            <a:r>
              <a:rPr lang="en-US" altLang="ja-JP" dirty="0" smtClean="0"/>
              <a:t> ⇒</a:t>
            </a:r>
            <a:endParaRPr lang="en-US" altLang="ja-JP" dirty="0"/>
          </a:p>
          <a:p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98466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最後</a:t>
            </a:r>
            <a:r>
              <a:rPr kumimoji="1" lang="en-US" altLang="ja-JP" dirty="0" smtClean="0"/>
              <a:t> (2/2)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ja-JP" dirty="0" smtClean="0"/>
              <a:t>※ </a:t>
            </a:r>
            <a:r>
              <a:rPr lang="en-US" altLang="ja-JP" dirty="0" err="1" smtClean="0"/>
              <a:t>Cristy</a:t>
            </a:r>
            <a:r>
              <a:rPr lang="ja-JP" altLang="en-US" dirty="0" smtClean="0"/>
              <a:t>さんは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メインプログラマ</a:t>
            </a:r>
            <a:endParaRPr lang="en-US" altLang="ja-JP" dirty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ja-JP" altLang="ja-JP" dirty="0" smtClean="0"/>
              <a:t>s</a:t>
            </a:r>
            <a:r>
              <a:rPr lang="en-US" altLang="ja-JP" dirty="0" err="1" smtClean="0"/>
              <a:t>vn</a:t>
            </a:r>
            <a:r>
              <a:rPr lang="ja-JP" altLang="en-US" dirty="0" smtClean="0"/>
              <a:t>レポジトリに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コメントが無い！</a:t>
            </a: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 smtClean="0"/>
              <a:t>コードが分かり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易い</a:t>
            </a:r>
            <a:r>
              <a:rPr kumimoji="1" lang="ja-JP" altLang="en-US" dirty="0" smtClean="0"/>
              <a:t>ので</a:t>
            </a:r>
            <a:r>
              <a:rPr lang="en-US" altLang="ja-JP" dirty="0" smtClean="0"/>
              <a:t>OK</a:t>
            </a:r>
            <a:r>
              <a:rPr lang="ja-JP" altLang="en-US" dirty="0" smtClean="0"/>
              <a:t>！！</a:t>
            </a:r>
            <a:endParaRPr kumimoji="1" lang="ja-JP" altLang="en-US" dirty="0"/>
          </a:p>
        </p:txBody>
      </p:sp>
      <p:pic>
        <p:nvPicPr>
          <p:cNvPr id="6" name="図 5" descr="crystyさんのコメント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689" y="1417638"/>
            <a:ext cx="5729857" cy="490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297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質問タイム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まとめ</a:t>
            </a:r>
            <a:endParaRPr lang="en-US" altLang="ja-JP" dirty="0"/>
          </a:p>
          <a:p>
            <a:pPr lvl="1"/>
            <a:r>
              <a:rPr lang="en-US" altLang="ja-JP" dirty="0" err="1" smtClean="0"/>
              <a:t>ImageMagick</a:t>
            </a:r>
            <a:r>
              <a:rPr lang="en-US" altLang="ja-JP" dirty="0" smtClean="0"/>
              <a:t> </a:t>
            </a:r>
            <a:r>
              <a:rPr lang="ja-JP" altLang="en-US" dirty="0" smtClean="0"/>
              <a:t>について</a:t>
            </a:r>
            <a:endParaRPr lang="en-US" altLang="ja-JP" dirty="0"/>
          </a:p>
          <a:p>
            <a:pPr lvl="1"/>
            <a:r>
              <a:rPr lang="en-US" altLang="ja-JP" dirty="0" err="1" smtClean="0"/>
              <a:t>ImageMagick</a:t>
            </a:r>
            <a:r>
              <a:rPr lang="en-US" altLang="ja-JP" dirty="0" smtClean="0"/>
              <a:t> </a:t>
            </a:r>
            <a:r>
              <a:rPr lang="ja-JP" altLang="en-US" dirty="0" smtClean="0"/>
              <a:t>の構造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色んなバージョンの実行比較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高速化でよく聞く話</a:t>
            </a:r>
            <a:r>
              <a:rPr lang="en-US" altLang="en-US" dirty="0"/>
              <a:t> </a:t>
            </a:r>
            <a:r>
              <a:rPr lang="en-US" altLang="en-US" dirty="0" smtClean="0"/>
              <a:t>Q8,openmp,jpegsize</a:t>
            </a:r>
            <a:endParaRPr lang="en-US" altLang="ja-JP" dirty="0"/>
          </a:p>
          <a:p>
            <a:pPr lvl="1"/>
            <a:r>
              <a:rPr lang="en-US" altLang="ja-JP" dirty="0"/>
              <a:t>ImageMagick-6.8.7-4</a:t>
            </a:r>
            <a:r>
              <a:rPr lang="en-US" altLang="en-US" dirty="0"/>
              <a:t> </a:t>
            </a:r>
            <a:r>
              <a:rPr lang="ja-JP" altLang="en-US" dirty="0" smtClean="0"/>
              <a:t>のトピック</a:t>
            </a:r>
            <a:r>
              <a:rPr lang="en-US" altLang="ja-JP" dirty="0"/>
              <a:t> </a:t>
            </a:r>
            <a:r>
              <a:rPr lang="en-US" altLang="ja-JP" dirty="0" smtClean="0"/>
              <a:t>(</a:t>
            </a:r>
            <a:r>
              <a:rPr lang="en-US" altLang="ja-JP" dirty="0" err="1" smtClean="0"/>
              <a:t>opencl</a:t>
            </a:r>
            <a:r>
              <a:rPr lang="en-US" altLang="ja-JP" dirty="0" smtClean="0"/>
              <a:t>,</a:t>
            </a:r>
            <a:r>
              <a:rPr lang="ja-JP" altLang="en-US" dirty="0" smtClean="0"/>
              <a:t>減色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最近の気になるトピック</a:t>
            </a:r>
            <a:r>
              <a:rPr lang="en-US" altLang="ja-JP" dirty="0"/>
              <a:t> </a:t>
            </a:r>
            <a:r>
              <a:rPr lang="en-US" altLang="ja-JP" dirty="0" smtClean="0"/>
              <a:t>(</a:t>
            </a:r>
            <a:r>
              <a:rPr lang="en-US" altLang="ja-JP" dirty="0" err="1" smtClean="0"/>
              <a:t>ico</a:t>
            </a:r>
            <a:r>
              <a:rPr lang="en-US" altLang="ja-JP" dirty="0" smtClean="0"/>
              <a:t>, inline)</a:t>
            </a:r>
          </a:p>
          <a:p>
            <a:pPr lvl="1"/>
            <a:r>
              <a:rPr lang="ja-JP" altLang="ja-JP" dirty="0" smtClean="0"/>
              <a:t>G</a:t>
            </a:r>
            <a:r>
              <a:rPr lang="en-US" altLang="ja-JP" dirty="0" err="1" smtClean="0"/>
              <a:t>raphicsMagick</a:t>
            </a:r>
            <a:r>
              <a:rPr lang="ja-JP" altLang="en-US" dirty="0" smtClean="0"/>
              <a:t> の</a:t>
            </a:r>
            <a:r>
              <a:rPr lang="en-US" altLang="ja-JP" dirty="0"/>
              <a:t> </a:t>
            </a:r>
            <a:r>
              <a:rPr lang="en-US" altLang="ja-JP" dirty="0" smtClean="0"/>
              <a:t>dis </a:t>
            </a:r>
            <a:r>
              <a:rPr lang="ja-JP" altLang="en-US" dirty="0" smtClean="0"/>
              <a:t>り</a:t>
            </a:r>
            <a:endParaRPr lang="en-US" altLang="ja-JP" dirty="0"/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90206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はじめにことわり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ImageMagick-6 </a:t>
            </a:r>
            <a:r>
              <a:rPr kumimoji="1" lang="ja-JP" altLang="en-US" dirty="0" smtClean="0"/>
              <a:t>前提</a:t>
            </a:r>
            <a:r>
              <a:rPr lang="ja-JP" altLang="en-US" dirty="0" smtClean="0"/>
              <a:t>の発表だけれど</a:t>
            </a:r>
            <a:r>
              <a:rPr kumimoji="1" lang="ja-JP" altLang="en-US" dirty="0" smtClean="0"/>
              <a:t>、</a:t>
            </a:r>
            <a:r>
              <a:rPr lang="ja-JP" altLang="en-US" dirty="0" smtClean="0"/>
              <a:t>本家</a:t>
            </a:r>
            <a:r>
              <a:rPr lang="en-US" altLang="ja-JP" dirty="0"/>
              <a:t> </a:t>
            </a:r>
            <a:r>
              <a:rPr lang="en-US" altLang="ja-JP" dirty="0" smtClean="0"/>
              <a:t>trunk </a:t>
            </a:r>
            <a:r>
              <a:rPr lang="ja-JP" altLang="en-US" dirty="0" smtClean="0"/>
              <a:t>はとっくに</a:t>
            </a:r>
            <a:r>
              <a:rPr lang="en-US" altLang="ja-JP" dirty="0"/>
              <a:t> </a:t>
            </a:r>
            <a:r>
              <a:rPr lang="en-US" altLang="ja-JP" dirty="0" smtClean="0"/>
              <a:t>ImageMagick-7</a:t>
            </a:r>
          </a:p>
          <a:p>
            <a:r>
              <a:rPr lang="en-US" altLang="ja-JP" dirty="0" smtClean="0"/>
              <a:t>6 </a:t>
            </a:r>
            <a:r>
              <a:rPr lang="ja-JP" altLang="en-US" dirty="0" smtClean="0"/>
              <a:t>はそのバックポートで運用</a:t>
            </a:r>
            <a:endParaRPr lang="en-US" altLang="ja-JP" dirty="0" smtClean="0"/>
          </a:p>
          <a:p>
            <a:r>
              <a:rPr lang="ja-JP" altLang="en-US" dirty="0" smtClean="0"/>
              <a:t>話が少し古いかもしれません</a:t>
            </a:r>
            <a:endParaRPr lang="en-US" altLang="ja-JP" dirty="0" smtClean="0"/>
          </a:p>
          <a:p>
            <a:r>
              <a:rPr kumimoji="1" lang="ja-JP" altLang="en-US" dirty="0" smtClean="0"/>
              <a:t>しかし、</a:t>
            </a:r>
            <a:r>
              <a:rPr lang="ja-JP" altLang="en-US" dirty="0" smtClean="0"/>
              <a:t>新機能は</a:t>
            </a:r>
            <a:r>
              <a:rPr lang="en-US" altLang="ja-JP" dirty="0"/>
              <a:t> </a:t>
            </a:r>
            <a:r>
              <a:rPr lang="en-US" altLang="ja-JP" dirty="0" smtClean="0"/>
              <a:t>6,7 </a:t>
            </a:r>
            <a:r>
              <a:rPr lang="ja-JP" altLang="en-US" dirty="0" smtClean="0"/>
              <a:t>同時に入っているので、今の所</a:t>
            </a:r>
            <a:r>
              <a:rPr lang="en-US" altLang="ja-JP" dirty="0"/>
              <a:t> </a:t>
            </a:r>
            <a:r>
              <a:rPr lang="en-US" altLang="ja-JP" dirty="0" smtClean="0"/>
              <a:t>6 </a:t>
            </a:r>
            <a:r>
              <a:rPr lang="ja-JP" altLang="en-US" dirty="0" smtClean="0"/>
              <a:t>でも問題ないはず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59490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ありがとうございました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03720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ja-JP" dirty="0" smtClean="0"/>
              <a:t>Im</a:t>
            </a:r>
            <a:r>
              <a:rPr lang="en-US" altLang="ja-JP" dirty="0" err="1" smtClean="0"/>
              <a:t>ageMagick</a:t>
            </a:r>
            <a:r>
              <a:rPr lang="en-US" altLang="ja-JP" dirty="0" smtClean="0"/>
              <a:t>-</a:t>
            </a:r>
            <a:r>
              <a:rPr lang="ja-JP" altLang="en-US" dirty="0" smtClean="0"/>
              <a:t>6 と</a:t>
            </a:r>
            <a:r>
              <a:rPr lang="en-US" altLang="ja-JP" dirty="0"/>
              <a:t> </a:t>
            </a:r>
            <a:r>
              <a:rPr lang="en-US" altLang="ja-JP" dirty="0" smtClean="0"/>
              <a:t>7 </a:t>
            </a:r>
            <a:r>
              <a:rPr lang="ja-JP" altLang="en-US" dirty="0" smtClean="0"/>
              <a:t>の違い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誰か面白い違いを知ってたら教えて下さい</a:t>
            </a:r>
            <a:endParaRPr lang="en-US" altLang="ja-JP" dirty="0" smtClean="0"/>
          </a:p>
          <a:p>
            <a:r>
              <a:rPr kumimoji="1" lang="ja-JP" altLang="en-US" dirty="0" smtClean="0"/>
              <a:t>自分は</a:t>
            </a:r>
            <a:r>
              <a:rPr lang="en-US" altLang="ja-JP" dirty="0"/>
              <a:t> </a:t>
            </a:r>
            <a:r>
              <a:rPr lang="en-US" altLang="ja-JP" dirty="0" smtClean="0"/>
              <a:t>API </a:t>
            </a:r>
            <a:r>
              <a:rPr lang="ja-JP" altLang="en-US" dirty="0" smtClean="0"/>
              <a:t>名に合わせてフォルダ名が２箇所変わった事しか知りません</a:t>
            </a:r>
            <a:endParaRPr kumimoji="1" lang="ja-JP" altLang="en-US" dirty="0"/>
          </a:p>
        </p:txBody>
      </p:sp>
      <p:pic>
        <p:nvPicPr>
          <p:cNvPr id="4" name="図 3" descr="ImageMagick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76" y="3859838"/>
            <a:ext cx="3702242" cy="2045295"/>
          </a:xfrm>
          <a:prstGeom prst="rect">
            <a:avLst/>
          </a:prstGeom>
        </p:spPr>
      </p:pic>
      <p:pic>
        <p:nvPicPr>
          <p:cNvPr id="5" name="図 4" descr="ImageMagick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969" y="3872596"/>
            <a:ext cx="3648363" cy="2032537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462424" y="3186546"/>
            <a:ext cx="1785697" cy="5387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dirty="0" smtClean="0">
                <a:solidFill>
                  <a:schemeClr val="tx1"/>
                </a:solidFill>
              </a:rPr>
              <a:t>ImageMagick-6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794278" y="3201941"/>
            <a:ext cx="1785697" cy="5387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ImageMagick-7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3248121" y="4166852"/>
            <a:ext cx="923637" cy="358966"/>
          </a:xfrm>
          <a:prstGeom prst="ellipse">
            <a:avLst/>
          </a:prstGeom>
          <a:noFill/>
          <a:ln>
            <a:solidFill>
              <a:srgbClr val="FF008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4724400" y="5219797"/>
            <a:ext cx="923637" cy="422082"/>
          </a:xfrm>
          <a:prstGeom prst="ellipse">
            <a:avLst/>
          </a:prstGeom>
          <a:noFill/>
          <a:ln>
            <a:solidFill>
              <a:srgbClr val="FF008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3248121" y="5079712"/>
            <a:ext cx="685031" cy="269682"/>
          </a:xfrm>
          <a:prstGeom prst="ellipse">
            <a:avLst/>
          </a:prstGeom>
          <a:noFill/>
          <a:ln>
            <a:solidFill>
              <a:srgbClr val="FF008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矢印コネクタ 11"/>
          <p:cNvCxnSpPr/>
          <p:nvPr/>
        </p:nvCxnSpPr>
        <p:spPr>
          <a:xfrm>
            <a:off x="4087091" y="4525818"/>
            <a:ext cx="715818" cy="6939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>
            <a:off x="4087091" y="5264727"/>
            <a:ext cx="552642" cy="1353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831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ja-JP" dirty="0" smtClean="0"/>
              <a:t>I</a:t>
            </a:r>
            <a:r>
              <a:rPr lang="en-US" altLang="ja-JP" dirty="0" err="1" smtClean="0"/>
              <a:t>mageMagick</a:t>
            </a:r>
            <a:r>
              <a:rPr lang="ja-JP" altLang="en-US" dirty="0" smtClean="0"/>
              <a:t> って何？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ja-JP" altLang="en-US" dirty="0" smtClean="0"/>
              <a:t>画像を処理出来る何か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(</a:t>
            </a:r>
            <a:r>
              <a:rPr lang="ja-JP" altLang="en-US" dirty="0" smtClean="0"/>
              <a:t>機能はコマンドのオプションで大体分かる</a:t>
            </a:r>
            <a:r>
              <a:rPr lang="ja-JP" altLang="ja-JP" dirty="0"/>
              <a:t>)</a:t>
            </a:r>
            <a:endParaRPr lang="en-US" altLang="ja-JP" dirty="0" smtClean="0"/>
          </a:p>
          <a:p>
            <a:r>
              <a:rPr lang="ja-JP" altLang="en-US" dirty="0" smtClean="0"/>
              <a:t>コマンドが用意されてる</a:t>
            </a:r>
            <a:endParaRPr lang="en-US" altLang="ja-JP" dirty="0" smtClean="0"/>
          </a:p>
          <a:p>
            <a:pPr lvl="1"/>
            <a:r>
              <a:rPr lang="ja-JP" altLang="en-US" dirty="0"/>
              <a:t>リサイズとかフィルタ</a:t>
            </a:r>
            <a:r>
              <a:rPr lang="ja-JP" altLang="en-US" dirty="0" smtClean="0"/>
              <a:t>の画像変換</a:t>
            </a:r>
            <a:r>
              <a:rPr lang="ja-JP" altLang="en-US" dirty="0"/>
              <a:t>が出来る</a:t>
            </a:r>
            <a:r>
              <a:rPr lang="en-US" altLang="ja-JP" dirty="0"/>
              <a:t> (convert)</a:t>
            </a:r>
          </a:p>
          <a:p>
            <a:pPr lvl="1"/>
            <a:r>
              <a:rPr lang="ja-JP" altLang="en-US" dirty="0"/>
              <a:t>複数の画像をまとめて</a:t>
            </a:r>
            <a:r>
              <a:rPr lang="en-US" altLang="ja-JP" dirty="0"/>
              <a:t> GIF</a:t>
            </a:r>
            <a:r>
              <a:rPr lang="ja-JP" altLang="en-US" dirty="0"/>
              <a:t>アニメが作れる</a:t>
            </a:r>
            <a:endParaRPr lang="en-US" altLang="ja-JP" dirty="0"/>
          </a:p>
          <a:p>
            <a:pPr lvl="1"/>
            <a:r>
              <a:rPr lang="ja-JP" altLang="en-US" dirty="0"/>
              <a:t>画像の情報を文字列で見られる</a:t>
            </a:r>
            <a:r>
              <a:rPr lang="en-US" altLang="ja-JP" dirty="0"/>
              <a:t> (identify</a:t>
            </a:r>
            <a:r>
              <a:rPr lang="en-US" altLang="ja-JP" dirty="0" smtClean="0"/>
              <a:t>)</a:t>
            </a:r>
          </a:p>
          <a:p>
            <a:r>
              <a:rPr lang="ja-JP" altLang="en-US" dirty="0" smtClean="0"/>
              <a:t>色んな言語から使える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Java, Ruby, Python, Perl, .NET, PHP </a:t>
            </a:r>
            <a:r>
              <a:rPr lang="ja-JP" altLang="en-US" dirty="0" smtClean="0"/>
              <a:t>等。。</a:t>
            </a:r>
            <a:endParaRPr lang="en-US" altLang="ja-JP" dirty="0" smtClean="0"/>
          </a:p>
          <a:p>
            <a:pPr lvl="1"/>
            <a:r>
              <a:rPr lang="en-US" altLang="ja-JP" dirty="0">
                <a:hlinkClick r:id="" action="ppaction://noaction"/>
              </a:rPr>
              <a:t>http://</a:t>
            </a:r>
            <a:r>
              <a:rPr lang="en-US" altLang="ja-JP" dirty="0" err="1">
                <a:hlinkClick r:id="" action="ppaction://noaction"/>
              </a:rPr>
              <a:t>imagemagick.org</a:t>
            </a:r>
            <a:r>
              <a:rPr lang="en-US" altLang="ja-JP" dirty="0">
                <a:hlinkClick r:id="" action="ppaction://noaction"/>
              </a:rPr>
              <a:t>/script/</a:t>
            </a:r>
            <a:r>
              <a:rPr lang="en-US" altLang="ja-JP" dirty="0" err="1">
                <a:hlinkClick r:id="" action="ppaction://noaction"/>
              </a:rPr>
              <a:t>api.php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935061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対応フォーマット沢山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ja-JP" altLang="en-US" dirty="0" smtClean="0"/>
              <a:t>メジャーな画像フォーマットからマイナーなものまで</a:t>
            </a:r>
            <a:r>
              <a:rPr lang="en-US" altLang="ja-JP" dirty="0" smtClean="0"/>
              <a:t>100</a:t>
            </a:r>
            <a:r>
              <a:rPr lang="ja-JP" altLang="en-US" dirty="0" smtClean="0"/>
              <a:t>種類以上に対応してる</a:t>
            </a:r>
            <a:endParaRPr lang="en-US" altLang="ja-JP" dirty="0" smtClean="0"/>
          </a:p>
          <a:p>
            <a:endParaRPr kumimoji="1" lang="en-US" altLang="ja-JP" dirty="0"/>
          </a:p>
          <a:p>
            <a:endParaRPr lang="en-US" altLang="ja-JP" dirty="0" smtClean="0"/>
          </a:p>
          <a:p>
            <a:endParaRPr kumimoji="1" lang="en-US" altLang="ja-JP" dirty="0"/>
          </a:p>
          <a:p>
            <a:endParaRPr lang="en-US" altLang="ja-JP" dirty="0" smtClean="0"/>
          </a:p>
          <a:p>
            <a:endParaRPr kumimoji="1" lang="en-US" altLang="ja-JP" dirty="0"/>
          </a:p>
          <a:p>
            <a:r>
              <a:rPr lang="en-US" altLang="ja-JP" dirty="0">
                <a:hlinkClick r:id="" action="ppaction://noaction"/>
              </a:rPr>
              <a:t>http://</a:t>
            </a:r>
            <a:r>
              <a:rPr lang="en-US" altLang="ja-JP" dirty="0" err="1">
                <a:hlinkClick r:id="" action="ppaction://noaction"/>
              </a:rPr>
              <a:t>www.imagemagick.org</a:t>
            </a:r>
            <a:r>
              <a:rPr lang="en-US" altLang="ja-JP" dirty="0">
                <a:hlinkClick r:id="" action="ppaction://noaction"/>
              </a:rPr>
              <a:t>/script/</a:t>
            </a:r>
            <a:r>
              <a:rPr lang="en-US" altLang="ja-JP" dirty="0" err="1">
                <a:hlinkClick r:id="" action="ppaction://noaction"/>
              </a:rPr>
              <a:t>formats.php</a:t>
            </a:r>
            <a:endParaRPr kumimoji="1" lang="ja-JP" altLang="en-US" dirty="0"/>
          </a:p>
        </p:txBody>
      </p:sp>
      <p:sp>
        <p:nvSpPr>
          <p:cNvPr id="5" name="角丸四角形 4"/>
          <p:cNvSpPr/>
          <p:nvPr/>
        </p:nvSpPr>
        <p:spPr>
          <a:xfrm>
            <a:off x="2521690" y="3524501"/>
            <a:ext cx="654539" cy="390769"/>
          </a:xfrm>
          <a:prstGeom prst="roundRect">
            <a:avLst/>
          </a:prstGeom>
          <a:gradFill>
            <a:gsLst>
              <a:gs pos="0">
                <a:srgbClr val="00FF00"/>
              </a:gs>
              <a:gs pos="100000">
                <a:srgbClr val="80FF0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 smtClean="0">
                <a:solidFill>
                  <a:srgbClr val="000000"/>
                </a:solidFill>
              </a:rPr>
              <a:t>png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2706481" y="2858477"/>
            <a:ext cx="654539" cy="390769"/>
          </a:xfrm>
          <a:prstGeom prst="roundRect">
            <a:avLst/>
          </a:prstGeom>
          <a:gradFill>
            <a:gsLst>
              <a:gs pos="0">
                <a:srgbClr val="00FF00"/>
              </a:gs>
              <a:gs pos="100000">
                <a:srgbClr val="80FF0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rgbClr val="000000"/>
                </a:solidFill>
              </a:rPr>
              <a:t>jpeg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1569192" y="3337053"/>
            <a:ext cx="654539" cy="390769"/>
          </a:xfrm>
          <a:prstGeom prst="roundRect">
            <a:avLst/>
          </a:prstGeom>
          <a:gradFill>
            <a:gsLst>
              <a:gs pos="0">
                <a:srgbClr val="00FF00"/>
              </a:gs>
              <a:gs pos="100000">
                <a:srgbClr val="80FF0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rgbClr val="000000"/>
                </a:solidFill>
              </a:rPr>
              <a:t>gif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5353791" y="4728308"/>
            <a:ext cx="771770" cy="390769"/>
          </a:xfrm>
          <a:prstGeom prst="roundRect">
            <a:avLst/>
          </a:prstGeom>
          <a:gradFill>
            <a:gsLst>
              <a:gs pos="0">
                <a:srgbClr val="00FF00"/>
              </a:gs>
              <a:gs pos="100000">
                <a:srgbClr val="80FF0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rgbClr val="000000"/>
                </a:solidFill>
              </a:rPr>
              <a:t>inline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6824204" y="3640015"/>
            <a:ext cx="654539" cy="390769"/>
          </a:xfrm>
          <a:prstGeom prst="roundRect">
            <a:avLst/>
          </a:prstGeom>
          <a:gradFill>
            <a:gsLst>
              <a:gs pos="0">
                <a:srgbClr val="00FF00"/>
              </a:gs>
              <a:gs pos="100000">
                <a:srgbClr val="80FF0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 smtClean="0">
                <a:solidFill>
                  <a:srgbClr val="000000"/>
                </a:solidFill>
              </a:rPr>
              <a:t>sixel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5725510" y="3053861"/>
            <a:ext cx="800101" cy="390769"/>
          </a:xfrm>
          <a:prstGeom prst="roundRect">
            <a:avLst/>
          </a:prstGeom>
          <a:gradFill>
            <a:gsLst>
              <a:gs pos="0">
                <a:srgbClr val="00FF00"/>
              </a:gs>
              <a:gs pos="100000">
                <a:srgbClr val="80FF0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 smtClean="0">
                <a:solidFill>
                  <a:srgbClr val="000000"/>
                </a:solidFill>
              </a:rPr>
              <a:t>webp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1569192" y="4532924"/>
            <a:ext cx="654539" cy="390769"/>
          </a:xfrm>
          <a:prstGeom prst="roundRect">
            <a:avLst/>
          </a:prstGeom>
          <a:gradFill>
            <a:gsLst>
              <a:gs pos="0">
                <a:srgbClr val="00FF00"/>
              </a:gs>
              <a:gs pos="100000">
                <a:srgbClr val="80FF0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 smtClean="0">
                <a:solidFill>
                  <a:srgbClr val="000000"/>
                </a:solidFill>
              </a:rPr>
              <a:t>svg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2848960" y="4728308"/>
            <a:ext cx="654539" cy="390769"/>
          </a:xfrm>
          <a:prstGeom prst="roundRect">
            <a:avLst/>
          </a:prstGeom>
          <a:gradFill>
            <a:gsLst>
              <a:gs pos="0">
                <a:srgbClr val="00FF00"/>
              </a:gs>
              <a:gs pos="100000">
                <a:srgbClr val="80FF0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 smtClean="0">
                <a:solidFill>
                  <a:srgbClr val="000000"/>
                </a:solidFill>
              </a:rPr>
              <a:t>pdf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160607" y="2710458"/>
            <a:ext cx="1545874" cy="5387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超メジャー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6276944" y="2724730"/>
            <a:ext cx="1785697" cy="5387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最近の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6184432" y="4458914"/>
            <a:ext cx="1785697" cy="5387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キワモノ系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en-US" altLang="ja-JP" sz="1200" dirty="0" smtClean="0">
                <a:solidFill>
                  <a:schemeClr val="tx1"/>
                </a:solidFill>
              </a:rPr>
              <a:t>(Web</a:t>
            </a:r>
            <a:r>
              <a:rPr lang="ja-JP" altLang="en-US" sz="1200" dirty="0" smtClean="0">
                <a:solidFill>
                  <a:schemeClr val="tx1"/>
                </a:solidFill>
              </a:rPr>
              <a:t>の</a:t>
            </a:r>
            <a:r>
              <a:rPr lang="en-US" altLang="ja-JP" sz="1200" dirty="0" smtClean="0">
                <a:solidFill>
                  <a:schemeClr val="tx1"/>
                </a:solidFill>
              </a:rPr>
              <a:t> base64</a:t>
            </a:r>
            <a:r>
              <a:rPr lang="ja-JP" altLang="en-US" sz="1200" dirty="0" smtClean="0">
                <a:solidFill>
                  <a:schemeClr val="tx1"/>
                </a:solidFill>
              </a:rPr>
              <a:t>画像とか</a:t>
            </a:r>
            <a:r>
              <a:rPr lang="en-US" altLang="ja-JP" sz="1200" dirty="0" smtClean="0">
                <a:solidFill>
                  <a:schemeClr val="tx1"/>
                </a:solidFill>
              </a:rPr>
              <a:t>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223731" y="4152160"/>
            <a:ext cx="1785697" cy="5387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ベクター画像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4286142" y="4068145"/>
            <a:ext cx="800101" cy="390769"/>
          </a:xfrm>
          <a:prstGeom prst="roundRect">
            <a:avLst/>
          </a:prstGeom>
          <a:gradFill>
            <a:gsLst>
              <a:gs pos="0">
                <a:srgbClr val="00FF00"/>
              </a:gs>
              <a:gs pos="100000">
                <a:srgbClr val="80FF0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dirty="0" err="1" smtClean="0">
                <a:solidFill>
                  <a:srgbClr val="000000"/>
                </a:solidFill>
              </a:rPr>
              <a:t>dcm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3794248" y="3376482"/>
            <a:ext cx="1785697" cy="5387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医療系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(DICOM</a:t>
            </a:r>
            <a:r>
              <a:rPr kumimoji="1" lang="ja-JP" altLang="en-US" dirty="0" smtClean="0">
                <a:solidFill>
                  <a:schemeClr val="tx1"/>
                </a:solidFill>
              </a:rPr>
              <a:t>等</a:t>
            </a:r>
            <a:r>
              <a:rPr lang="en-US" altLang="ja-JP" dirty="0">
                <a:solidFill>
                  <a:schemeClr val="tx1"/>
                </a:solidFill>
              </a:rPr>
              <a:t>)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052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で、</a:t>
            </a:r>
            <a:r>
              <a:rPr lang="ja-JP" altLang="ja-JP" dirty="0" smtClean="0"/>
              <a:t>I</a:t>
            </a:r>
            <a:r>
              <a:rPr lang="en-US" altLang="ja-JP" dirty="0" err="1" smtClean="0"/>
              <a:t>mageMagick</a:t>
            </a:r>
            <a:r>
              <a:rPr lang="ja-JP" altLang="en-US" dirty="0" smtClean="0"/>
              <a:t> って何なのさ？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ja-JP" altLang="en-US" dirty="0" smtClean="0"/>
              <a:t>分からないので</a:t>
            </a:r>
            <a:r>
              <a:rPr lang="en-US" altLang="ja-JP" dirty="0" smtClean="0"/>
              <a:t>1</a:t>
            </a:r>
            <a:r>
              <a:rPr lang="ja-JP" altLang="en-US" dirty="0" smtClean="0"/>
              <a:t>コマンド</a:t>
            </a:r>
            <a:r>
              <a:rPr lang="ja-JP" altLang="en-US" dirty="0"/>
              <a:t>の</a:t>
            </a:r>
            <a:r>
              <a:rPr lang="ja-JP" altLang="en-US" dirty="0" smtClean="0"/>
              <a:t>処理を追って見る</a:t>
            </a:r>
            <a:endParaRPr lang="en-US" altLang="ja-JP" dirty="0" smtClean="0"/>
          </a:p>
          <a:p>
            <a:endParaRPr kumimoji="1" lang="en-US" altLang="ja-JP" dirty="0"/>
          </a:p>
          <a:p>
            <a:endParaRPr lang="en-US" altLang="ja-JP" dirty="0" smtClean="0"/>
          </a:p>
          <a:p>
            <a:endParaRPr kumimoji="1" lang="en-US" altLang="ja-JP" dirty="0"/>
          </a:p>
          <a:p>
            <a:endParaRPr lang="en-US" altLang="ja-JP" dirty="0" smtClean="0"/>
          </a:p>
          <a:p>
            <a:endParaRPr kumimoji="1" lang="en-US" altLang="ja-JP" dirty="0"/>
          </a:p>
          <a:p>
            <a:endParaRPr lang="en-US" altLang="ja-JP" dirty="0" smtClean="0"/>
          </a:p>
          <a:p>
            <a:r>
              <a:rPr kumimoji="1" lang="ja-JP" altLang="en-US" dirty="0" smtClean="0"/>
              <a:t>引用元</a:t>
            </a:r>
            <a:r>
              <a:rPr lang="en-US" altLang="ja-JP" dirty="0"/>
              <a:t>) </a:t>
            </a:r>
            <a:r>
              <a:rPr lang="en-US" altLang="ja-JP" dirty="0">
                <a:hlinkClick r:id="" action="ppaction://noaction"/>
              </a:rPr>
              <a:t>http://</a:t>
            </a:r>
            <a:r>
              <a:rPr lang="en-US" altLang="ja-JP" dirty="0" err="1">
                <a:hlinkClick r:id="" action="ppaction://noaction"/>
              </a:rPr>
              <a:t>labs.gree.jp</a:t>
            </a:r>
            <a:r>
              <a:rPr lang="en-US" altLang="ja-JP" dirty="0">
                <a:hlinkClick r:id="" action="ppaction://noaction"/>
              </a:rPr>
              <a:t>/blog/2012/07/2446/</a:t>
            </a:r>
            <a:endParaRPr kumimoji="1" lang="ja-JP" altLang="en-US" dirty="0"/>
          </a:p>
        </p:txBody>
      </p:sp>
      <p:pic>
        <p:nvPicPr>
          <p:cNvPr id="4" name="図 3" descr="conve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558" y="2227385"/>
            <a:ext cx="4547502" cy="3087077"/>
          </a:xfrm>
          <a:prstGeom prst="rect">
            <a:avLst/>
          </a:prstGeom>
        </p:spPr>
      </p:pic>
      <p:sp>
        <p:nvSpPr>
          <p:cNvPr id="5" name="円形吹き出し 4"/>
          <p:cNvSpPr/>
          <p:nvPr/>
        </p:nvSpPr>
        <p:spPr>
          <a:xfrm>
            <a:off x="7024070" y="2364154"/>
            <a:ext cx="1426315" cy="693615"/>
          </a:xfrm>
          <a:prstGeom prst="wedgeEllipseCallout">
            <a:avLst>
              <a:gd name="adj1" fmla="val -89481"/>
              <a:gd name="adj2" fmla="val 39555"/>
            </a:avLst>
          </a:prstGeom>
          <a:gradFill>
            <a:gsLst>
              <a:gs pos="0">
                <a:srgbClr val="66FFCC"/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dirty="0" err="1" smtClean="0">
                <a:solidFill>
                  <a:srgbClr val="000000"/>
                </a:solidFill>
              </a:rPr>
              <a:t>MagickCore</a:t>
            </a:r>
            <a:endParaRPr kumimoji="1" lang="en-US" altLang="ja-JP" dirty="0" smtClean="0">
              <a:solidFill>
                <a:srgbClr val="000000"/>
              </a:solidFill>
            </a:endParaRPr>
          </a:p>
          <a:p>
            <a:pPr algn="ctr"/>
            <a:r>
              <a:rPr lang="en-US" altLang="ja-JP" dirty="0" smtClean="0">
                <a:solidFill>
                  <a:srgbClr val="000000"/>
                </a:solidFill>
              </a:rPr>
              <a:t>API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  <p:sp>
        <p:nvSpPr>
          <p:cNvPr id="6" name="円形吹き出し 5"/>
          <p:cNvSpPr/>
          <p:nvPr/>
        </p:nvSpPr>
        <p:spPr>
          <a:xfrm>
            <a:off x="771770" y="4337538"/>
            <a:ext cx="1443886" cy="742461"/>
          </a:xfrm>
          <a:prstGeom prst="wedgeEllipseCallout">
            <a:avLst>
              <a:gd name="adj1" fmla="val 74947"/>
              <a:gd name="adj2" fmla="val -80395"/>
            </a:avLst>
          </a:prstGeom>
          <a:gradFill>
            <a:gsLst>
              <a:gs pos="0">
                <a:srgbClr val="66FFCC"/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dirty="0" err="1" smtClean="0">
                <a:solidFill>
                  <a:srgbClr val="000000"/>
                </a:solidFill>
              </a:rPr>
              <a:t>MagickWand</a:t>
            </a:r>
            <a:endParaRPr kumimoji="1" lang="en-US" altLang="ja-JP" dirty="0" smtClean="0">
              <a:solidFill>
                <a:srgbClr val="000000"/>
              </a:solidFill>
            </a:endParaRPr>
          </a:p>
          <a:p>
            <a:pPr algn="ctr"/>
            <a:r>
              <a:rPr lang="en-US" altLang="ja-JP" dirty="0" smtClean="0">
                <a:solidFill>
                  <a:srgbClr val="000000"/>
                </a:solidFill>
              </a:rPr>
              <a:t>API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018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I</a:t>
            </a:r>
            <a:r>
              <a:rPr lang="en-US" altLang="ja-JP" dirty="0" err="1" smtClean="0"/>
              <a:t>mageMagick</a:t>
            </a:r>
            <a:r>
              <a:rPr lang="ja-JP" altLang="en-US" dirty="0" smtClean="0"/>
              <a:t> とは？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M</a:t>
            </a:r>
            <a:r>
              <a:rPr lang="en-US" altLang="ja-JP" dirty="0" err="1" smtClean="0"/>
              <a:t>agickCore</a:t>
            </a:r>
            <a:r>
              <a:rPr lang="en-US" altLang="ja-JP" dirty="0" smtClean="0"/>
              <a:t> </a:t>
            </a:r>
            <a:r>
              <a:rPr lang="ja-JP" altLang="en-US" dirty="0" smtClean="0"/>
              <a:t>というエンジンと、プラグイン的な</a:t>
            </a:r>
            <a:r>
              <a:rPr lang="en-US" altLang="ja-JP" dirty="0"/>
              <a:t> </a:t>
            </a:r>
            <a:r>
              <a:rPr lang="en-US" altLang="ja-JP" dirty="0" smtClean="0"/>
              <a:t>coder </a:t>
            </a:r>
            <a:r>
              <a:rPr lang="ja-JP" altLang="en-US" dirty="0" smtClean="0"/>
              <a:t>集合体と、ユーティリティ的な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MagickWand</a:t>
            </a:r>
            <a:r>
              <a:rPr lang="en-US" altLang="ja-JP" dirty="0" smtClean="0"/>
              <a:t> API </a:t>
            </a:r>
            <a:r>
              <a:rPr lang="ja-JP" altLang="en-US" dirty="0" smtClean="0"/>
              <a:t>と、そこに結びつくコマンドラインや言語バインディングの仕組み</a:t>
            </a:r>
            <a:r>
              <a:rPr lang="en-US" altLang="ja-JP" dirty="0" smtClean="0"/>
              <a:t> 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sz="2000" dirty="0" smtClean="0"/>
              <a:t>※</a:t>
            </a:r>
            <a:r>
              <a:rPr lang="ja-JP" altLang="en-US" sz="2000" dirty="0" smtClean="0"/>
              <a:t>個人的見解です</a:t>
            </a:r>
            <a:endParaRPr lang="en-US" altLang="ja-JP" sz="2000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1641231" y="4373644"/>
            <a:ext cx="5861538" cy="1521475"/>
          </a:xfrm>
          <a:prstGeom prst="rect">
            <a:avLst/>
          </a:prstGeom>
          <a:gradFill>
            <a:gsLst>
              <a:gs pos="0">
                <a:srgbClr val="80FF00">
                  <a:alpha val="0"/>
                </a:srgbClr>
              </a:gs>
              <a:gs pos="100000">
                <a:srgbClr val="CCFFCC"/>
              </a:gs>
            </a:gsLst>
            <a:lin ang="141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altLang="ja-JP" dirty="0" err="1" smtClean="0">
                <a:solidFill>
                  <a:srgbClr val="000000"/>
                </a:solidFill>
              </a:rPr>
              <a:t>ImageMagick</a:t>
            </a:r>
            <a:endParaRPr kumimoji="1" lang="en-US" altLang="ja-JP" dirty="0" smtClean="0">
              <a:solidFill>
                <a:srgbClr val="000000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4669693" y="5014788"/>
            <a:ext cx="1527026" cy="713114"/>
          </a:xfrm>
          <a:prstGeom prst="rect">
            <a:avLst/>
          </a:prstGeom>
          <a:gradFill>
            <a:gsLst>
              <a:gs pos="0">
                <a:srgbClr val="80FF00"/>
              </a:gs>
              <a:gs pos="100000">
                <a:srgbClr val="CCFFCC"/>
              </a:gs>
            </a:gsLst>
            <a:lin ang="141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err="1" smtClean="0">
                <a:solidFill>
                  <a:srgbClr val="000000"/>
                </a:solidFill>
              </a:rPr>
              <a:t>MagickCore</a:t>
            </a:r>
            <a:endParaRPr lang="en-US" altLang="ja-JP" dirty="0" smtClean="0">
              <a:solidFill>
                <a:srgbClr val="000000"/>
              </a:solidFill>
            </a:endParaRPr>
          </a:p>
          <a:p>
            <a:pPr algn="ctr"/>
            <a:r>
              <a:rPr kumimoji="1" lang="en-US" altLang="ja-JP" dirty="0" smtClean="0">
                <a:solidFill>
                  <a:srgbClr val="000000"/>
                </a:solidFill>
              </a:rPr>
              <a:t>(</a:t>
            </a:r>
            <a:r>
              <a:rPr kumimoji="1" lang="en-US" altLang="ja-JP" dirty="0" err="1" smtClean="0">
                <a:solidFill>
                  <a:srgbClr val="000000"/>
                </a:solidFill>
              </a:rPr>
              <a:t>magick</a:t>
            </a:r>
            <a:r>
              <a:rPr kumimoji="1" lang="en-US" altLang="ja-JP" dirty="0" smtClean="0">
                <a:solidFill>
                  <a:srgbClr val="000000"/>
                </a:solidFill>
              </a:rPr>
              <a:t>)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385079" y="5325229"/>
            <a:ext cx="933757" cy="402672"/>
          </a:xfrm>
          <a:prstGeom prst="rect">
            <a:avLst/>
          </a:prstGeom>
          <a:gradFill>
            <a:gsLst>
              <a:gs pos="0">
                <a:srgbClr val="80FF00"/>
              </a:gs>
              <a:gs pos="100000">
                <a:srgbClr val="CCFFCC"/>
              </a:gs>
            </a:gsLst>
            <a:lin ang="141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rgbClr val="000000"/>
                </a:solidFill>
              </a:rPr>
              <a:t>coders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031892" y="5014787"/>
            <a:ext cx="1500361" cy="713114"/>
          </a:xfrm>
          <a:prstGeom prst="rect">
            <a:avLst/>
          </a:prstGeom>
          <a:gradFill>
            <a:gsLst>
              <a:gs pos="0">
                <a:srgbClr val="80FF00"/>
              </a:gs>
              <a:gs pos="100000">
                <a:srgbClr val="CCFFCC"/>
              </a:gs>
            </a:gsLst>
            <a:lin ang="141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err="1" smtClean="0">
                <a:solidFill>
                  <a:srgbClr val="000000"/>
                </a:solidFill>
              </a:rPr>
              <a:t>MagickWand</a:t>
            </a:r>
            <a:endParaRPr lang="en-US" altLang="ja-JP" dirty="0" smtClean="0">
              <a:solidFill>
                <a:srgbClr val="000000"/>
              </a:solidFill>
            </a:endParaRPr>
          </a:p>
          <a:p>
            <a:pPr algn="ctr"/>
            <a:r>
              <a:rPr lang="ja-JP" altLang="ja-JP" dirty="0" smtClean="0">
                <a:solidFill>
                  <a:srgbClr val="000000"/>
                </a:solidFill>
              </a:rPr>
              <a:t>(</a:t>
            </a:r>
            <a:r>
              <a:rPr lang="en-US" altLang="ja-JP" dirty="0" smtClean="0">
                <a:solidFill>
                  <a:srgbClr val="000000"/>
                </a:solidFill>
              </a:rPr>
              <a:t>wand)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866272" y="5326227"/>
            <a:ext cx="933757" cy="402672"/>
          </a:xfrm>
          <a:prstGeom prst="rect">
            <a:avLst/>
          </a:prstGeom>
          <a:gradFill>
            <a:gsLst>
              <a:gs pos="0">
                <a:srgbClr val="80FF00"/>
              </a:gs>
              <a:gs pos="100000">
                <a:srgbClr val="CCFFCC"/>
              </a:gs>
            </a:gsLst>
            <a:lin ang="141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rgbClr val="000000"/>
                </a:solidFill>
              </a:rPr>
              <a:t>u</a:t>
            </a:r>
            <a:r>
              <a:rPr kumimoji="1" lang="en-US" altLang="ja-JP" dirty="0" smtClean="0">
                <a:solidFill>
                  <a:srgbClr val="000000"/>
                </a:solidFill>
              </a:rPr>
              <a:t>tilities</a:t>
            </a:r>
          </a:p>
        </p:txBody>
      </p:sp>
      <p:sp>
        <p:nvSpPr>
          <p:cNvPr id="14" name="下矢印 13"/>
          <p:cNvSpPr/>
          <p:nvPr/>
        </p:nvSpPr>
        <p:spPr>
          <a:xfrm>
            <a:off x="3780688" y="4221920"/>
            <a:ext cx="195384" cy="102645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下矢印 14"/>
          <p:cNvSpPr/>
          <p:nvPr/>
        </p:nvSpPr>
        <p:spPr>
          <a:xfrm>
            <a:off x="4766639" y="4949500"/>
            <a:ext cx="195384" cy="35869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形吹き出し 15"/>
          <p:cNvSpPr/>
          <p:nvPr/>
        </p:nvSpPr>
        <p:spPr>
          <a:xfrm>
            <a:off x="6605678" y="3936999"/>
            <a:ext cx="1426315" cy="693615"/>
          </a:xfrm>
          <a:prstGeom prst="wedgeEllipseCallout">
            <a:avLst>
              <a:gd name="adj1" fmla="val -96711"/>
              <a:gd name="adj2" fmla="val 133447"/>
            </a:avLst>
          </a:prstGeom>
          <a:gradFill>
            <a:gsLst>
              <a:gs pos="0">
                <a:srgbClr val="66FFCC"/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dirty="0" smtClean="0">
                <a:solidFill>
                  <a:srgbClr val="000000"/>
                </a:solidFill>
              </a:rPr>
              <a:t>画像処理は</a:t>
            </a:r>
            <a:endParaRPr kumimoji="1" lang="en-US" altLang="ja-JP" dirty="0" smtClean="0">
              <a:solidFill>
                <a:srgbClr val="000000"/>
              </a:solidFill>
            </a:endParaRPr>
          </a:p>
          <a:p>
            <a:pPr algn="ctr"/>
            <a:r>
              <a:rPr lang="ja-JP" altLang="en-US" dirty="0" smtClean="0">
                <a:solidFill>
                  <a:srgbClr val="000000"/>
                </a:solidFill>
              </a:rPr>
              <a:t>ココ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4196353" y="4507263"/>
            <a:ext cx="1260515" cy="402672"/>
          </a:xfrm>
          <a:prstGeom prst="rect">
            <a:avLst/>
          </a:prstGeom>
          <a:gradFill>
            <a:gsLst>
              <a:gs pos="0">
                <a:srgbClr val="80FF00"/>
              </a:gs>
              <a:gs pos="100000">
                <a:srgbClr val="CCFFCC"/>
              </a:gs>
            </a:gsLst>
            <a:lin ang="141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ja-JP" dirty="0" smtClean="0">
                <a:solidFill>
                  <a:srgbClr val="000000"/>
                </a:solidFill>
              </a:rPr>
              <a:t>P</a:t>
            </a:r>
            <a:r>
              <a:rPr lang="en-US" altLang="ja-JP" dirty="0" err="1" smtClean="0">
                <a:solidFill>
                  <a:srgbClr val="000000"/>
                </a:solidFill>
              </a:rPr>
              <a:t>erlMagick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3585304" y="3819247"/>
            <a:ext cx="1359919" cy="402672"/>
          </a:xfrm>
          <a:prstGeom prst="rect">
            <a:avLst/>
          </a:prstGeom>
          <a:gradFill>
            <a:gsLst>
              <a:gs pos="0">
                <a:srgbClr val="80FF00"/>
              </a:gs>
              <a:gs pos="100000">
                <a:srgbClr val="CCFFCC"/>
              </a:gs>
            </a:gsLst>
            <a:lin ang="141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rgbClr val="000000"/>
                </a:solidFill>
              </a:rPr>
              <a:t>PHP </a:t>
            </a:r>
            <a:r>
              <a:rPr kumimoji="1" lang="en-US" altLang="ja-JP" dirty="0" err="1" smtClean="0">
                <a:solidFill>
                  <a:srgbClr val="000000"/>
                </a:solidFill>
              </a:rPr>
              <a:t>imagick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957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</TotalTime>
  <Words>2282</Words>
  <Application>Microsoft Macintosh PowerPoint</Application>
  <PresentationFormat>画面に合わせる (4:3)</PresentationFormat>
  <Paragraphs>387</Paragraphs>
  <Slides>40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40</vt:i4>
      </vt:variant>
    </vt:vector>
  </HeadingPairs>
  <TitlesOfParts>
    <vt:vector size="41" baseType="lpstr">
      <vt:lpstr>ホワイト</vt:lpstr>
      <vt:lpstr>ImageMagick アレコレ</vt:lpstr>
      <vt:lpstr>もくじ</vt:lpstr>
      <vt:lpstr>自己紹介</vt:lpstr>
      <vt:lpstr>はじめにことわり</vt:lpstr>
      <vt:lpstr>ImageMagick-6 と 7 の違い</vt:lpstr>
      <vt:lpstr>ImageMagick って何？</vt:lpstr>
      <vt:lpstr>対応フォーマット沢山</vt:lpstr>
      <vt:lpstr>で、ImageMagick って何なのさ？</vt:lpstr>
      <vt:lpstr>ImageMagick とは？</vt:lpstr>
      <vt:lpstr>ImageMagick の開発傾向</vt:lpstr>
      <vt:lpstr>バージョン間の差異の把握</vt:lpstr>
      <vt:lpstr>各バージョンでの動作を知りたい</vt:lpstr>
      <vt:lpstr>バッチで全バージョンをビルド</vt:lpstr>
      <vt:lpstr>ビルドについて</vt:lpstr>
      <vt:lpstr>全バージョンをビルドした結果</vt:lpstr>
      <vt:lpstr>バッチで全バージョンを実行</vt:lpstr>
      <vt:lpstr>全バージョンで実行した結果</vt:lpstr>
      <vt:lpstr>性能改善アレコレ</vt:lpstr>
      <vt:lpstr>QuantumDepth 知ってますか？</vt:lpstr>
      <vt:lpstr>RGB色の量子化</vt:lpstr>
      <vt:lpstr>ImageMagick はデフォで Q16</vt:lpstr>
      <vt:lpstr>Q8 の問題点</vt:lpstr>
      <vt:lpstr>--disable-mp</vt:lpstr>
      <vt:lpstr>-define jpeg:size={width}x{height}</vt:lpstr>
      <vt:lpstr>JPEG画像展開</vt:lpstr>
      <vt:lpstr>JPEG 拡張デコード機能</vt:lpstr>
      <vt:lpstr>最近のトピック</vt:lpstr>
      <vt:lpstr>OpenCL ガチ対応</vt:lpstr>
      <vt:lpstr>OpenCL 注意点</vt:lpstr>
      <vt:lpstr>減色処理高速化</vt:lpstr>
      <vt:lpstr>どの位速くなったか</vt:lpstr>
      <vt:lpstr>最近のトピック (1/2)</vt:lpstr>
      <vt:lpstr>最近のトピック (2/2)</vt:lpstr>
      <vt:lpstr>GraphicsMagick は？(1/2)</vt:lpstr>
      <vt:lpstr>閑話休題)GIFアニメ最適化</vt:lpstr>
      <vt:lpstr>GraphicsMagick は？(2/2)</vt:lpstr>
      <vt:lpstr>最後に (1/2)</vt:lpstr>
      <vt:lpstr>最後 (2/2)</vt:lpstr>
      <vt:lpstr>質問タイム</vt:lpstr>
      <vt:lpstr>PowerPoint プレゼンテーション</vt:lpstr>
    </vt:vector>
  </TitlesOfParts>
  <Company>株式会社awm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山崎 義弘</dc:creator>
  <cp:lastModifiedBy>山崎 義弘</cp:lastModifiedBy>
  <cp:revision>525</cp:revision>
  <dcterms:created xsi:type="dcterms:W3CDTF">2015-02-18T01:30:11Z</dcterms:created>
  <dcterms:modified xsi:type="dcterms:W3CDTF">2015-03-17T04:30:53Z</dcterms:modified>
</cp:coreProperties>
</file>